
<file path=[Content_Types].xml><?xml version="1.0" encoding="utf-8"?>
<Types xmlns="http://schemas.openxmlformats.org/package/2006/content-types">
  <Default Extension="emf" ContentType="image/x-emf"/>
  <Default Extension="jpeg" ContentType="image/jpeg"/>
  <Default Extension="mov" ContentType="video/quicktime"/>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1"/>
  </p:notesMasterIdLst>
  <p:sldIdLst>
    <p:sldId id="256" r:id="rId5"/>
    <p:sldId id="283" r:id="rId6"/>
    <p:sldId id="271" r:id="rId7"/>
    <p:sldId id="286" r:id="rId8"/>
    <p:sldId id="284" r:id="rId9"/>
    <p:sldId id="272" r:id="rId10"/>
    <p:sldId id="289" r:id="rId11"/>
    <p:sldId id="290" r:id="rId12"/>
    <p:sldId id="291" r:id="rId13"/>
    <p:sldId id="292" r:id="rId14"/>
    <p:sldId id="274" r:id="rId15"/>
    <p:sldId id="266" r:id="rId16"/>
    <p:sldId id="280" r:id="rId17"/>
    <p:sldId id="265" r:id="rId18"/>
    <p:sldId id="276" r:id="rId19"/>
    <p:sldId id="275" r:id="rId20"/>
    <p:sldId id="282" r:id="rId21"/>
    <p:sldId id="270" r:id="rId22"/>
    <p:sldId id="277" r:id="rId23"/>
    <p:sldId id="258" r:id="rId24"/>
    <p:sldId id="278" r:id="rId25"/>
    <p:sldId id="279" r:id="rId26"/>
    <p:sldId id="260" r:id="rId27"/>
    <p:sldId id="261" r:id="rId28"/>
    <p:sldId id="264" r:id="rId29"/>
    <p:sldId id="281" r:id="rId30"/>
  </p:sldIdLst>
  <p:sldSz cx="12192000" cy="6858000"/>
  <p:notesSz cx="6858000" cy="9144000"/>
  <p:custDataLst>
    <p:tags r:id="rId3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FF2F5"/>
    <a:srgbClr val="EAF3FA"/>
    <a:srgbClr val="455067"/>
    <a:srgbClr val="00205B"/>
    <a:srgbClr val="FF6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94"/>
  </p:normalViewPr>
  <p:slideViewPr>
    <p:cSldViewPr snapToGrid="0">
      <p:cViewPr varScale="1">
        <p:scale>
          <a:sx n="121" d="100"/>
          <a:sy n="121" d="100"/>
        </p:scale>
        <p:origin x="744"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gs" Target="tags/tag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5675F5C-21FC-463B-A824-841727ABE4C9}" type="datetimeFigureOut">
              <a:rPr lang="en-GB" smtClean="0"/>
              <a:t>15/07/2026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819555C-345D-4F46-81E7-DA8D356203D5}" type="slidenum">
              <a:rPr lang="en-GB" smtClean="0"/>
              <a:t>‹#›</a:t>
            </a:fld>
            <a:endParaRPr lang="en-GB"/>
          </a:p>
        </p:txBody>
      </p:sp>
    </p:spTree>
    <p:extLst>
      <p:ext uri="{BB962C8B-B14F-4D97-AF65-F5344CB8AC3E}">
        <p14:creationId xmlns:p14="http://schemas.microsoft.com/office/powerpoint/2010/main" val="41613470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Important info, overview of the week, today’s timetable</a:t>
            </a:r>
          </a:p>
          <a:p>
            <a:r>
              <a:rPr lang="en-US"/>
              <a:t>Introduce university and people you’ll be working with</a:t>
            </a:r>
          </a:p>
          <a:p>
            <a:r>
              <a:rPr lang="en-US"/>
              <a:t>Briefly describe what we do here</a:t>
            </a:r>
          </a:p>
          <a:p>
            <a:r>
              <a:rPr lang="en-US"/>
              <a:t>But first….</a:t>
            </a:r>
            <a:endParaRPr lang="en-GB"/>
          </a:p>
        </p:txBody>
      </p:sp>
      <p:sp>
        <p:nvSpPr>
          <p:cNvPr id="4" name="Slide Number Placeholder 3"/>
          <p:cNvSpPr>
            <a:spLocks noGrp="1"/>
          </p:cNvSpPr>
          <p:nvPr>
            <p:ph type="sldNum" sz="quarter" idx="5"/>
          </p:nvPr>
        </p:nvSpPr>
        <p:spPr/>
        <p:txBody>
          <a:bodyPr/>
          <a:lstStyle/>
          <a:p>
            <a:fld id="{E819555C-345D-4F46-81E7-DA8D356203D5}" type="slidenum">
              <a:rPr lang="en-GB" smtClean="0"/>
              <a:t>1</a:t>
            </a:fld>
            <a:endParaRPr lang="en-GB"/>
          </a:p>
        </p:txBody>
      </p:sp>
    </p:spTree>
    <p:extLst>
      <p:ext uri="{BB962C8B-B14F-4D97-AF65-F5344CB8AC3E}">
        <p14:creationId xmlns:p14="http://schemas.microsoft.com/office/powerpoint/2010/main" val="24521683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Nature - By ESO/M. </a:t>
            </a:r>
            <a:r>
              <a:rPr lang="en-US" dirty="0" err="1"/>
              <a:t>Kornmesser</a:t>
            </a:r>
            <a:r>
              <a:rPr lang="en-US" dirty="0"/>
              <a:t> (photo displayed on the magazine cover) - https://</a:t>
            </a:r>
            <a:r>
              <a:rPr lang="en-US" dirty="0" err="1"/>
              <a:t>www.eso.org</a:t>
            </a:r>
            <a:r>
              <a:rPr lang="en-US" dirty="0"/>
              <a:t>/public/images/ann16056a/ (photo displayed on the magazine cover), CC BY 4.0, https://</a:t>
            </a:r>
            <a:r>
              <a:rPr lang="en-US" dirty="0" err="1"/>
              <a:t>commons.wikimedia.org</a:t>
            </a:r>
            <a:r>
              <a:rPr lang="en-US" dirty="0"/>
              <a:t>/w/</a:t>
            </a:r>
            <a:r>
              <a:rPr lang="en-US" dirty="0" err="1"/>
              <a:t>index.php?curid</a:t>
            </a:r>
            <a:r>
              <a:rPr lang="en-US" dirty="0"/>
              <a:t>=50998461</a:t>
            </a:r>
          </a:p>
          <a:p>
            <a:r>
              <a:rPr lang="en-GB" dirty="0"/>
              <a:t>Maggie - https://</a:t>
            </a:r>
            <a:r>
              <a:rPr lang="en-GB" dirty="0" err="1"/>
              <a:t>www.bbc.co.uk</a:t>
            </a:r>
            <a:r>
              <a:rPr lang="en-GB" dirty="0"/>
              <a:t>/programmes/p03qt9yh</a:t>
            </a:r>
          </a:p>
          <a:p>
            <a:r>
              <a:rPr lang="en-GB" dirty="0"/>
              <a:t>Poster – NSO</a:t>
            </a:r>
          </a:p>
          <a:p>
            <a:r>
              <a:rPr lang="en-GB" dirty="0"/>
              <a:t>Lecture – </a:t>
            </a:r>
            <a:r>
              <a:rPr lang="en-GB" dirty="0" err="1"/>
              <a:t>canva</a:t>
            </a:r>
            <a:endParaRPr lang="en-GB" dirty="0"/>
          </a:p>
          <a:p>
            <a:r>
              <a:rPr lang="en-GB" dirty="0"/>
              <a:t>Classroom - </a:t>
            </a:r>
            <a:r>
              <a:rPr lang="en-GB" dirty="0" err="1"/>
              <a:t>canva</a:t>
            </a:r>
            <a:endParaRPr lang="en-GB" dirty="0"/>
          </a:p>
        </p:txBody>
      </p:sp>
      <p:sp>
        <p:nvSpPr>
          <p:cNvPr id="4" name="Slide Number Placeholder 3"/>
          <p:cNvSpPr>
            <a:spLocks noGrp="1"/>
          </p:cNvSpPr>
          <p:nvPr>
            <p:ph type="sldNum" sz="quarter" idx="5"/>
          </p:nvPr>
        </p:nvSpPr>
        <p:spPr/>
        <p:txBody>
          <a:bodyPr/>
          <a:lstStyle/>
          <a:p>
            <a:fld id="{E819555C-345D-4F46-81E7-DA8D356203D5}" type="slidenum">
              <a:rPr lang="en-GB" smtClean="0"/>
              <a:t>3</a:t>
            </a:fld>
            <a:endParaRPr lang="en-GB"/>
          </a:p>
        </p:txBody>
      </p:sp>
    </p:spTree>
    <p:extLst>
      <p:ext uri="{BB962C8B-B14F-4D97-AF65-F5344CB8AC3E}">
        <p14:creationId xmlns:p14="http://schemas.microsoft.com/office/powerpoint/2010/main" val="22226196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2 minutes role play to show them the concept.</a:t>
            </a:r>
          </a:p>
        </p:txBody>
      </p:sp>
      <p:sp>
        <p:nvSpPr>
          <p:cNvPr id="4" name="Slide Number Placeholder 3"/>
          <p:cNvSpPr>
            <a:spLocks noGrp="1"/>
          </p:cNvSpPr>
          <p:nvPr>
            <p:ph type="sldNum" sz="quarter" idx="5"/>
          </p:nvPr>
        </p:nvSpPr>
        <p:spPr/>
        <p:txBody>
          <a:bodyPr/>
          <a:lstStyle/>
          <a:p>
            <a:fld id="{E819555C-345D-4F46-81E7-DA8D356203D5}" type="slidenum">
              <a:rPr lang="en-GB" smtClean="0"/>
              <a:t>14</a:t>
            </a:fld>
            <a:endParaRPr lang="en-GB"/>
          </a:p>
        </p:txBody>
      </p:sp>
    </p:spTree>
    <p:extLst>
      <p:ext uri="{BB962C8B-B14F-4D97-AF65-F5344CB8AC3E}">
        <p14:creationId xmlns:p14="http://schemas.microsoft.com/office/powerpoint/2010/main" val="36698081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5  mins</a:t>
            </a:r>
          </a:p>
        </p:txBody>
      </p:sp>
      <p:sp>
        <p:nvSpPr>
          <p:cNvPr id="4" name="Slide Number Placeholder 3"/>
          <p:cNvSpPr>
            <a:spLocks noGrp="1"/>
          </p:cNvSpPr>
          <p:nvPr>
            <p:ph type="sldNum" sz="quarter" idx="5"/>
          </p:nvPr>
        </p:nvSpPr>
        <p:spPr/>
        <p:txBody>
          <a:bodyPr/>
          <a:lstStyle/>
          <a:p>
            <a:fld id="{E819555C-345D-4F46-81E7-DA8D356203D5}" type="slidenum">
              <a:rPr lang="en-GB" smtClean="0"/>
              <a:t>15</a:t>
            </a:fld>
            <a:endParaRPr lang="en-GB"/>
          </a:p>
        </p:txBody>
      </p:sp>
    </p:spTree>
    <p:extLst>
      <p:ext uri="{BB962C8B-B14F-4D97-AF65-F5344CB8AC3E}">
        <p14:creationId xmlns:p14="http://schemas.microsoft.com/office/powerpoint/2010/main" val="18930375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819555C-345D-4F46-81E7-DA8D356203D5}" type="slidenum">
              <a:rPr lang="en-GB" smtClean="0"/>
              <a:t>18</a:t>
            </a:fld>
            <a:endParaRPr lang="en-GB"/>
          </a:p>
        </p:txBody>
      </p:sp>
    </p:spTree>
    <p:extLst>
      <p:ext uri="{BB962C8B-B14F-4D97-AF65-F5344CB8AC3E}">
        <p14:creationId xmlns:p14="http://schemas.microsoft.com/office/powerpoint/2010/main" val="16598778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819555C-345D-4F46-81E7-DA8D356203D5}" type="slidenum">
              <a:rPr lang="en-GB" smtClean="0"/>
              <a:t>20</a:t>
            </a:fld>
            <a:endParaRPr lang="en-GB"/>
          </a:p>
        </p:txBody>
      </p:sp>
    </p:spTree>
    <p:extLst>
      <p:ext uri="{BB962C8B-B14F-4D97-AF65-F5344CB8AC3E}">
        <p14:creationId xmlns:p14="http://schemas.microsoft.com/office/powerpoint/2010/main" val="36681671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819555C-345D-4F46-81E7-DA8D356203D5}" type="slidenum">
              <a:rPr lang="en-GB" smtClean="0"/>
              <a:t>24</a:t>
            </a:fld>
            <a:endParaRPr lang="en-GB"/>
          </a:p>
        </p:txBody>
      </p:sp>
    </p:spTree>
    <p:extLst>
      <p:ext uri="{BB962C8B-B14F-4D97-AF65-F5344CB8AC3E}">
        <p14:creationId xmlns:p14="http://schemas.microsoft.com/office/powerpoint/2010/main" val="30481214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EFF2F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096BDF-7995-8ACD-75F0-805235DF39BE}"/>
              </a:ext>
            </a:extLst>
          </p:cNvPr>
          <p:cNvSpPr>
            <a:spLocks noGrp="1"/>
          </p:cNvSpPr>
          <p:nvPr>
            <p:ph type="ctrTitle" hasCustomPrompt="1"/>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1B055755-233B-99D2-38D8-4EF88B73971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A3962FF6-0BBA-3DA8-B906-312B57CDDBE6}"/>
              </a:ext>
            </a:extLst>
          </p:cNvPr>
          <p:cNvSpPr>
            <a:spLocks noGrp="1"/>
          </p:cNvSpPr>
          <p:nvPr>
            <p:ph type="dt" sz="half" idx="10"/>
          </p:nvPr>
        </p:nvSpPr>
        <p:spPr/>
        <p:txBody>
          <a:bodyPr/>
          <a:lstStyle/>
          <a:p>
            <a:fld id="{901E60C4-D308-45D6-91B6-512F03247BD2}" type="datetimeFigureOut">
              <a:rPr lang="en-GB" smtClean="0"/>
              <a:t>15/07/2026</a:t>
            </a:fld>
            <a:endParaRPr lang="en-GB"/>
          </a:p>
        </p:txBody>
      </p:sp>
      <p:sp>
        <p:nvSpPr>
          <p:cNvPr id="5" name="Footer Placeholder 4">
            <a:extLst>
              <a:ext uri="{FF2B5EF4-FFF2-40B4-BE49-F238E27FC236}">
                <a16:creationId xmlns:a16="http://schemas.microsoft.com/office/drawing/2014/main" id="{1C2AF358-103F-E57D-8DF4-E009FF7CF79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3D4B01C-05F1-1A12-C2D9-8AFBB2A12AEE}"/>
              </a:ext>
            </a:extLst>
          </p:cNvPr>
          <p:cNvSpPr>
            <a:spLocks noGrp="1"/>
          </p:cNvSpPr>
          <p:nvPr>
            <p:ph type="sldNum" sz="quarter" idx="12"/>
          </p:nvPr>
        </p:nvSpPr>
        <p:spPr/>
        <p:txBody>
          <a:bodyPr/>
          <a:lstStyle/>
          <a:p>
            <a:fld id="{B497F76E-62E7-455C-9DF0-24262DA15A4E}" type="slidenum">
              <a:rPr lang="en-GB" smtClean="0"/>
              <a:t>‹#›</a:t>
            </a:fld>
            <a:endParaRPr lang="en-GB"/>
          </a:p>
        </p:txBody>
      </p:sp>
    </p:spTree>
    <p:extLst>
      <p:ext uri="{BB962C8B-B14F-4D97-AF65-F5344CB8AC3E}">
        <p14:creationId xmlns:p14="http://schemas.microsoft.com/office/powerpoint/2010/main" val="7262223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FBBE34-CCCD-1B2F-37C8-BB212A9E3ECA}"/>
              </a:ext>
            </a:extLst>
          </p:cNvPr>
          <p:cNvSpPr>
            <a:spLocks noGrp="1"/>
          </p:cNvSpPr>
          <p:nvPr>
            <p:ph type="title"/>
          </p:nvPr>
        </p:nvSpPr>
        <p:spPr/>
        <p:txBody>
          <a:bodyPr/>
          <a:lstStyle>
            <a:lvl1pPr>
              <a:defRPr/>
            </a:lvl1p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62B6097-577C-103F-5B99-10D927B4CB0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A0A8770-39F8-FE31-2261-12C2A18ACC78}"/>
              </a:ext>
            </a:extLst>
          </p:cNvPr>
          <p:cNvSpPr>
            <a:spLocks noGrp="1"/>
          </p:cNvSpPr>
          <p:nvPr>
            <p:ph type="dt" sz="half" idx="10"/>
          </p:nvPr>
        </p:nvSpPr>
        <p:spPr/>
        <p:txBody>
          <a:bodyPr/>
          <a:lstStyle/>
          <a:p>
            <a:fld id="{901E60C4-D308-45D6-91B6-512F03247BD2}" type="datetimeFigureOut">
              <a:rPr lang="en-GB" smtClean="0"/>
              <a:t>15/07/2026</a:t>
            </a:fld>
            <a:endParaRPr lang="en-GB"/>
          </a:p>
        </p:txBody>
      </p:sp>
      <p:sp>
        <p:nvSpPr>
          <p:cNvPr id="5" name="Footer Placeholder 4">
            <a:extLst>
              <a:ext uri="{FF2B5EF4-FFF2-40B4-BE49-F238E27FC236}">
                <a16:creationId xmlns:a16="http://schemas.microsoft.com/office/drawing/2014/main" id="{B83A82F6-764F-D1DB-1115-D4F339B26DD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0DDF1D7-5592-3E49-085E-086EA4D4FECB}"/>
              </a:ext>
            </a:extLst>
          </p:cNvPr>
          <p:cNvSpPr>
            <a:spLocks noGrp="1"/>
          </p:cNvSpPr>
          <p:nvPr>
            <p:ph type="sldNum" sz="quarter" idx="12"/>
          </p:nvPr>
        </p:nvSpPr>
        <p:spPr/>
        <p:txBody>
          <a:bodyPr/>
          <a:lstStyle/>
          <a:p>
            <a:fld id="{B497F76E-62E7-455C-9DF0-24262DA15A4E}" type="slidenum">
              <a:rPr lang="en-GB" smtClean="0"/>
              <a:t>‹#›</a:t>
            </a:fld>
            <a:endParaRPr lang="en-GB"/>
          </a:p>
        </p:txBody>
      </p:sp>
    </p:spTree>
    <p:extLst>
      <p:ext uri="{BB962C8B-B14F-4D97-AF65-F5344CB8AC3E}">
        <p14:creationId xmlns:p14="http://schemas.microsoft.com/office/powerpoint/2010/main" val="1663198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AD0F534-4119-856F-1C9E-70B820EB02C4}"/>
              </a:ext>
            </a:extLst>
          </p:cNvPr>
          <p:cNvSpPr>
            <a:spLocks noGrp="1"/>
          </p:cNvSpPr>
          <p:nvPr>
            <p:ph type="title" orient="vert"/>
          </p:nvPr>
        </p:nvSpPr>
        <p:spPr>
          <a:xfrm>
            <a:off x="8724900" y="365125"/>
            <a:ext cx="2628900" cy="5811838"/>
          </a:xfrm>
        </p:spPr>
        <p:txBody>
          <a:bodyPr vert="eaVert"/>
          <a:lstStyle>
            <a:lvl1pPr>
              <a:defRPr/>
            </a:lvl1p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24CFA30-0794-E847-118C-1DC377AC9CB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7F56450-E0B7-6991-3BE9-84418AFB4E48}"/>
              </a:ext>
            </a:extLst>
          </p:cNvPr>
          <p:cNvSpPr>
            <a:spLocks noGrp="1"/>
          </p:cNvSpPr>
          <p:nvPr>
            <p:ph type="dt" sz="half" idx="10"/>
          </p:nvPr>
        </p:nvSpPr>
        <p:spPr/>
        <p:txBody>
          <a:bodyPr/>
          <a:lstStyle/>
          <a:p>
            <a:fld id="{901E60C4-D308-45D6-91B6-512F03247BD2}" type="datetimeFigureOut">
              <a:rPr lang="en-GB" smtClean="0"/>
              <a:t>15/07/2026</a:t>
            </a:fld>
            <a:endParaRPr lang="en-GB"/>
          </a:p>
        </p:txBody>
      </p:sp>
      <p:sp>
        <p:nvSpPr>
          <p:cNvPr id="5" name="Footer Placeholder 4">
            <a:extLst>
              <a:ext uri="{FF2B5EF4-FFF2-40B4-BE49-F238E27FC236}">
                <a16:creationId xmlns:a16="http://schemas.microsoft.com/office/drawing/2014/main" id="{4E9CACB3-0D9D-5AA8-9AA2-5F9E3D34C52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B176E46-6E96-44E3-A50E-263B54395743}"/>
              </a:ext>
            </a:extLst>
          </p:cNvPr>
          <p:cNvSpPr>
            <a:spLocks noGrp="1"/>
          </p:cNvSpPr>
          <p:nvPr>
            <p:ph type="sldNum" sz="quarter" idx="12"/>
          </p:nvPr>
        </p:nvSpPr>
        <p:spPr/>
        <p:txBody>
          <a:bodyPr/>
          <a:lstStyle/>
          <a:p>
            <a:fld id="{B497F76E-62E7-455C-9DF0-24262DA15A4E}" type="slidenum">
              <a:rPr lang="en-GB" smtClean="0"/>
              <a:t>‹#›</a:t>
            </a:fld>
            <a:endParaRPr lang="en-GB"/>
          </a:p>
        </p:txBody>
      </p:sp>
    </p:spTree>
    <p:extLst>
      <p:ext uri="{BB962C8B-B14F-4D97-AF65-F5344CB8AC3E}">
        <p14:creationId xmlns:p14="http://schemas.microsoft.com/office/powerpoint/2010/main" val="30319498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50718D-9AAF-D4A9-153C-D05FDE8C7B1A}"/>
              </a:ext>
            </a:extLst>
          </p:cNvPr>
          <p:cNvSpPr>
            <a:spLocks noGrp="1"/>
          </p:cNvSpPr>
          <p:nvPr>
            <p:ph type="title" hasCustomPrompt="1"/>
          </p:nvPr>
        </p:nvSpPr>
        <p:spPr/>
        <p:txBody>
          <a:bodyPr/>
          <a:lstStyle>
            <a:lvl1pPr>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E91EF76-BAA2-1253-C9C6-F8B93BCFBC5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1B5C1CE-E901-AB45-83F3-3C6104138215}"/>
              </a:ext>
            </a:extLst>
          </p:cNvPr>
          <p:cNvSpPr>
            <a:spLocks noGrp="1"/>
          </p:cNvSpPr>
          <p:nvPr>
            <p:ph type="dt" sz="half" idx="10"/>
          </p:nvPr>
        </p:nvSpPr>
        <p:spPr/>
        <p:txBody>
          <a:bodyPr/>
          <a:lstStyle/>
          <a:p>
            <a:fld id="{901E60C4-D308-45D6-91B6-512F03247BD2}" type="datetimeFigureOut">
              <a:rPr lang="en-GB" smtClean="0"/>
              <a:t>15/07/2026</a:t>
            </a:fld>
            <a:endParaRPr lang="en-GB"/>
          </a:p>
        </p:txBody>
      </p:sp>
      <p:sp>
        <p:nvSpPr>
          <p:cNvPr id="5" name="Footer Placeholder 4">
            <a:extLst>
              <a:ext uri="{FF2B5EF4-FFF2-40B4-BE49-F238E27FC236}">
                <a16:creationId xmlns:a16="http://schemas.microsoft.com/office/drawing/2014/main" id="{826C8B7A-0B75-DB55-E1BD-64DF62664AA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4E1BDDC-0B95-9DAA-E6AC-E59E44FDD773}"/>
              </a:ext>
            </a:extLst>
          </p:cNvPr>
          <p:cNvSpPr>
            <a:spLocks noGrp="1"/>
          </p:cNvSpPr>
          <p:nvPr>
            <p:ph type="sldNum" sz="quarter" idx="12"/>
          </p:nvPr>
        </p:nvSpPr>
        <p:spPr/>
        <p:txBody>
          <a:bodyPr/>
          <a:lstStyle/>
          <a:p>
            <a:fld id="{B497F76E-62E7-455C-9DF0-24262DA15A4E}" type="slidenum">
              <a:rPr lang="en-GB" smtClean="0"/>
              <a:t>‹#›</a:t>
            </a:fld>
            <a:endParaRPr lang="en-GB"/>
          </a:p>
        </p:txBody>
      </p:sp>
    </p:spTree>
    <p:extLst>
      <p:ext uri="{BB962C8B-B14F-4D97-AF65-F5344CB8AC3E}">
        <p14:creationId xmlns:p14="http://schemas.microsoft.com/office/powerpoint/2010/main" val="361905806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51AE78-D912-EF27-D5DC-7D255525FC26}"/>
              </a:ext>
            </a:extLst>
          </p:cNvPr>
          <p:cNvSpPr>
            <a:spLocks noGrp="1"/>
          </p:cNvSpPr>
          <p:nvPr>
            <p:ph type="title" hasCustomPrompt="1"/>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96C3B710-F9E4-F747-DA31-606401B19E2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5437B9E-AE38-32DC-88A4-81BCCA45F53F}"/>
              </a:ext>
            </a:extLst>
          </p:cNvPr>
          <p:cNvSpPr>
            <a:spLocks noGrp="1"/>
          </p:cNvSpPr>
          <p:nvPr>
            <p:ph type="dt" sz="half" idx="10"/>
          </p:nvPr>
        </p:nvSpPr>
        <p:spPr/>
        <p:txBody>
          <a:bodyPr/>
          <a:lstStyle/>
          <a:p>
            <a:fld id="{901E60C4-D308-45D6-91B6-512F03247BD2}" type="datetimeFigureOut">
              <a:rPr lang="en-GB" smtClean="0"/>
              <a:t>15/07/2026</a:t>
            </a:fld>
            <a:endParaRPr lang="en-GB"/>
          </a:p>
        </p:txBody>
      </p:sp>
      <p:sp>
        <p:nvSpPr>
          <p:cNvPr id="5" name="Footer Placeholder 4">
            <a:extLst>
              <a:ext uri="{FF2B5EF4-FFF2-40B4-BE49-F238E27FC236}">
                <a16:creationId xmlns:a16="http://schemas.microsoft.com/office/drawing/2014/main" id="{84D4147C-12CC-79C3-105C-6DDABD28C10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CA7C808-D877-7447-8252-D4D4355B8A8D}"/>
              </a:ext>
            </a:extLst>
          </p:cNvPr>
          <p:cNvSpPr>
            <a:spLocks noGrp="1"/>
          </p:cNvSpPr>
          <p:nvPr>
            <p:ph type="sldNum" sz="quarter" idx="12"/>
          </p:nvPr>
        </p:nvSpPr>
        <p:spPr/>
        <p:txBody>
          <a:bodyPr/>
          <a:lstStyle/>
          <a:p>
            <a:fld id="{B497F76E-62E7-455C-9DF0-24262DA15A4E}" type="slidenum">
              <a:rPr lang="en-GB" smtClean="0"/>
              <a:t>‹#›</a:t>
            </a:fld>
            <a:endParaRPr lang="en-GB"/>
          </a:p>
        </p:txBody>
      </p:sp>
    </p:spTree>
    <p:extLst>
      <p:ext uri="{BB962C8B-B14F-4D97-AF65-F5344CB8AC3E}">
        <p14:creationId xmlns:p14="http://schemas.microsoft.com/office/powerpoint/2010/main" val="41397955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0AF09-3A9F-A8C4-130F-4990ED0107A6}"/>
              </a:ext>
            </a:extLst>
          </p:cNvPr>
          <p:cNvSpPr>
            <a:spLocks noGrp="1"/>
          </p:cNvSpPr>
          <p:nvPr>
            <p:ph type="title" hasCustomPrompt="1"/>
          </p:nvPr>
        </p:nvSpPr>
        <p:spPr/>
        <p:txBody>
          <a:bodyPr/>
          <a:lstStyle>
            <a:lvl1pPr>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DE3F462D-4CC0-30F3-C127-96B8056511B6}"/>
              </a:ext>
            </a:extLst>
          </p:cNvPr>
          <p:cNvSpPr>
            <a:spLocks noGrp="1"/>
          </p:cNvSpPr>
          <p:nvPr>
            <p:ph sz="half" idx="1"/>
          </p:nvPr>
        </p:nvSpPr>
        <p:spPr>
          <a:xfrm>
            <a:off x="838200" y="1207363"/>
            <a:ext cx="5181600" cy="486306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A950711B-E10D-5381-DD6A-5950C0E86DBA}"/>
              </a:ext>
            </a:extLst>
          </p:cNvPr>
          <p:cNvSpPr>
            <a:spLocks noGrp="1"/>
          </p:cNvSpPr>
          <p:nvPr>
            <p:ph sz="half" idx="2"/>
          </p:nvPr>
        </p:nvSpPr>
        <p:spPr>
          <a:xfrm>
            <a:off x="6172200" y="1207363"/>
            <a:ext cx="5181600" cy="486306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C05B0D64-70A7-1101-FAC8-FF0831133F14}"/>
              </a:ext>
            </a:extLst>
          </p:cNvPr>
          <p:cNvSpPr>
            <a:spLocks noGrp="1"/>
          </p:cNvSpPr>
          <p:nvPr>
            <p:ph type="dt" sz="half" idx="10"/>
          </p:nvPr>
        </p:nvSpPr>
        <p:spPr/>
        <p:txBody>
          <a:bodyPr/>
          <a:lstStyle/>
          <a:p>
            <a:fld id="{901E60C4-D308-45D6-91B6-512F03247BD2}" type="datetimeFigureOut">
              <a:rPr lang="en-GB" smtClean="0"/>
              <a:t>15/07/2026</a:t>
            </a:fld>
            <a:endParaRPr lang="en-GB"/>
          </a:p>
        </p:txBody>
      </p:sp>
      <p:sp>
        <p:nvSpPr>
          <p:cNvPr id="6" name="Footer Placeholder 5">
            <a:extLst>
              <a:ext uri="{FF2B5EF4-FFF2-40B4-BE49-F238E27FC236}">
                <a16:creationId xmlns:a16="http://schemas.microsoft.com/office/drawing/2014/main" id="{A00DCE2C-CA8D-4202-84A6-DD76FFA234A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E323FD2-068A-1617-40B2-CEDDFF3C8ECB}"/>
              </a:ext>
            </a:extLst>
          </p:cNvPr>
          <p:cNvSpPr>
            <a:spLocks noGrp="1"/>
          </p:cNvSpPr>
          <p:nvPr>
            <p:ph type="sldNum" sz="quarter" idx="12"/>
          </p:nvPr>
        </p:nvSpPr>
        <p:spPr/>
        <p:txBody>
          <a:bodyPr/>
          <a:lstStyle/>
          <a:p>
            <a:fld id="{B497F76E-62E7-455C-9DF0-24262DA15A4E}" type="slidenum">
              <a:rPr lang="en-GB" smtClean="0"/>
              <a:t>‹#›</a:t>
            </a:fld>
            <a:endParaRPr lang="en-GB"/>
          </a:p>
        </p:txBody>
      </p:sp>
    </p:spTree>
    <p:extLst>
      <p:ext uri="{BB962C8B-B14F-4D97-AF65-F5344CB8AC3E}">
        <p14:creationId xmlns:p14="http://schemas.microsoft.com/office/powerpoint/2010/main" val="25266677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203490-52CC-023B-1431-BC1C0396329A}"/>
              </a:ext>
            </a:extLst>
          </p:cNvPr>
          <p:cNvSpPr>
            <a:spLocks noGrp="1"/>
          </p:cNvSpPr>
          <p:nvPr>
            <p:ph type="title" hasCustomPrompt="1"/>
          </p:nvPr>
        </p:nvSpPr>
        <p:spPr>
          <a:xfrm>
            <a:off x="838200" y="5555"/>
            <a:ext cx="10515600" cy="1325563"/>
          </a:xfrm>
        </p:spPr>
        <p:txBody>
          <a:bodyPr/>
          <a:lstStyle>
            <a:lvl1pPr>
              <a:defRPr/>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A261B0D-AD29-3200-DB90-4DB8133D3737}"/>
              </a:ext>
            </a:extLst>
          </p:cNvPr>
          <p:cNvSpPr>
            <a:spLocks noGrp="1"/>
          </p:cNvSpPr>
          <p:nvPr>
            <p:ph type="body" idx="1"/>
          </p:nvPr>
        </p:nvSpPr>
        <p:spPr>
          <a:xfrm>
            <a:off x="839788" y="1490663"/>
            <a:ext cx="5157787" cy="70375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CB5253B-283D-702B-A911-9BA3F41E91D0}"/>
              </a:ext>
            </a:extLst>
          </p:cNvPr>
          <p:cNvSpPr>
            <a:spLocks noGrp="1"/>
          </p:cNvSpPr>
          <p:nvPr>
            <p:ph sz="half" idx="2"/>
          </p:nvPr>
        </p:nvSpPr>
        <p:spPr>
          <a:xfrm>
            <a:off x="839788" y="2353963"/>
            <a:ext cx="5157787" cy="36917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69A8B14E-5948-4701-4AC6-642ED26F3175}"/>
              </a:ext>
            </a:extLst>
          </p:cNvPr>
          <p:cNvSpPr>
            <a:spLocks noGrp="1"/>
          </p:cNvSpPr>
          <p:nvPr>
            <p:ph type="body" sz="quarter" idx="3"/>
          </p:nvPr>
        </p:nvSpPr>
        <p:spPr>
          <a:xfrm>
            <a:off x="6172200" y="1490663"/>
            <a:ext cx="5183188" cy="70375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57DE989-01CC-2FBB-A0DF-DCB2E6CFDEB3}"/>
              </a:ext>
            </a:extLst>
          </p:cNvPr>
          <p:cNvSpPr>
            <a:spLocks noGrp="1"/>
          </p:cNvSpPr>
          <p:nvPr>
            <p:ph sz="quarter" idx="4"/>
          </p:nvPr>
        </p:nvSpPr>
        <p:spPr>
          <a:xfrm>
            <a:off x="6172200" y="2353963"/>
            <a:ext cx="5183188" cy="36917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D1D5AED6-8F03-11CC-BE95-9EC740CEBA14}"/>
              </a:ext>
            </a:extLst>
          </p:cNvPr>
          <p:cNvSpPr>
            <a:spLocks noGrp="1"/>
          </p:cNvSpPr>
          <p:nvPr>
            <p:ph type="dt" sz="half" idx="10"/>
          </p:nvPr>
        </p:nvSpPr>
        <p:spPr/>
        <p:txBody>
          <a:bodyPr/>
          <a:lstStyle/>
          <a:p>
            <a:fld id="{901E60C4-D308-45D6-91B6-512F03247BD2}" type="datetimeFigureOut">
              <a:rPr lang="en-GB" smtClean="0"/>
              <a:t>15/07/2026</a:t>
            </a:fld>
            <a:endParaRPr lang="en-GB"/>
          </a:p>
        </p:txBody>
      </p:sp>
      <p:sp>
        <p:nvSpPr>
          <p:cNvPr id="8" name="Footer Placeholder 7">
            <a:extLst>
              <a:ext uri="{FF2B5EF4-FFF2-40B4-BE49-F238E27FC236}">
                <a16:creationId xmlns:a16="http://schemas.microsoft.com/office/drawing/2014/main" id="{17C4AF28-FDBC-000D-79DD-63C9E069FD26}"/>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F40ADE6E-B6B0-D78E-0670-88D1B377E9E3}"/>
              </a:ext>
            </a:extLst>
          </p:cNvPr>
          <p:cNvSpPr>
            <a:spLocks noGrp="1"/>
          </p:cNvSpPr>
          <p:nvPr>
            <p:ph type="sldNum" sz="quarter" idx="12"/>
          </p:nvPr>
        </p:nvSpPr>
        <p:spPr/>
        <p:txBody>
          <a:bodyPr/>
          <a:lstStyle/>
          <a:p>
            <a:fld id="{B497F76E-62E7-455C-9DF0-24262DA15A4E}" type="slidenum">
              <a:rPr lang="en-GB" smtClean="0"/>
              <a:t>‹#›</a:t>
            </a:fld>
            <a:endParaRPr lang="en-GB"/>
          </a:p>
        </p:txBody>
      </p:sp>
    </p:spTree>
    <p:extLst>
      <p:ext uri="{BB962C8B-B14F-4D97-AF65-F5344CB8AC3E}">
        <p14:creationId xmlns:p14="http://schemas.microsoft.com/office/powerpoint/2010/main" val="24036464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73A22A-950C-2F13-95E0-9EC100A09D3F}"/>
              </a:ext>
            </a:extLst>
          </p:cNvPr>
          <p:cNvSpPr>
            <a:spLocks noGrp="1"/>
          </p:cNvSpPr>
          <p:nvPr>
            <p:ph type="title" hasCustomPrompt="1"/>
          </p:nvPr>
        </p:nvSpPr>
        <p:spPr/>
        <p:txBody>
          <a:bodyPr/>
          <a:lstStyle>
            <a:lvl1pPr>
              <a:defRPr/>
            </a:lvl1pPr>
          </a:lstStyle>
          <a:p>
            <a:r>
              <a:rPr lang="en-US"/>
              <a:t>CLICK TO EDIT MASTER TITLE STYLE</a:t>
            </a:r>
            <a:endParaRPr lang="en-GB"/>
          </a:p>
        </p:txBody>
      </p:sp>
      <p:sp>
        <p:nvSpPr>
          <p:cNvPr id="3" name="Date Placeholder 2">
            <a:extLst>
              <a:ext uri="{FF2B5EF4-FFF2-40B4-BE49-F238E27FC236}">
                <a16:creationId xmlns:a16="http://schemas.microsoft.com/office/drawing/2014/main" id="{3D0655FB-C3B8-A1F7-3152-2A8C4578233D}"/>
              </a:ext>
            </a:extLst>
          </p:cNvPr>
          <p:cNvSpPr>
            <a:spLocks noGrp="1"/>
          </p:cNvSpPr>
          <p:nvPr>
            <p:ph type="dt" sz="half" idx="10"/>
          </p:nvPr>
        </p:nvSpPr>
        <p:spPr/>
        <p:txBody>
          <a:bodyPr/>
          <a:lstStyle/>
          <a:p>
            <a:fld id="{901E60C4-D308-45D6-91B6-512F03247BD2}" type="datetimeFigureOut">
              <a:rPr lang="en-GB" smtClean="0"/>
              <a:t>15/07/2026</a:t>
            </a:fld>
            <a:endParaRPr lang="en-GB"/>
          </a:p>
        </p:txBody>
      </p:sp>
      <p:sp>
        <p:nvSpPr>
          <p:cNvPr id="4" name="Footer Placeholder 3">
            <a:extLst>
              <a:ext uri="{FF2B5EF4-FFF2-40B4-BE49-F238E27FC236}">
                <a16:creationId xmlns:a16="http://schemas.microsoft.com/office/drawing/2014/main" id="{283DB850-210C-303E-D774-5FD0E01293C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B64AB1D6-6AAC-8765-3434-38FBF7CF7850}"/>
              </a:ext>
            </a:extLst>
          </p:cNvPr>
          <p:cNvSpPr>
            <a:spLocks noGrp="1"/>
          </p:cNvSpPr>
          <p:nvPr>
            <p:ph type="sldNum" sz="quarter" idx="12"/>
          </p:nvPr>
        </p:nvSpPr>
        <p:spPr/>
        <p:txBody>
          <a:bodyPr/>
          <a:lstStyle/>
          <a:p>
            <a:fld id="{B497F76E-62E7-455C-9DF0-24262DA15A4E}" type="slidenum">
              <a:rPr lang="en-GB" smtClean="0"/>
              <a:t>‹#›</a:t>
            </a:fld>
            <a:endParaRPr lang="en-GB"/>
          </a:p>
        </p:txBody>
      </p:sp>
    </p:spTree>
    <p:extLst>
      <p:ext uri="{BB962C8B-B14F-4D97-AF65-F5344CB8AC3E}">
        <p14:creationId xmlns:p14="http://schemas.microsoft.com/office/powerpoint/2010/main" val="14040168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43E6272-6006-32A9-1295-8D94C8729ADE}"/>
              </a:ext>
            </a:extLst>
          </p:cNvPr>
          <p:cNvSpPr>
            <a:spLocks noGrp="1"/>
          </p:cNvSpPr>
          <p:nvPr>
            <p:ph type="dt" sz="half" idx="10"/>
          </p:nvPr>
        </p:nvSpPr>
        <p:spPr/>
        <p:txBody>
          <a:bodyPr/>
          <a:lstStyle/>
          <a:p>
            <a:fld id="{901E60C4-D308-45D6-91B6-512F03247BD2}" type="datetimeFigureOut">
              <a:rPr lang="en-GB" smtClean="0"/>
              <a:t>15/07/2026</a:t>
            </a:fld>
            <a:endParaRPr lang="en-GB"/>
          </a:p>
        </p:txBody>
      </p:sp>
      <p:sp>
        <p:nvSpPr>
          <p:cNvPr id="3" name="Footer Placeholder 2">
            <a:extLst>
              <a:ext uri="{FF2B5EF4-FFF2-40B4-BE49-F238E27FC236}">
                <a16:creationId xmlns:a16="http://schemas.microsoft.com/office/drawing/2014/main" id="{D9321501-D130-35C5-F372-452D1B91E788}"/>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69E607E7-2623-D54F-29A1-1C3B46E4BE6C}"/>
              </a:ext>
            </a:extLst>
          </p:cNvPr>
          <p:cNvSpPr>
            <a:spLocks noGrp="1"/>
          </p:cNvSpPr>
          <p:nvPr>
            <p:ph type="sldNum" sz="quarter" idx="12"/>
          </p:nvPr>
        </p:nvSpPr>
        <p:spPr/>
        <p:txBody>
          <a:bodyPr/>
          <a:lstStyle/>
          <a:p>
            <a:fld id="{B497F76E-62E7-455C-9DF0-24262DA15A4E}" type="slidenum">
              <a:rPr lang="en-GB" smtClean="0"/>
              <a:t>‹#›</a:t>
            </a:fld>
            <a:endParaRPr lang="en-GB"/>
          </a:p>
        </p:txBody>
      </p:sp>
    </p:spTree>
    <p:extLst>
      <p:ext uri="{BB962C8B-B14F-4D97-AF65-F5344CB8AC3E}">
        <p14:creationId xmlns:p14="http://schemas.microsoft.com/office/powerpoint/2010/main" val="19105529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4F563-98F6-ED49-9256-F438492C934F}"/>
              </a:ext>
            </a:extLst>
          </p:cNvPr>
          <p:cNvSpPr>
            <a:spLocks noGrp="1"/>
          </p:cNvSpPr>
          <p:nvPr>
            <p:ph type="title"/>
          </p:nvPr>
        </p:nvSpPr>
        <p:spPr>
          <a:xfrm>
            <a:off x="839788" y="987424"/>
            <a:ext cx="3932237" cy="1069975"/>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292DE8C-2123-E10E-1D57-ED76E8E2EBC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0A37CC0C-E3F7-9349-2810-3507E19E14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D96401F-A593-9E09-D114-F84D86A8ECF4}"/>
              </a:ext>
            </a:extLst>
          </p:cNvPr>
          <p:cNvSpPr>
            <a:spLocks noGrp="1"/>
          </p:cNvSpPr>
          <p:nvPr>
            <p:ph type="dt" sz="half" idx="10"/>
          </p:nvPr>
        </p:nvSpPr>
        <p:spPr/>
        <p:txBody>
          <a:bodyPr/>
          <a:lstStyle/>
          <a:p>
            <a:fld id="{901E60C4-D308-45D6-91B6-512F03247BD2}" type="datetimeFigureOut">
              <a:rPr lang="en-GB" smtClean="0"/>
              <a:t>15/07/2026</a:t>
            </a:fld>
            <a:endParaRPr lang="en-GB"/>
          </a:p>
        </p:txBody>
      </p:sp>
      <p:sp>
        <p:nvSpPr>
          <p:cNvPr id="6" name="Footer Placeholder 5">
            <a:extLst>
              <a:ext uri="{FF2B5EF4-FFF2-40B4-BE49-F238E27FC236}">
                <a16:creationId xmlns:a16="http://schemas.microsoft.com/office/drawing/2014/main" id="{DE1E3364-7419-8E0A-90E9-C8EA671B43B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4676DDD-EAC8-8B28-E952-A6B815F99C2C}"/>
              </a:ext>
            </a:extLst>
          </p:cNvPr>
          <p:cNvSpPr>
            <a:spLocks noGrp="1"/>
          </p:cNvSpPr>
          <p:nvPr>
            <p:ph type="sldNum" sz="quarter" idx="12"/>
          </p:nvPr>
        </p:nvSpPr>
        <p:spPr/>
        <p:txBody>
          <a:bodyPr/>
          <a:lstStyle/>
          <a:p>
            <a:fld id="{B497F76E-62E7-455C-9DF0-24262DA15A4E}" type="slidenum">
              <a:rPr lang="en-GB" smtClean="0"/>
              <a:t>‹#›</a:t>
            </a:fld>
            <a:endParaRPr lang="en-GB"/>
          </a:p>
        </p:txBody>
      </p:sp>
    </p:spTree>
    <p:extLst>
      <p:ext uri="{BB962C8B-B14F-4D97-AF65-F5344CB8AC3E}">
        <p14:creationId xmlns:p14="http://schemas.microsoft.com/office/powerpoint/2010/main" val="19621543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A3CC9A-7438-38B1-A572-EB8A51C4AC5D}"/>
              </a:ext>
            </a:extLst>
          </p:cNvPr>
          <p:cNvSpPr>
            <a:spLocks noGrp="1"/>
          </p:cNvSpPr>
          <p:nvPr>
            <p:ph type="title"/>
          </p:nvPr>
        </p:nvSpPr>
        <p:spPr>
          <a:xfrm>
            <a:off x="839788" y="987424"/>
            <a:ext cx="3932237" cy="1069975"/>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E71005C5-47CE-77AE-0B23-9C82E215A07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6158E107-324D-1A0E-17C5-4D65C75122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1C28B2D-0D09-0657-73D6-2E6E39F70FDD}"/>
              </a:ext>
            </a:extLst>
          </p:cNvPr>
          <p:cNvSpPr>
            <a:spLocks noGrp="1"/>
          </p:cNvSpPr>
          <p:nvPr>
            <p:ph type="dt" sz="half" idx="10"/>
          </p:nvPr>
        </p:nvSpPr>
        <p:spPr/>
        <p:txBody>
          <a:bodyPr/>
          <a:lstStyle/>
          <a:p>
            <a:fld id="{901E60C4-D308-45D6-91B6-512F03247BD2}" type="datetimeFigureOut">
              <a:rPr lang="en-GB" smtClean="0"/>
              <a:t>15/07/2026</a:t>
            </a:fld>
            <a:endParaRPr lang="en-GB"/>
          </a:p>
        </p:txBody>
      </p:sp>
      <p:sp>
        <p:nvSpPr>
          <p:cNvPr id="6" name="Footer Placeholder 5">
            <a:extLst>
              <a:ext uri="{FF2B5EF4-FFF2-40B4-BE49-F238E27FC236}">
                <a16:creationId xmlns:a16="http://schemas.microsoft.com/office/drawing/2014/main" id="{563684EF-CF05-E0C0-8645-DEA48B9B44E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6AB9445-876E-4C02-645B-0A2E41D76D71}"/>
              </a:ext>
            </a:extLst>
          </p:cNvPr>
          <p:cNvSpPr>
            <a:spLocks noGrp="1"/>
          </p:cNvSpPr>
          <p:nvPr>
            <p:ph type="sldNum" sz="quarter" idx="12"/>
          </p:nvPr>
        </p:nvSpPr>
        <p:spPr/>
        <p:txBody>
          <a:bodyPr/>
          <a:lstStyle/>
          <a:p>
            <a:fld id="{B497F76E-62E7-455C-9DF0-24262DA15A4E}" type="slidenum">
              <a:rPr lang="en-GB" smtClean="0"/>
              <a:t>‹#›</a:t>
            </a:fld>
            <a:endParaRPr lang="en-GB"/>
          </a:p>
        </p:txBody>
      </p:sp>
    </p:spTree>
    <p:extLst>
      <p:ext uri="{BB962C8B-B14F-4D97-AF65-F5344CB8AC3E}">
        <p14:creationId xmlns:p14="http://schemas.microsoft.com/office/powerpoint/2010/main" val="3535913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FF2F5"/>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BC6C319-A88D-EE82-FB5B-DC9F85B4275E}"/>
              </a:ext>
            </a:extLst>
          </p:cNvPr>
          <p:cNvSpPr>
            <a:spLocks noGrp="1"/>
          </p:cNvSpPr>
          <p:nvPr>
            <p:ph type="title"/>
          </p:nvPr>
        </p:nvSpPr>
        <p:spPr>
          <a:xfrm>
            <a:off x="243396" y="498225"/>
            <a:ext cx="7910004" cy="520423"/>
          </a:xfrm>
          <a:prstGeom prst="rect">
            <a:avLst/>
          </a:prstGeom>
        </p:spPr>
        <p:txBody>
          <a:bodyPr vert="horz" lIns="91440" tIns="45720" rIns="91440" bIns="45720" rtlCol="0" anchor="ctr">
            <a:no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810F1C4-49FC-B3B5-EA27-B4FDFA917991}"/>
              </a:ext>
            </a:extLst>
          </p:cNvPr>
          <p:cNvSpPr>
            <a:spLocks noGrp="1"/>
          </p:cNvSpPr>
          <p:nvPr>
            <p:ph type="body" idx="1"/>
          </p:nvPr>
        </p:nvSpPr>
        <p:spPr>
          <a:xfrm>
            <a:off x="838200" y="1447061"/>
            <a:ext cx="10515600" cy="465250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FA0ED59-9832-C09B-DF37-0A5AC04106C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01E60C4-D308-45D6-91B6-512F03247BD2}" type="datetimeFigureOut">
              <a:rPr lang="en-GB" smtClean="0"/>
              <a:t>15/07/2026</a:t>
            </a:fld>
            <a:endParaRPr lang="en-GB"/>
          </a:p>
        </p:txBody>
      </p:sp>
      <p:sp>
        <p:nvSpPr>
          <p:cNvPr id="5" name="Footer Placeholder 4">
            <a:extLst>
              <a:ext uri="{FF2B5EF4-FFF2-40B4-BE49-F238E27FC236}">
                <a16:creationId xmlns:a16="http://schemas.microsoft.com/office/drawing/2014/main" id="{C82052BA-0140-A016-3503-4E702DC2248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477C6700-36D6-3AD6-4313-54D1ACDA50E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97F76E-62E7-455C-9DF0-24262DA15A4E}" type="slidenum">
              <a:rPr lang="en-GB" smtClean="0"/>
              <a:t>‹#›</a:t>
            </a:fld>
            <a:endParaRPr lang="en-GB"/>
          </a:p>
        </p:txBody>
      </p:sp>
      <p:pic>
        <p:nvPicPr>
          <p:cNvPr id="7" name="Picture 6" descr="Text&#10;&#10;Description automatically generated">
            <a:extLst>
              <a:ext uri="{FF2B5EF4-FFF2-40B4-BE49-F238E27FC236}">
                <a16:creationId xmlns:a16="http://schemas.microsoft.com/office/drawing/2014/main" id="{20AF75D1-786C-DE0F-55C3-530082597799}"/>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0766810" y="6214656"/>
            <a:ext cx="1371600" cy="643344"/>
          </a:xfrm>
          <a:prstGeom prst="rect">
            <a:avLst/>
          </a:prstGeom>
        </p:spPr>
      </p:pic>
      <p:pic>
        <p:nvPicPr>
          <p:cNvPr id="8" name="Content Placeholder 4">
            <a:extLst>
              <a:ext uri="{FF2B5EF4-FFF2-40B4-BE49-F238E27FC236}">
                <a16:creationId xmlns:a16="http://schemas.microsoft.com/office/drawing/2014/main" id="{104C6828-60F5-3F27-28A5-2A739BA91237}"/>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p:blipFill>
        <p:spPr>
          <a:xfrm>
            <a:off x="0" y="6099563"/>
            <a:ext cx="1792014" cy="758437"/>
          </a:xfrm>
          <a:prstGeom prst="rect">
            <a:avLst/>
          </a:prstGeom>
        </p:spPr>
      </p:pic>
    </p:spTree>
    <p:extLst>
      <p:ext uri="{BB962C8B-B14F-4D97-AF65-F5344CB8AC3E}">
        <p14:creationId xmlns:p14="http://schemas.microsoft.com/office/powerpoint/2010/main" val="30323275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000" b="1" kern="1200">
          <a:solidFill>
            <a:schemeClr val="tx1"/>
          </a:solidFill>
          <a:latin typeface="Arial Narrow" panose="020B0606020202030204" pitchFamily="34" charset="0"/>
          <a:ea typeface="Open Sans Condensed Medium" pitchFamily="2" charset="0"/>
          <a:cs typeface="Open Sans Condensed Medium"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2.sv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5.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266813C-7699-4D20-7E5A-21E4FCD18108}"/>
              </a:ext>
            </a:extLst>
          </p:cNvPr>
          <p:cNvSpPr/>
          <p:nvPr/>
        </p:nvSpPr>
        <p:spPr>
          <a:xfrm>
            <a:off x="0" y="5712311"/>
            <a:ext cx="12192000" cy="1152979"/>
          </a:xfrm>
          <a:prstGeom prst="rect">
            <a:avLst/>
          </a:prstGeom>
          <a:solidFill>
            <a:srgbClr val="EFF2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62178E82-3FE3-4022-4C61-F5DC999D40AD}"/>
              </a:ext>
            </a:extLst>
          </p:cNvPr>
          <p:cNvSpPr>
            <a:spLocks noGrp="1"/>
          </p:cNvSpPr>
          <p:nvPr>
            <p:ph type="ctrTitle"/>
          </p:nvPr>
        </p:nvSpPr>
        <p:spPr>
          <a:xfrm>
            <a:off x="1011219" y="1242105"/>
            <a:ext cx="10169562" cy="2387600"/>
          </a:xfrm>
        </p:spPr>
        <p:txBody>
          <a:bodyPr/>
          <a:lstStyle/>
          <a:p>
            <a:r>
              <a:rPr lang="en-US" sz="5400"/>
              <a:t>COMMUNICATING YOUR SCIENCE</a:t>
            </a:r>
            <a:endParaRPr lang="en-GB" sz="5400"/>
          </a:p>
        </p:txBody>
      </p:sp>
      <p:sp>
        <p:nvSpPr>
          <p:cNvPr id="3" name="Subtitle 2">
            <a:extLst>
              <a:ext uri="{FF2B5EF4-FFF2-40B4-BE49-F238E27FC236}">
                <a16:creationId xmlns:a16="http://schemas.microsoft.com/office/drawing/2014/main" id="{FA33C244-7A35-6C43-9C14-AF5D60D89A23}"/>
              </a:ext>
            </a:extLst>
          </p:cNvPr>
          <p:cNvSpPr>
            <a:spLocks noGrp="1"/>
          </p:cNvSpPr>
          <p:nvPr>
            <p:ph type="subTitle" idx="1"/>
          </p:nvPr>
        </p:nvSpPr>
        <p:spPr>
          <a:xfrm>
            <a:off x="1524000" y="3169470"/>
            <a:ext cx="9144000" cy="1082093"/>
          </a:xfrm>
        </p:spPr>
        <p:txBody>
          <a:bodyPr anchor="b"/>
          <a:lstStyle/>
          <a:p>
            <a:r>
              <a:rPr lang="en-US" dirty="0"/>
              <a:t>The What, Why and the How!</a:t>
            </a:r>
          </a:p>
        </p:txBody>
      </p:sp>
      <p:sp>
        <p:nvSpPr>
          <p:cNvPr id="4" name="Lightning Bolt 3" descr="-">
            <a:extLst>
              <a:ext uri="{FF2B5EF4-FFF2-40B4-BE49-F238E27FC236}">
                <a16:creationId xmlns:a16="http://schemas.microsoft.com/office/drawing/2014/main" id="{B0CE251B-8CB2-4345-415D-FF9FFF121D8E}"/>
              </a:ext>
            </a:extLst>
          </p:cNvPr>
          <p:cNvSpPr/>
          <p:nvPr/>
        </p:nvSpPr>
        <p:spPr>
          <a:xfrm>
            <a:off x="0" y="0"/>
            <a:ext cx="0" cy="0"/>
          </a:xfrm>
          <a:prstGeom prst="lightningBol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Lightning Bolt 4" descr="-">
            <a:extLst>
              <a:ext uri="{FF2B5EF4-FFF2-40B4-BE49-F238E27FC236}">
                <a16:creationId xmlns:a16="http://schemas.microsoft.com/office/drawing/2014/main" id="{005A5351-FAEA-5882-8950-B2633A8DC749}"/>
              </a:ext>
            </a:extLst>
          </p:cNvPr>
          <p:cNvSpPr/>
          <p:nvPr/>
        </p:nvSpPr>
        <p:spPr>
          <a:xfrm>
            <a:off x="0" y="0"/>
            <a:ext cx="0" cy="0"/>
          </a:xfrm>
          <a:prstGeom prst="lightningBol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a:extLst>
              <a:ext uri="{FF2B5EF4-FFF2-40B4-BE49-F238E27FC236}">
                <a16:creationId xmlns:a16="http://schemas.microsoft.com/office/drawing/2014/main" id="{09BB4E52-B9E8-C0FC-064C-2519CCDB576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096000" y="5238930"/>
            <a:ext cx="1845489" cy="865492"/>
          </a:xfrm>
          <a:prstGeom prst="rect">
            <a:avLst/>
          </a:prstGeom>
        </p:spPr>
      </p:pic>
      <p:pic>
        <p:nvPicPr>
          <p:cNvPr id="19" name="Picture 18">
            <a:extLst>
              <a:ext uri="{FF2B5EF4-FFF2-40B4-BE49-F238E27FC236}">
                <a16:creationId xmlns:a16="http://schemas.microsoft.com/office/drawing/2014/main" id="{D2649D09-3574-813E-9720-3C5142B5949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519291" y="5170850"/>
            <a:ext cx="2366674" cy="1001653"/>
          </a:xfrm>
          <a:prstGeom prst="rect">
            <a:avLst/>
          </a:prstGeom>
        </p:spPr>
      </p:pic>
      <p:sp>
        <p:nvSpPr>
          <p:cNvPr id="6" name="Rectangle 5">
            <a:extLst>
              <a:ext uri="{FF2B5EF4-FFF2-40B4-BE49-F238E27FC236}">
                <a16:creationId xmlns:a16="http://schemas.microsoft.com/office/drawing/2014/main" id="{D38B7DEE-985D-22DB-7C11-FDF6E8C80489}"/>
              </a:ext>
            </a:extLst>
          </p:cNvPr>
          <p:cNvSpPr/>
          <p:nvPr/>
        </p:nvSpPr>
        <p:spPr>
          <a:xfrm>
            <a:off x="2034988" y="4573717"/>
            <a:ext cx="5520294" cy="138132"/>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1FD51456-3C73-FE10-A897-8A67D8C9E988}"/>
              </a:ext>
            </a:extLst>
          </p:cNvPr>
          <p:cNvSpPr/>
          <p:nvPr/>
        </p:nvSpPr>
        <p:spPr>
          <a:xfrm>
            <a:off x="7594651" y="4573718"/>
            <a:ext cx="1209366" cy="138132"/>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CF228360-C2BF-BF81-DE72-7745ADF170FB}"/>
              </a:ext>
            </a:extLst>
          </p:cNvPr>
          <p:cNvSpPr/>
          <p:nvPr/>
        </p:nvSpPr>
        <p:spPr>
          <a:xfrm>
            <a:off x="8843386" y="4573718"/>
            <a:ext cx="800575" cy="138132"/>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283790E7-8D8F-88E5-6256-378B120ED199}"/>
              </a:ext>
            </a:extLst>
          </p:cNvPr>
          <p:cNvSpPr/>
          <p:nvPr/>
        </p:nvSpPr>
        <p:spPr>
          <a:xfrm>
            <a:off x="9683330" y="4573716"/>
            <a:ext cx="473682" cy="138133"/>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Picture 17" descr="Artists concept image of what the TRAPPIST-1 planetary system might look like.  Image depicts the host star on the left, with planets b to h lined up to the right.">
            <a:extLst>
              <a:ext uri="{FF2B5EF4-FFF2-40B4-BE49-F238E27FC236}">
                <a16:creationId xmlns:a16="http://schemas.microsoft.com/office/drawing/2014/main" id="{F5625272-339B-1CB4-7E58-CA6779E100AC}"/>
              </a:ext>
            </a:extLst>
          </p:cNvPr>
          <p:cNvPicPr>
            <a:picLocks noChangeAspect="1" noChangeArrowheads="1"/>
          </p:cNvPicPr>
          <p:nvPr/>
        </p:nvPicPr>
        <p:blipFill rotWithShape="1">
          <a:blip r:embed="rId5" cstate="screen">
            <a:extLst>
              <a:ext uri="{28A0092B-C50C-407E-A947-70E740481C1C}">
                <a14:useLocalDpi xmlns:a14="http://schemas.microsoft.com/office/drawing/2010/main" val="0"/>
              </a:ext>
            </a:extLst>
          </a:blip>
          <a:srcRect/>
          <a:stretch/>
        </p:blipFill>
        <p:spPr bwMode="auto">
          <a:xfrm>
            <a:off x="1011219" y="375807"/>
            <a:ext cx="4829355" cy="214610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Image of a supernovae SN 1054 remnant (Crab Nebula)">
            <a:extLst>
              <a:ext uri="{FF2B5EF4-FFF2-40B4-BE49-F238E27FC236}">
                <a16:creationId xmlns:a16="http://schemas.microsoft.com/office/drawing/2014/main" id="{A74F5E91-02F5-311F-AC6E-AF4F4FAFCA50}"/>
              </a:ext>
            </a:extLst>
          </p:cNvPr>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8135561" y="372666"/>
            <a:ext cx="3219159" cy="214610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Image of a supermassive black hole">
            <a:extLst>
              <a:ext uri="{FF2B5EF4-FFF2-40B4-BE49-F238E27FC236}">
                <a16:creationId xmlns:a16="http://schemas.microsoft.com/office/drawing/2014/main" id="{ABE06991-608B-36E9-5F9F-0795C7CF6344}"/>
              </a:ext>
            </a:extLst>
          </p:cNvPr>
          <p:cNvPicPr>
            <a:picLocks noChangeAspect="1" noChangeArrowheads="1"/>
          </p:cNvPicPr>
          <p:nvPr/>
        </p:nvPicPr>
        <p:blipFill rotWithShape="1">
          <a:blip r:embed="rId7" cstate="screen">
            <a:extLst>
              <a:ext uri="{28A0092B-C50C-407E-A947-70E740481C1C}">
                <a14:useLocalDpi xmlns:a14="http://schemas.microsoft.com/office/drawing/2010/main" val="0"/>
              </a:ext>
            </a:extLst>
          </a:blip>
          <a:srcRect/>
          <a:stretch/>
        </p:blipFill>
        <p:spPr bwMode="auto">
          <a:xfrm>
            <a:off x="5838743" y="374396"/>
            <a:ext cx="2542197" cy="21461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4676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249573-0829-867D-2292-C95C51889EE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333D13C-4358-71A4-C04A-276B6F7130E6}"/>
              </a:ext>
            </a:extLst>
          </p:cNvPr>
          <p:cNvSpPr>
            <a:spLocks noGrp="1"/>
          </p:cNvSpPr>
          <p:nvPr>
            <p:ph type="title"/>
          </p:nvPr>
        </p:nvSpPr>
        <p:spPr/>
        <p:txBody>
          <a:bodyPr/>
          <a:lstStyle/>
          <a:p>
            <a:r>
              <a:rPr lang="en-US" dirty="0"/>
              <a:t>HOW TO COMMUNICATE SCIENCE? </a:t>
            </a:r>
            <a:endParaRPr lang="en-GB" dirty="0"/>
          </a:p>
        </p:txBody>
      </p:sp>
      <p:pic>
        <p:nvPicPr>
          <p:cNvPr id="8" name="Picture 7">
            <a:extLst>
              <a:ext uri="{FF2B5EF4-FFF2-40B4-BE49-F238E27FC236}">
                <a16:creationId xmlns:a16="http://schemas.microsoft.com/office/drawing/2014/main" id="{A227DAEA-B988-2949-F655-867DC5B46D79}"/>
              </a:ext>
            </a:extLst>
          </p:cNvPr>
          <p:cNvPicPr>
            <a:picLocks noChangeAspect="1"/>
          </p:cNvPicPr>
          <p:nvPr/>
        </p:nvPicPr>
        <p:blipFill>
          <a:blip r:embed="rId2"/>
          <a:stretch>
            <a:fillRect/>
          </a:stretch>
        </p:blipFill>
        <p:spPr>
          <a:xfrm>
            <a:off x="5911138" y="2103005"/>
            <a:ext cx="5867909" cy="2651990"/>
          </a:xfrm>
          <a:prstGeom prst="rect">
            <a:avLst/>
          </a:prstGeom>
        </p:spPr>
      </p:pic>
      <p:sp>
        <p:nvSpPr>
          <p:cNvPr id="4" name="Content Placeholder 3">
            <a:extLst>
              <a:ext uri="{FF2B5EF4-FFF2-40B4-BE49-F238E27FC236}">
                <a16:creationId xmlns:a16="http://schemas.microsoft.com/office/drawing/2014/main" id="{A9604B83-F4E5-96E8-8366-D0FA67C75B98}"/>
              </a:ext>
            </a:extLst>
          </p:cNvPr>
          <p:cNvSpPr>
            <a:spLocks noGrp="1"/>
          </p:cNvSpPr>
          <p:nvPr>
            <p:ph idx="1"/>
          </p:nvPr>
        </p:nvSpPr>
        <p:spPr/>
        <p:txBody>
          <a:bodyPr/>
          <a:lstStyle/>
          <a:p>
            <a:r>
              <a:rPr lang="en-US" dirty="0"/>
              <a:t>Understanding your audience </a:t>
            </a:r>
          </a:p>
          <a:p>
            <a:r>
              <a:rPr lang="en-US" dirty="0"/>
              <a:t>How to do TV interview? </a:t>
            </a:r>
          </a:p>
          <a:p>
            <a:r>
              <a:rPr lang="en-US" dirty="0"/>
              <a:t>Writing a news piece </a:t>
            </a:r>
          </a:p>
          <a:p>
            <a:r>
              <a:rPr lang="en-US" dirty="0"/>
              <a:t>Public speaking </a:t>
            </a:r>
          </a:p>
          <a:p>
            <a:r>
              <a:rPr lang="en-US" dirty="0"/>
              <a:t>Working with young audience </a:t>
            </a:r>
          </a:p>
          <a:p>
            <a:r>
              <a:rPr lang="en-US" dirty="0"/>
              <a:t>Crafting a message </a:t>
            </a:r>
          </a:p>
          <a:p>
            <a:r>
              <a:rPr lang="en-US" dirty="0"/>
              <a:t>Applying for grants </a:t>
            </a:r>
          </a:p>
          <a:p>
            <a:r>
              <a:rPr lang="en-US" dirty="0"/>
              <a:t>Many more…</a:t>
            </a:r>
          </a:p>
        </p:txBody>
      </p:sp>
    </p:spTree>
    <p:extLst>
      <p:ext uri="{BB962C8B-B14F-4D97-AF65-F5344CB8AC3E}">
        <p14:creationId xmlns:p14="http://schemas.microsoft.com/office/powerpoint/2010/main" val="3102410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0CDB20-DDB8-3F85-7CA6-ED8348426226}"/>
              </a:ext>
            </a:extLst>
          </p:cNvPr>
          <p:cNvSpPr>
            <a:spLocks noGrp="1"/>
          </p:cNvSpPr>
          <p:nvPr>
            <p:ph type="title"/>
          </p:nvPr>
        </p:nvSpPr>
        <p:spPr/>
        <p:txBody>
          <a:bodyPr/>
          <a:lstStyle/>
          <a:p>
            <a:r>
              <a:rPr lang="en-US"/>
              <a:t>SCIENCE POSTERS</a:t>
            </a:r>
            <a:endParaRPr lang="en-GB"/>
          </a:p>
        </p:txBody>
      </p:sp>
      <p:sp>
        <p:nvSpPr>
          <p:cNvPr id="8" name="Content Placeholder 7">
            <a:extLst>
              <a:ext uri="{FF2B5EF4-FFF2-40B4-BE49-F238E27FC236}">
                <a16:creationId xmlns:a16="http://schemas.microsoft.com/office/drawing/2014/main" id="{42127B1A-FBB2-0BE5-C3B3-C51A47CCB826}"/>
              </a:ext>
            </a:extLst>
          </p:cNvPr>
          <p:cNvSpPr>
            <a:spLocks noGrp="1"/>
          </p:cNvSpPr>
          <p:nvPr>
            <p:ph idx="1"/>
          </p:nvPr>
        </p:nvSpPr>
        <p:spPr>
          <a:xfrm>
            <a:off x="838200" y="1447061"/>
            <a:ext cx="6111240" cy="4652502"/>
          </a:xfrm>
        </p:spPr>
        <p:txBody>
          <a:bodyPr>
            <a:normAutofit/>
          </a:bodyPr>
          <a:lstStyle/>
          <a:p>
            <a:r>
              <a:rPr lang="en-US" sz="2400"/>
              <a:t>An attractive summary of the research</a:t>
            </a:r>
          </a:p>
          <a:p>
            <a:r>
              <a:rPr lang="en-US" sz="2400"/>
              <a:t>Presented at conferences</a:t>
            </a:r>
          </a:p>
          <a:p>
            <a:r>
              <a:rPr lang="en-US" sz="2400"/>
              <a:t>Attendees view the posters and authors answer any questions and discuss their work</a:t>
            </a:r>
          </a:p>
          <a:p>
            <a:r>
              <a:rPr lang="en-US" sz="2400"/>
              <a:t>A mix of brief text and tables/graphs/graphics</a:t>
            </a:r>
          </a:p>
          <a:p>
            <a:r>
              <a:rPr lang="en-US" sz="2400"/>
              <a:t>Hardest part is keeping is concise – not overcrowding the page</a:t>
            </a:r>
          </a:p>
          <a:p>
            <a:endParaRPr lang="en-GB" sz="2400"/>
          </a:p>
        </p:txBody>
      </p:sp>
      <p:pic>
        <p:nvPicPr>
          <p:cNvPr id="9" name="Content Placeholder 5" descr="Text&#10;&#10;Description automatically generated">
            <a:extLst>
              <a:ext uri="{FF2B5EF4-FFF2-40B4-BE49-F238E27FC236}">
                <a16:creationId xmlns:a16="http://schemas.microsoft.com/office/drawing/2014/main" id="{27B11293-61DB-C6D9-0E48-AC6230862F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32724" y="870887"/>
            <a:ext cx="3245347" cy="4868022"/>
          </a:xfrm>
          <a:prstGeom prst="rect">
            <a:avLst/>
          </a:prstGeom>
        </p:spPr>
      </p:pic>
    </p:spTree>
    <p:extLst>
      <p:ext uri="{BB962C8B-B14F-4D97-AF65-F5344CB8AC3E}">
        <p14:creationId xmlns:p14="http://schemas.microsoft.com/office/powerpoint/2010/main" val="10279715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BA72C9-9FB9-BFC8-D500-7B79677636B8}"/>
              </a:ext>
            </a:extLst>
          </p:cNvPr>
          <p:cNvSpPr>
            <a:spLocks noGrp="1"/>
          </p:cNvSpPr>
          <p:nvPr>
            <p:ph type="title"/>
          </p:nvPr>
        </p:nvSpPr>
        <p:spPr/>
        <p:txBody>
          <a:bodyPr/>
          <a:lstStyle/>
          <a:p>
            <a:r>
              <a:rPr lang="en-US" dirty="0"/>
              <a:t>POSTER SESSION</a:t>
            </a:r>
            <a:endParaRPr lang="en-GB" dirty="0"/>
          </a:p>
        </p:txBody>
      </p:sp>
      <p:pic>
        <p:nvPicPr>
          <p:cNvPr id="4" name="DSC_2390">
            <a:hlinkClick r:id="" action="ppaction://media"/>
            <a:extLst>
              <a:ext uri="{FF2B5EF4-FFF2-40B4-BE49-F238E27FC236}">
                <a16:creationId xmlns:a16="http://schemas.microsoft.com/office/drawing/2014/main" id="{49FB3D01-BFC6-5DC5-8EDA-ACE45E30651D}"/>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lum contrast="-20000"/>
          </a:blip>
          <a:stretch>
            <a:fillRect/>
          </a:stretch>
        </p:blipFill>
        <p:spPr>
          <a:xfrm>
            <a:off x="1960563" y="1447800"/>
            <a:ext cx="8269287" cy="4651375"/>
          </a:xfrm>
          <a:prstGeom prst="rect">
            <a:avLst/>
          </a:prstGeom>
        </p:spPr>
      </p:pic>
    </p:spTree>
    <p:extLst>
      <p:ext uri="{BB962C8B-B14F-4D97-AF65-F5344CB8AC3E}">
        <p14:creationId xmlns:p14="http://schemas.microsoft.com/office/powerpoint/2010/main" val="18184711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71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9ED00-5B22-8DA1-2036-2356F85FB4EE}"/>
              </a:ext>
            </a:extLst>
          </p:cNvPr>
          <p:cNvSpPr>
            <a:spLocks noGrp="1"/>
          </p:cNvSpPr>
          <p:nvPr>
            <p:ph type="title"/>
          </p:nvPr>
        </p:nvSpPr>
        <p:spPr/>
        <p:txBody>
          <a:bodyPr/>
          <a:lstStyle/>
          <a:p>
            <a:r>
              <a:rPr lang="en-US" dirty="0"/>
              <a:t>PRESENTING YOUR POSTER</a:t>
            </a:r>
            <a:endParaRPr lang="en-GB" dirty="0"/>
          </a:p>
        </p:txBody>
      </p:sp>
      <p:sp>
        <p:nvSpPr>
          <p:cNvPr id="3" name="Content Placeholder 2">
            <a:extLst>
              <a:ext uri="{FF2B5EF4-FFF2-40B4-BE49-F238E27FC236}">
                <a16:creationId xmlns:a16="http://schemas.microsoft.com/office/drawing/2014/main" id="{664AAB81-DAB3-CF89-1486-1834F17A5114}"/>
              </a:ext>
            </a:extLst>
          </p:cNvPr>
          <p:cNvSpPr>
            <a:spLocks noGrp="1"/>
          </p:cNvSpPr>
          <p:nvPr>
            <p:ph idx="1"/>
          </p:nvPr>
        </p:nvSpPr>
        <p:spPr>
          <a:xfrm>
            <a:off x="838201" y="1447061"/>
            <a:ext cx="6101614" cy="4652502"/>
          </a:xfrm>
        </p:spPr>
        <p:txBody>
          <a:bodyPr>
            <a:normAutofit lnSpcReduction="10000"/>
          </a:bodyPr>
          <a:lstStyle/>
          <a:p>
            <a:r>
              <a:rPr lang="en-US" sz="2400">
                <a:cs typeface="Calibri"/>
              </a:rPr>
              <a:t>It’s your opportunity to show off your research and talk to students and academics about your topic.</a:t>
            </a:r>
          </a:p>
          <a:p>
            <a:pPr>
              <a:spcBef>
                <a:spcPts val="600"/>
              </a:spcBef>
            </a:pPr>
            <a:r>
              <a:rPr lang="en-US" sz="2400">
                <a:cs typeface="Calibri"/>
              </a:rPr>
              <a:t>Did you enjoy your project? Show us. Bring your personality to the pitch. You can also talk about the challenges.</a:t>
            </a:r>
          </a:p>
          <a:p>
            <a:r>
              <a:rPr lang="en-US" sz="2400">
                <a:cs typeface="Calibri"/>
              </a:rPr>
              <a:t>Remember, the people you talk to might not be experts on your topic!</a:t>
            </a:r>
          </a:p>
          <a:p>
            <a:r>
              <a:rPr lang="en-US" sz="2400">
                <a:cs typeface="Calibri"/>
              </a:rPr>
              <a:t>Practice! (there is time on Friday morning)</a:t>
            </a:r>
          </a:p>
          <a:p>
            <a:pPr lvl="1"/>
            <a:r>
              <a:rPr lang="en-US" sz="2000">
                <a:cs typeface="Calibri"/>
              </a:rPr>
              <a:t>Think about the questions you might be asked</a:t>
            </a:r>
          </a:p>
          <a:p>
            <a:pPr lvl="1"/>
            <a:r>
              <a:rPr lang="en-US" sz="2000">
                <a:cs typeface="Calibri"/>
              </a:rPr>
              <a:t>How will you use the poster to highlight what you are saying?</a:t>
            </a:r>
          </a:p>
          <a:p>
            <a:pPr lvl="1"/>
            <a:r>
              <a:rPr lang="en-US" sz="2000">
                <a:cs typeface="Calibri"/>
              </a:rPr>
              <a:t>What will be your opening pitch?</a:t>
            </a:r>
          </a:p>
          <a:p>
            <a:endParaRPr lang="en-US" sz="2400">
              <a:cs typeface="Calibri"/>
            </a:endParaRPr>
          </a:p>
          <a:p>
            <a:endParaRPr lang="en-GB" sz="2400"/>
          </a:p>
        </p:txBody>
      </p:sp>
      <p:sp>
        <p:nvSpPr>
          <p:cNvPr id="5" name="TextBox 4">
            <a:extLst>
              <a:ext uri="{FF2B5EF4-FFF2-40B4-BE49-F238E27FC236}">
                <a16:creationId xmlns:a16="http://schemas.microsoft.com/office/drawing/2014/main" id="{F00A575B-E95F-5167-4456-0173C3B6FBF1}"/>
              </a:ext>
            </a:extLst>
          </p:cNvPr>
          <p:cNvSpPr txBox="1"/>
          <p:nvPr/>
        </p:nvSpPr>
        <p:spPr>
          <a:xfrm>
            <a:off x="7224159" y="4351523"/>
            <a:ext cx="4677878" cy="1328023"/>
          </a:xfrm>
          <a:prstGeom prst="roundRect">
            <a:avLst/>
          </a:prstGeom>
          <a:ln>
            <a:extLst>
              <a:ext uri="{C807C97D-BFC1-408E-A445-0C87EB9F89A2}">
                <ask:lineSketchStyleProps xmlns:ask="http://schemas.microsoft.com/office/drawing/2018/sketchyshapes" sd="2026468225">
                  <a:custGeom>
                    <a:avLst/>
                    <a:gdLst>
                      <a:gd name="connsiteX0" fmla="*/ 0 w 3790097"/>
                      <a:gd name="connsiteY0" fmla="*/ 0 h 923330"/>
                      <a:gd name="connsiteX1" fmla="*/ 669584 w 3790097"/>
                      <a:gd name="connsiteY1" fmla="*/ 0 h 923330"/>
                      <a:gd name="connsiteX2" fmla="*/ 1301267 w 3790097"/>
                      <a:gd name="connsiteY2" fmla="*/ 0 h 923330"/>
                      <a:gd name="connsiteX3" fmla="*/ 1819247 w 3790097"/>
                      <a:gd name="connsiteY3" fmla="*/ 0 h 923330"/>
                      <a:gd name="connsiteX4" fmla="*/ 2488830 w 3790097"/>
                      <a:gd name="connsiteY4" fmla="*/ 0 h 923330"/>
                      <a:gd name="connsiteX5" fmla="*/ 3006810 w 3790097"/>
                      <a:gd name="connsiteY5" fmla="*/ 0 h 923330"/>
                      <a:gd name="connsiteX6" fmla="*/ 3790097 w 3790097"/>
                      <a:gd name="connsiteY6" fmla="*/ 0 h 923330"/>
                      <a:gd name="connsiteX7" fmla="*/ 3790097 w 3790097"/>
                      <a:gd name="connsiteY7" fmla="*/ 452432 h 923330"/>
                      <a:gd name="connsiteX8" fmla="*/ 3790097 w 3790097"/>
                      <a:gd name="connsiteY8" fmla="*/ 923330 h 923330"/>
                      <a:gd name="connsiteX9" fmla="*/ 3158414 w 3790097"/>
                      <a:gd name="connsiteY9" fmla="*/ 923330 h 923330"/>
                      <a:gd name="connsiteX10" fmla="*/ 2526731 w 3790097"/>
                      <a:gd name="connsiteY10" fmla="*/ 923330 h 923330"/>
                      <a:gd name="connsiteX11" fmla="*/ 1895049 w 3790097"/>
                      <a:gd name="connsiteY11" fmla="*/ 923330 h 923330"/>
                      <a:gd name="connsiteX12" fmla="*/ 1339168 w 3790097"/>
                      <a:gd name="connsiteY12" fmla="*/ 923330 h 923330"/>
                      <a:gd name="connsiteX13" fmla="*/ 631683 w 3790097"/>
                      <a:gd name="connsiteY13" fmla="*/ 923330 h 923330"/>
                      <a:gd name="connsiteX14" fmla="*/ 0 w 3790097"/>
                      <a:gd name="connsiteY14" fmla="*/ 923330 h 923330"/>
                      <a:gd name="connsiteX15" fmla="*/ 0 w 3790097"/>
                      <a:gd name="connsiteY15" fmla="*/ 443198 h 923330"/>
                      <a:gd name="connsiteX16" fmla="*/ 0 w 3790097"/>
                      <a:gd name="connsiteY16" fmla="*/ 0 h 923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90097" h="923330" fill="none" extrusionOk="0">
                        <a:moveTo>
                          <a:pt x="0" y="0"/>
                        </a:moveTo>
                        <a:cubicBezTo>
                          <a:pt x="209115" y="-30992"/>
                          <a:pt x="411805" y="-29152"/>
                          <a:pt x="669584" y="0"/>
                        </a:cubicBezTo>
                        <a:cubicBezTo>
                          <a:pt x="927363" y="29152"/>
                          <a:pt x="1107394" y="-18468"/>
                          <a:pt x="1301267" y="0"/>
                        </a:cubicBezTo>
                        <a:cubicBezTo>
                          <a:pt x="1495140" y="18468"/>
                          <a:pt x="1612611" y="-9368"/>
                          <a:pt x="1819247" y="0"/>
                        </a:cubicBezTo>
                        <a:cubicBezTo>
                          <a:pt x="2025883" y="9368"/>
                          <a:pt x="2341293" y="-3838"/>
                          <a:pt x="2488830" y="0"/>
                        </a:cubicBezTo>
                        <a:cubicBezTo>
                          <a:pt x="2636367" y="3838"/>
                          <a:pt x="2891570" y="-234"/>
                          <a:pt x="3006810" y="0"/>
                        </a:cubicBezTo>
                        <a:cubicBezTo>
                          <a:pt x="3122050" y="234"/>
                          <a:pt x="3551726" y="-15494"/>
                          <a:pt x="3790097" y="0"/>
                        </a:cubicBezTo>
                        <a:cubicBezTo>
                          <a:pt x="3801385" y="93962"/>
                          <a:pt x="3774030" y="313391"/>
                          <a:pt x="3790097" y="452432"/>
                        </a:cubicBezTo>
                        <a:cubicBezTo>
                          <a:pt x="3806164" y="591473"/>
                          <a:pt x="3766612" y="697528"/>
                          <a:pt x="3790097" y="923330"/>
                        </a:cubicBezTo>
                        <a:cubicBezTo>
                          <a:pt x="3516435" y="934552"/>
                          <a:pt x="3288961" y="938569"/>
                          <a:pt x="3158414" y="923330"/>
                        </a:cubicBezTo>
                        <a:cubicBezTo>
                          <a:pt x="3027867" y="908091"/>
                          <a:pt x="2660705" y="926045"/>
                          <a:pt x="2526731" y="923330"/>
                        </a:cubicBezTo>
                        <a:cubicBezTo>
                          <a:pt x="2392757" y="920615"/>
                          <a:pt x="2210438" y="943589"/>
                          <a:pt x="1895049" y="923330"/>
                        </a:cubicBezTo>
                        <a:cubicBezTo>
                          <a:pt x="1579660" y="903071"/>
                          <a:pt x="1555253" y="934191"/>
                          <a:pt x="1339168" y="923330"/>
                        </a:cubicBezTo>
                        <a:cubicBezTo>
                          <a:pt x="1123083" y="912469"/>
                          <a:pt x="887244" y="932626"/>
                          <a:pt x="631683" y="923330"/>
                        </a:cubicBezTo>
                        <a:cubicBezTo>
                          <a:pt x="376122" y="914034"/>
                          <a:pt x="253052" y="910478"/>
                          <a:pt x="0" y="923330"/>
                        </a:cubicBezTo>
                        <a:cubicBezTo>
                          <a:pt x="-9035" y="787682"/>
                          <a:pt x="-12170" y="548737"/>
                          <a:pt x="0" y="443198"/>
                        </a:cubicBezTo>
                        <a:cubicBezTo>
                          <a:pt x="12170" y="337659"/>
                          <a:pt x="13237" y="210706"/>
                          <a:pt x="0" y="0"/>
                        </a:cubicBezTo>
                        <a:close/>
                      </a:path>
                      <a:path w="3790097" h="923330" stroke="0" extrusionOk="0">
                        <a:moveTo>
                          <a:pt x="0" y="0"/>
                        </a:moveTo>
                        <a:cubicBezTo>
                          <a:pt x="254639" y="31013"/>
                          <a:pt x="432905" y="15685"/>
                          <a:pt x="631683" y="0"/>
                        </a:cubicBezTo>
                        <a:cubicBezTo>
                          <a:pt x="830461" y="-15685"/>
                          <a:pt x="1002796" y="26093"/>
                          <a:pt x="1301267" y="0"/>
                        </a:cubicBezTo>
                        <a:cubicBezTo>
                          <a:pt x="1599738" y="-26093"/>
                          <a:pt x="1715615" y="-31068"/>
                          <a:pt x="1970850" y="0"/>
                        </a:cubicBezTo>
                        <a:cubicBezTo>
                          <a:pt x="2226085" y="31068"/>
                          <a:pt x="2339835" y="-22722"/>
                          <a:pt x="2488830" y="0"/>
                        </a:cubicBezTo>
                        <a:cubicBezTo>
                          <a:pt x="2637825" y="22722"/>
                          <a:pt x="2940531" y="-10200"/>
                          <a:pt x="3158414" y="0"/>
                        </a:cubicBezTo>
                        <a:cubicBezTo>
                          <a:pt x="3376297" y="10200"/>
                          <a:pt x="3530487" y="-22111"/>
                          <a:pt x="3790097" y="0"/>
                        </a:cubicBezTo>
                        <a:cubicBezTo>
                          <a:pt x="3805806" y="155952"/>
                          <a:pt x="3791582" y="329191"/>
                          <a:pt x="3790097" y="461665"/>
                        </a:cubicBezTo>
                        <a:cubicBezTo>
                          <a:pt x="3788612" y="594139"/>
                          <a:pt x="3785923" y="742618"/>
                          <a:pt x="3790097" y="923330"/>
                        </a:cubicBezTo>
                        <a:cubicBezTo>
                          <a:pt x="3550455" y="925066"/>
                          <a:pt x="3288892" y="938378"/>
                          <a:pt x="3158414" y="923330"/>
                        </a:cubicBezTo>
                        <a:cubicBezTo>
                          <a:pt x="3027936" y="908282"/>
                          <a:pt x="2753742" y="937288"/>
                          <a:pt x="2564632" y="923330"/>
                        </a:cubicBezTo>
                        <a:cubicBezTo>
                          <a:pt x="2375522" y="909372"/>
                          <a:pt x="2155167" y="920095"/>
                          <a:pt x="2008751" y="923330"/>
                        </a:cubicBezTo>
                        <a:cubicBezTo>
                          <a:pt x="1862335" y="926565"/>
                          <a:pt x="1747165" y="948242"/>
                          <a:pt x="1490771" y="923330"/>
                        </a:cubicBezTo>
                        <a:cubicBezTo>
                          <a:pt x="1234377" y="898418"/>
                          <a:pt x="1045583" y="909770"/>
                          <a:pt x="821188" y="923330"/>
                        </a:cubicBezTo>
                        <a:cubicBezTo>
                          <a:pt x="596793" y="936890"/>
                          <a:pt x="245658" y="952493"/>
                          <a:pt x="0" y="923330"/>
                        </a:cubicBezTo>
                        <a:cubicBezTo>
                          <a:pt x="8454" y="735193"/>
                          <a:pt x="-11353" y="626545"/>
                          <a:pt x="0" y="480132"/>
                        </a:cubicBezTo>
                        <a:cubicBezTo>
                          <a:pt x="11353" y="333719"/>
                          <a:pt x="-5296" y="228948"/>
                          <a:pt x="0" y="0"/>
                        </a:cubicBezTo>
                        <a:close/>
                      </a:path>
                    </a:pathLst>
                  </a:custGeom>
                  <ask:type>
                    <ask:lineSketchNone/>
                  </ask:type>
                </ask:lineSketchStyleProps>
              </a:ext>
            </a:extLst>
          </a:ln>
        </p:spPr>
        <p:style>
          <a:lnRef idx="2">
            <a:schemeClr val="accent5"/>
          </a:lnRef>
          <a:fillRef idx="1">
            <a:schemeClr val="lt1"/>
          </a:fillRef>
          <a:effectRef idx="0">
            <a:schemeClr val="accent5"/>
          </a:effectRef>
          <a:fontRef idx="minor">
            <a:schemeClr val="dk1"/>
          </a:fontRef>
        </p:style>
        <p:txBody>
          <a:bodyPr wrap="square" lIns="91440" tIns="45720" rIns="91440" bIns="45720" rtlCol="0" anchor="t">
            <a:spAutoFit/>
          </a:bodyPr>
          <a:lstStyle/>
          <a:p>
            <a:pPr algn="ctr"/>
            <a:r>
              <a:rPr lang="en-GB" sz="2400">
                <a:solidFill>
                  <a:schemeClr val="tx1"/>
                </a:solidFill>
                <a:ea typeface="+mn-lt"/>
                <a:cs typeface="+mn-lt"/>
              </a:rPr>
              <a:t>We want to hear about your work. Even if you feel nervous, be confident that we are interested!</a:t>
            </a:r>
            <a:endParaRPr lang="en-US" sz="2400">
              <a:solidFill>
                <a:schemeClr val="tx1"/>
              </a:solidFill>
              <a:cs typeface="Calibri"/>
            </a:endParaRPr>
          </a:p>
        </p:txBody>
      </p:sp>
      <p:pic>
        <p:nvPicPr>
          <p:cNvPr id="7" name="Picture 6">
            <a:extLst>
              <a:ext uri="{FF2B5EF4-FFF2-40B4-BE49-F238E27FC236}">
                <a16:creationId xmlns:a16="http://schemas.microsoft.com/office/drawing/2014/main" id="{25DD3F01-08BD-361D-B2C7-C0E2DB2DEF41}"/>
              </a:ext>
            </a:extLst>
          </p:cNvPr>
          <p:cNvPicPr>
            <a:picLocks noChangeAspect="1"/>
          </p:cNvPicPr>
          <p:nvPr/>
        </p:nvPicPr>
        <p:blipFill rotWithShape="1">
          <a:blip r:embed="rId2">
            <a:extLst>
              <a:ext uri="{28A0092B-C50C-407E-A947-70E740481C1C}">
                <a14:useLocalDpi xmlns:a14="http://schemas.microsoft.com/office/drawing/2010/main" val="0"/>
              </a:ext>
            </a:extLst>
          </a:blip>
          <a:srcRect r="21173"/>
          <a:stretch/>
        </p:blipFill>
        <p:spPr>
          <a:xfrm>
            <a:off x="7981276" y="1535334"/>
            <a:ext cx="3163645" cy="267561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776045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5141D6-ECE9-965D-AFA3-F4FA111D07FB}"/>
              </a:ext>
            </a:extLst>
          </p:cNvPr>
          <p:cNvSpPr>
            <a:spLocks noGrp="1"/>
          </p:cNvSpPr>
          <p:nvPr>
            <p:ph type="title"/>
          </p:nvPr>
        </p:nvSpPr>
        <p:spPr/>
        <p:txBody>
          <a:bodyPr/>
          <a:lstStyle/>
          <a:p>
            <a:r>
              <a:rPr lang="en-US"/>
              <a:t>PREPARE AN ELEVATOR PITCH</a:t>
            </a:r>
            <a:endParaRPr lang="en-GB"/>
          </a:p>
        </p:txBody>
      </p:sp>
      <p:sp>
        <p:nvSpPr>
          <p:cNvPr id="3" name="Content Placeholder 2">
            <a:extLst>
              <a:ext uri="{FF2B5EF4-FFF2-40B4-BE49-F238E27FC236}">
                <a16:creationId xmlns:a16="http://schemas.microsoft.com/office/drawing/2014/main" id="{73E03B7B-2CC4-BBCE-2031-C34189A33799}"/>
              </a:ext>
            </a:extLst>
          </p:cNvPr>
          <p:cNvSpPr>
            <a:spLocks noGrp="1"/>
          </p:cNvSpPr>
          <p:nvPr>
            <p:ph idx="1"/>
          </p:nvPr>
        </p:nvSpPr>
        <p:spPr>
          <a:xfrm>
            <a:off x="838200" y="1447061"/>
            <a:ext cx="5992906" cy="4652502"/>
          </a:xfrm>
        </p:spPr>
        <p:txBody>
          <a:bodyPr>
            <a:normAutofit/>
          </a:bodyPr>
          <a:lstStyle/>
          <a:p>
            <a:pPr marL="0" indent="0">
              <a:spcBef>
                <a:spcPts val="600"/>
              </a:spcBef>
              <a:buNone/>
            </a:pPr>
            <a:r>
              <a:rPr lang="en-US" sz="2400" b="1">
                <a:cs typeface="Calibri"/>
              </a:rPr>
              <a:t>Focus on the key findings. </a:t>
            </a:r>
          </a:p>
          <a:p>
            <a:pPr marL="0" indent="0">
              <a:spcBef>
                <a:spcPts val="600"/>
              </a:spcBef>
              <a:buNone/>
            </a:pPr>
            <a:endParaRPr lang="en-US" sz="2400" b="1">
              <a:cs typeface="Calibri"/>
            </a:endParaRPr>
          </a:p>
          <a:p>
            <a:pPr marL="0" indent="0">
              <a:spcBef>
                <a:spcPts val="600"/>
              </a:spcBef>
              <a:buNone/>
            </a:pPr>
            <a:r>
              <a:rPr lang="en-US" sz="2400" b="1">
                <a:cs typeface="Calibri"/>
              </a:rPr>
              <a:t>For example:</a:t>
            </a:r>
          </a:p>
          <a:p>
            <a:pPr>
              <a:spcBef>
                <a:spcPts val="600"/>
              </a:spcBef>
            </a:pPr>
            <a:r>
              <a:rPr lang="en-US" sz="2400">
                <a:cs typeface="Calibri"/>
              </a:rPr>
              <a:t>30 seconds: Introduce yourself &amp; your topic.</a:t>
            </a:r>
            <a:br>
              <a:rPr lang="en-US" sz="2400">
                <a:cs typeface="Calibri"/>
              </a:rPr>
            </a:br>
            <a:endParaRPr lang="en-US" sz="2400">
              <a:cs typeface="Calibri"/>
            </a:endParaRPr>
          </a:p>
          <a:p>
            <a:pPr>
              <a:spcBef>
                <a:spcPts val="600"/>
              </a:spcBef>
            </a:pPr>
            <a:r>
              <a:rPr lang="en-US" sz="2400">
                <a:cs typeface="Calibri"/>
              </a:rPr>
              <a:t>45 seconds: Give us an overview of your methods and results – what did you do, and what are your graphs and images telling us? </a:t>
            </a:r>
            <a:br>
              <a:rPr lang="en-US" sz="2400">
                <a:cs typeface="Calibri"/>
              </a:rPr>
            </a:br>
            <a:endParaRPr lang="en-US" sz="2400">
              <a:cs typeface="Calibri"/>
            </a:endParaRPr>
          </a:p>
          <a:p>
            <a:pPr>
              <a:spcBef>
                <a:spcPts val="600"/>
              </a:spcBef>
            </a:pPr>
            <a:r>
              <a:rPr lang="en-US" sz="2400">
                <a:cs typeface="Calibri"/>
              </a:rPr>
              <a:t>45 seconds: </a:t>
            </a:r>
            <a:r>
              <a:rPr lang="en-US" sz="2400" err="1">
                <a:cs typeface="Calibri"/>
              </a:rPr>
              <a:t>Summarise</a:t>
            </a:r>
            <a:r>
              <a:rPr lang="en-US" sz="2400">
                <a:cs typeface="Calibri"/>
              </a:rPr>
              <a:t> your discussion &amp; conclusion - What is the big message coming out of your analysis? </a:t>
            </a:r>
          </a:p>
        </p:txBody>
      </p:sp>
      <p:pic>
        <p:nvPicPr>
          <p:cNvPr id="7" name="Picture 6" descr="A close-up of an elevator&#10;&#10;Description automatically generated">
            <a:extLst>
              <a:ext uri="{FF2B5EF4-FFF2-40B4-BE49-F238E27FC236}">
                <a16:creationId xmlns:a16="http://schemas.microsoft.com/office/drawing/2014/main" id="{D74D27BB-8B76-7FAF-4146-C555B386261F}"/>
              </a:ext>
            </a:extLst>
          </p:cNvPr>
          <p:cNvPicPr>
            <a:picLocks noChangeAspect="1"/>
          </p:cNvPicPr>
          <p:nvPr/>
        </p:nvPicPr>
        <p:blipFill rotWithShape="1">
          <a:blip r:embed="rId3">
            <a:extLst>
              <a:ext uri="{28A0092B-C50C-407E-A947-70E740481C1C}">
                <a14:useLocalDpi xmlns:a14="http://schemas.microsoft.com/office/drawing/2010/main" val="0"/>
              </a:ext>
            </a:extLst>
          </a:blip>
          <a:srcRect r="50000"/>
          <a:stretch/>
        </p:blipFill>
        <p:spPr>
          <a:xfrm>
            <a:off x="7362743" y="1447061"/>
            <a:ext cx="4141664" cy="4141664"/>
          </a:xfrm>
          <a:prstGeom prst="rect">
            <a:avLst/>
          </a:prstGeom>
        </p:spPr>
      </p:pic>
    </p:spTree>
    <p:extLst>
      <p:ext uri="{BB962C8B-B14F-4D97-AF65-F5344CB8AC3E}">
        <p14:creationId xmlns:p14="http://schemas.microsoft.com/office/powerpoint/2010/main" val="2894484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26C9DF0-8EB4-375B-B85D-4CDD5D1E4B1C}"/>
              </a:ext>
            </a:extLst>
          </p:cNvPr>
          <p:cNvSpPr>
            <a:spLocks noGrp="1"/>
          </p:cNvSpPr>
          <p:nvPr>
            <p:ph type="title"/>
          </p:nvPr>
        </p:nvSpPr>
        <p:spPr/>
        <p:txBody>
          <a:bodyPr/>
          <a:lstStyle/>
          <a:p>
            <a:r>
              <a:rPr lang="en-US"/>
              <a:t>COMMUNICATION CHALLENGE</a:t>
            </a:r>
            <a:endParaRPr lang="en-GB"/>
          </a:p>
        </p:txBody>
      </p:sp>
      <p:sp>
        <p:nvSpPr>
          <p:cNvPr id="8" name="Content Placeholder 7">
            <a:extLst>
              <a:ext uri="{FF2B5EF4-FFF2-40B4-BE49-F238E27FC236}">
                <a16:creationId xmlns:a16="http://schemas.microsoft.com/office/drawing/2014/main" id="{8AF3A29D-CE40-6C81-C4E0-5F0314E56C4C}"/>
              </a:ext>
            </a:extLst>
          </p:cNvPr>
          <p:cNvSpPr>
            <a:spLocks noGrp="1"/>
          </p:cNvSpPr>
          <p:nvPr>
            <p:ph idx="1"/>
          </p:nvPr>
        </p:nvSpPr>
        <p:spPr>
          <a:xfrm>
            <a:off x="838200" y="1447061"/>
            <a:ext cx="4745477" cy="4652502"/>
          </a:xfrm>
        </p:spPr>
        <p:txBody>
          <a:bodyPr>
            <a:normAutofit/>
          </a:bodyPr>
          <a:lstStyle/>
          <a:p>
            <a:pPr marL="457200" indent="-457200">
              <a:buFont typeface="+mj-lt"/>
              <a:buAutoNum type="arabicPeriod"/>
            </a:pPr>
            <a:r>
              <a:rPr lang="en-US" sz="2400"/>
              <a:t>Get into pairs</a:t>
            </a:r>
          </a:p>
          <a:p>
            <a:pPr marL="457200" indent="-457200">
              <a:buFont typeface="+mj-lt"/>
              <a:buAutoNum type="arabicPeriod"/>
            </a:pPr>
            <a:r>
              <a:rPr lang="en-US" sz="2400"/>
              <a:t>Look at the word you have been given</a:t>
            </a:r>
          </a:p>
          <a:p>
            <a:pPr marL="457200" indent="-457200">
              <a:buFont typeface="+mj-lt"/>
              <a:buAutoNum type="arabicPeriod"/>
            </a:pPr>
            <a:r>
              <a:rPr lang="en-US" sz="2400"/>
              <a:t>Explain the word to your partner without using any of the words on the card</a:t>
            </a:r>
            <a:endParaRPr lang="en-GB" sz="2400"/>
          </a:p>
        </p:txBody>
      </p:sp>
    </p:spTree>
    <p:extLst>
      <p:ext uri="{BB962C8B-B14F-4D97-AF65-F5344CB8AC3E}">
        <p14:creationId xmlns:p14="http://schemas.microsoft.com/office/powerpoint/2010/main" val="33733699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0BEC5A-D0DE-8191-CE3A-579C0F07A983}"/>
              </a:ext>
            </a:extLst>
          </p:cNvPr>
          <p:cNvSpPr>
            <a:spLocks noGrp="1"/>
          </p:cNvSpPr>
          <p:nvPr>
            <p:ph type="title"/>
          </p:nvPr>
        </p:nvSpPr>
        <p:spPr/>
        <p:txBody>
          <a:bodyPr/>
          <a:lstStyle/>
          <a:p>
            <a:r>
              <a:rPr lang="en-US"/>
              <a:t>COMMON MISTAKES</a:t>
            </a:r>
            <a:endParaRPr lang="en-GB"/>
          </a:p>
        </p:txBody>
      </p:sp>
      <p:sp>
        <p:nvSpPr>
          <p:cNvPr id="7" name="Content Placeholder 6">
            <a:extLst>
              <a:ext uri="{FF2B5EF4-FFF2-40B4-BE49-F238E27FC236}">
                <a16:creationId xmlns:a16="http://schemas.microsoft.com/office/drawing/2014/main" id="{DBFFECF4-D8F3-944D-C4DE-03C2BEC5A9B7}"/>
              </a:ext>
            </a:extLst>
          </p:cNvPr>
          <p:cNvSpPr>
            <a:spLocks noGrp="1"/>
          </p:cNvSpPr>
          <p:nvPr>
            <p:ph idx="1"/>
          </p:nvPr>
        </p:nvSpPr>
        <p:spPr>
          <a:xfrm>
            <a:off x="838200" y="1447061"/>
            <a:ext cx="4881282" cy="4652502"/>
          </a:xfrm>
        </p:spPr>
        <p:txBody>
          <a:bodyPr>
            <a:normAutofit/>
          </a:bodyPr>
          <a:lstStyle/>
          <a:p>
            <a:pPr>
              <a:buClr>
                <a:schemeClr val="tx1"/>
              </a:buClr>
            </a:pPr>
            <a:r>
              <a:rPr lang="en-US" sz="2400">
                <a:latin typeface="Calibri" panose="020F0502020204030204" pitchFamily="34" charset="0"/>
                <a:ea typeface="Calibri" panose="020F0502020204030204" pitchFamily="34" charset="0"/>
                <a:cs typeface="Calibri" panose="020F0502020204030204" pitchFamily="34" charset="0"/>
              </a:rPr>
              <a:t>Underestimating your knowledge</a:t>
            </a:r>
          </a:p>
          <a:p>
            <a:pPr>
              <a:buClr>
                <a:schemeClr val="tx1"/>
              </a:buClr>
            </a:pPr>
            <a:r>
              <a:rPr lang="en-US" sz="2400">
                <a:latin typeface="Calibri" panose="020F0502020204030204" pitchFamily="34" charset="0"/>
                <a:ea typeface="Calibri" panose="020F0502020204030204" pitchFamily="34" charset="0"/>
                <a:cs typeface="Calibri" panose="020F0502020204030204" pitchFamily="34" charset="0"/>
              </a:rPr>
              <a:t>Overestimating the audience’s knowledge</a:t>
            </a:r>
          </a:p>
          <a:p>
            <a:pPr>
              <a:buClr>
                <a:schemeClr val="tx1"/>
              </a:buClr>
            </a:pPr>
            <a:r>
              <a:rPr lang="en-US" sz="2400">
                <a:latin typeface="Calibri" panose="020F0502020204030204" pitchFamily="34" charset="0"/>
                <a:ea typeface="Calibri" panose="020F0502020204030204" pitchFamily="34" charset="0"/>
                <a:cs typeface="Calibri" panose="020F0502020204030204" pitchFamily="34" charset="0"/>
              </a:rPr>
              <a:t>Not explaining technical language</a:t>
            </a:r>
          </a:p>
          <a:p>
            <a:pPr>
              <a:buClr>
                <a:schemeClr val="tx1"/>
              </a:buClr>
            </a:pPr>
            <a:r>
              <a:rPr lang="en-US" sz="2400">
                <a:latin typeface="Calibri" panose="020F0502020204030204" pitchFamily="34" charset="0"/>
                <a:ea typeface="Calibri" panose="020F0502020204030204" pitchFamily="34" charset="0"/>
                <a:cs typeface="Calibri" panose="020F0502020204030204" pitchFamily="34" charset="0"/>
              </a:rPr>
              <a:t>Giving very long answers to questions</a:t>
            </a:r>
          </a:p>
          <a:p>
            <a:pPr>
              <a:buClr>
                <a:schemeClr val="tx1"/>
              </a:buClr>
            </a:pPr>
            <a:r>
              <a:rPr lang="en-US" sz="2400">
                <a:latin typeface="Calibri" panose="020F0502020204030204" pitchFamily="34" charset="0"/>
                <a:ea typeface="Calibri" panose="020F0502020204030204" pitchFamily="34" charset="0"/>
                <a:cs typeface="Calibri" panose="020F0502020204030204" pitchFamily="34" charset="0"/>
              </a:rPr>
              <a:t>Focusing on the </a:t>
            </a:r>
            <a:r>
              <a:rPr lang="en-US" sz="2400" i="1">
                <a:latin typeface="Calibri" panose="020F0502020204030204" pitchFamily="34" charset="0"/>
                <a:ea typeface="Calibri" panose="020F0502020204030204" pitchFamily="34" charset="0"/>
                <a:cs typeface="Calibri" panose="020F0502020204030204" pitchFamily="34" charset="0"/>
              </a:rPr>
              <a:t>how</a:t>
            </a:r>
            <a:r>
              <a:rPr lang="en-US" sz="2400">
                <a:latin typeface="Calibri" panose="020F0502020204030204" pitchFamily="34" charset="0"/>
                <a:ea typeface="Calibri" panose="020F0502020204030204" pitchFamily="34" charset="0"/>
                <a:cs typeface="Calibri" panose="020F0502020204030204" pitchFamily="34" charset="0"/>
              </a:rPr>
              <a:t> rather than the </a:t>
            </a:r>
            <a:r>
              <a:rPr lang="en-US" sz="2400" i="1">
                <a:latin typeface="Calibri" panose="020F0502020204030204" pitchFamily="34" charset="0"/>
                <a:ea typeface="Calibri" panose="020F0502020204030204" pitchFamily="34" charset="0"/>
                <a:cs typeface="Calibri" panose="020F0502020204030204" pitchFamily="34" charset="0"/>
              </a:rPr>
              <a:t>why</a:t>
            </a:r>
            <a:endParaRPr lang="en-GB" sz="2400">
              <a:latin typeface="Calibri" panose="020F0502020204030204" pitchFamily="34" charset="0"/>
              <a:ea typeface="Calibri" panose="020F0502020204030204" pitchFamily="34" charset="0"/>
              <a:cs typeface="Calibri" panose="020F0502020204030204" pitchFamily="34" charset="0"/>
            </a:endParaRPr>
          </a:p>
          <a:p>
            <a:endParaRPr lang="en-GB" sz="2400"/>
          </a:p>
        </p:txBody>
      </p:sp>
      <p:pic>
        <p:nvPicPr>
          <p:cNvPr id="8" name="Picture 7">
            <a:extLst>
              <a:ext uri="{FF2B5EF4-FFF2-40B4-BE49-F238E27FC236}">
                <a16:creationId xmlns:a16="http://schemas.microsoft.com/office/drawing/2014/main" id="{45EF6D69-D26B-F7E1-D7D4-4D2423483B6E}"/>
              </a:ext>
            </a:extLst>
          </p:cNvPr>
          <p:cNvPicPr>
            <a:picLocks noChangeAspect="1"/>
          </p:cNvPicPr>
          <p:nvPr/>
        </p:nvPicPr>
        <p:blipFill>
          <a:blip r:embed="rId2"/>
          <a:stretch>
            <a:fillRect/>
          </a:stretch>
        </p:blipFill>
        <p:spPr>
          <a:xfrm>
            <a:off x="5827058" y="2103005"/>
            <a:ext cx="5867909" cy="2651990"/>
          </a:xfrm>
          <a:prstGeom prst="rect">
            <a:avLst/>
          </a:prstGeom>
        </p:spPr>
      </p:pic>
    </p:spTree>
    <p:extLst>
      <p:ext uri="{BB962C8B-B14F-4D97-AF65-F5344CB8AC3E}">
        <p14:creationId xmlns:p14="http://schemas.microsoft.com/office/powerpoint/2010/main" val="859462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animEffect transition="in" filter="fade">
                                      <p:cBhvr>
                                        <p:cTn id="11" dur="500"/>
                                        <p:tgtEl>
                                          <p:spTgt spid="7">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animEffect transition="in" filter="fade">
                                      <p:cBhvr>
                                        <p:cTn id="15" dur="500"/>
                                        <p:tgtEl>
                                          <p:spTgt spid="7">
                                            <p:txEl>
                                              <p:pRg st="2" end="2"/>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animEffect transition="in" filter="fade">
                                      <p:cBhvr>
                                        <p:cTn id="19" dur="500"/>
                                        <p:tgtEl>
                                          <p:spTgt spid="7">
                                            <p:txEl>
                                              <p:pRg st="3" end="3"/>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animEffect transition="in" filter="fade">
                                      <p:cBhvr>
                                        <p:cTn id="23"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8951B50-FDF2-47BE-916E-62C9931C233E}"/>
              </a:ext>
            </a:extLst>
          </p:cNvPr>
          <p:cNvSpPr>
            <a:spLocks noGrp="1"/>
          </p:cNvSpPr>
          <p:nvPr>
            <p:ph type="title"/>
          </p:nvPr>
        </p:nvSpPr>
        <p:spPr/>
        <p:txBody>
          <a:bodyPr/>
          <a:lstStyle/>
          <a:p>
            <a:pPr algn="ctr"/>
            <a:r>
              <a:rPr lang="en-US" sz="5400"/>
              <a:t>How to make a GREAT </a:t>
            </a:r>
            <a:br>
              <a:rPr lang="en-US" sz="5400"/>
            </a:br>
            <a:r>
              <a:rPr lang="en-US" sz="5400"/>
              <a:t>science poster!</a:t>
            </a:r>
            <a:endParaRPr lang="en-GB" sz="5400"/>
          </a:p>
        </p:txBody>
      </p:sp>
    </p:spTree>
    <p:extLst>
      <p:ext uri="{BB962C8B-B14F-4D97-AF65-F5344CB8AC3E}">
        <p14:creationId xmlns:p14="http://schemas.microsoft.com/office/powerpoint/2010/main" val="23816593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5D6507-D81B-86DC-7EEA-1BF9E00FE6C0}"/>
              </a:ext>
            </a:extLst>
          </p:cNvPr>
          <p:cNvSpPr>
            <a:spLocks noGrp="1"/>
          </p:cNvSpPr>
          <p:nvPr>
            <p:ph type="title"/>
          </p:nvPr>
        </p:nvSpPr>
        <p:spPr/>
        <p:txBody>
          <a:bodyPr/>
          <a:lstStyle/>
          <a:p>
            <a:r>
              <a:rPr lang="en-US"/>
              <a:t>WHAT MAKES A GOOD POSTER?</a:t>
            </a:r>
            <a:endParaRPr lang="en-GB"/>
          </a:p>
        </p:txBody>
      </p:sp>
      <p:sp>
        <p:nvSpPr>
          <p:cNvPr id="14" name="Content Placeholder 13">
            <a:extLst>
              <a:ext uri="{FF2B5EF4-FFF2-40B4-BE49-F238E27FC236}">
                <a16:creationId xmlns:a16="http://schemas.microsoft.com/office/drawing/2014/main" id="{ED37EF31-0AF5-6AEC-B7B6-EA2D878C4EAF}"/>
              </a:ext>
            </a:extLst>
          </p:cNvPr>
          <p:cNvSpPr>
            <a:spLocks noGrp="1"/>
          </p:cNvSpPr>
          <p:nvPr>
            <p:ph idx="1"/>
          </p:nvPr>
        </p:nvSpPr>
        <p:spPr>
          <a:xfrm>
            <a:off x="838200" y="1447061"/>
            <a:ext cx="10392784" cy="1758718"/>
          </a:xfrm>
        </p:spPr>
        <p:txBody>
          <a:bodyPr>
            <a:normAutofit/>
          </a:bodyPr>
          <a:lstStyle/>
          <a:p>
            <a:r>
              <a:rPr lang="en-US" sz="2400"/>
              <a:t>Have a look at the posters in the room</a:t>
            </a:r>
          </a:p>
          <a:p>
            <a:r>
              <a:rPr lang="en-US" sz="2400"/>
              <a:t>Think about what you like, what you would change</a:t>
            </a:r>
          </a:p>
          <a:p>
            <a:r>
              <a:rPr lang="en-US" sz="2400"/>
              <a:t>Share ideas</a:t>
            </a:r>
            <a:endParaRPr lang="en-GB" sz="2400"/>
          </a:p>
          <a:p>
            <a:endParaRPr lang="en-GB" sz="2400"/>
          </a:p>
        </p:txBody>
      </p:sp>
      <p:sp>
        <p:nvSpPr>
          <p:cNvPr id="15" name="Content Placeholder 13">
            <a:extLst>
              <a:ext uri="{FF2B5EF4-FFF2-40B4-BE49-F238E27FC236}">
                <a16:creationId xmlns:a16="http://schemas.microsoft.com/office/drawing/2014/main" id="{7F56A80E-8C3F-8539-A3D1-7DDC1EFA8650}"/>
              </a:ext>
            </a:extLst>
          </p:cNvPr>
          <p:cNvSpPr txBox="1">
            <a:spLocks/>
          </p:cNvSpPr>
          <p:nvPr/>
        </p:nvSpPr>
        <p:spPr>
          <a:xfrm>
            <a:off x="222567" y="3490808"/>
            <a:ext cx="10392784" cy="57454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t>You might have noticed…</a:t>
            </a:r>
            <a:endParaRPr lang="en-GB"/>
          </a:p>
        </p:txBody>
      </p:sp>
      <p:sp>
        <p:nvSpPr>
          <p:cNvPr id="16" name="Rectangle: Rounded Corners 15">
            <a:extLst>
              <a:ext uri="{FF2B5EF4-FFF2-40B4-BE49-F238E27FC236}">
                <a16:creationId xmlns:a16="http://schemas.microsoft.com/office/drawing/2014/main" id="{067AA6B9-7704-32A5-5360-BF53D319C68E}"/>
              </a:ext>
            </a:extLst>
          </p:cNvPr>
          <p:cNvSpPr/>
          <p:nvPr/>
        </p:nvSpPr>
        <p:spPr>
          <a:xfrm>
            <a:off x="243396" y="4104354"/>
            <a:ext cx="3101281" cy="510778"/>
          </a:xfrm>
          <a:prstGeom prst="roundRect">
            <a:avLst/>
          </a:prstGeom>
        </p:spPr>
        <p:style>
          <a:lnRef idx="2">
            <a:schemeClr val="accent5">
              <a:shade val="15000"/>
            </a:schemeClr>
          </a:lnRef>
          <a:fillRef idx="1">
            <a:schemeClr val="accent5"/>
          </a:fillRef>
          <a:effectRef idx="0">
            <a:schemeClr val="accent5"/>
          </a:effectRef>
          <a:fontRef idx="minor">
            <a:schemeClr val="lt1"/>
          </a:fontRef>
        </p:style>
        <p:txBody>
          <a:bodyPr wrap="square" rtlCol="0" anchor="ctr">
            <a:spAutoFit/>
          </a:bodyPr>
          <a:lstStyle/>
          <a:p>
            <a:r>
              <a:rPr lang="en-US" sz="2400"/>
              <a:t>Simple </a:t>
            </a:r>
            <a:r>
              <a:rPr lang="en-US" sz="2400" err="1"/>
              <a:t>colour</a:t>
            </a:r>
            <a:r>
              <a:rPr lang="en-US" sz="2400"/>
              <a:t> scheme</a:t>
            </a:r>
          </a:p>
        </p:txBody>
      </p:sp>
      <p:sp>
        <p:nvSpPr>
          <p:cNvPr id="18" name="Rectangle: Rounded Corners 17">
            <a:extLst>
              <a:ext uri="{FF2B5EF4-FFF2-40B4-BE49-F238E27FC236}">
                <a16:creationId xmlns:a16="http://schemas.microsoft.com/office/drawing/2014/main" id="{D665DDEC-2800-E849-362B-FCB465D4B6A3}"/>
              </a:ext>
            </a:extLst>
          </p:cNvPr>
          <p:cNvSpPr/>
          <p:nvPr/>
        </p:nvSpPr>
        <p:spPr>
          <a:xfrm>
            <a:off x="2992274" y="4900161"/>
            <a:ext cx="1957062" cy="510778"/>
          </a:xfrm>
          <a:prstGeom prst="roundRect">
            <a:avLst/>
          </a:prstGeom>
        </p:spPr>
        <p:style>
          <a:lnRef idx="2">
            <a:schemeClr val="accent5">
              <a:shade val="15000"/>
            </a:schemeClr>
          </a:lnRef>
          <a:fillRef idx="1">
            <a:schemeClr val="accent5"/>
          </a:fillRef>
          <a:effectRef idx="0">
            <a:schemeClr val="accent5"/>
          </a:effectRef>
          <a:fontRef idx="minor">
            <a:schemeClr val="lt1"/>
          </a:fontRef>
        </p:style>
        <p:txBody>
          <a:bodyPr wrap="square" rtlCol="0" anchor="ctr">
            <a:spAutoFit/>
          </a:bodyPr>
          <a:lstStyle/>
          <a:p>
            <a:r>
              <a:rPr lang="en-US" sz="2400"/>
              <a:t>Bullet points</a:t>
            </a:r>
          </a:p>
        </p:txBody>
      </p:sp>
      <p:sp>
        <p:nvSpPr>
          <p:cNvPr id="19" name="Rectangle: Rounded Corners 18">
            <a:extLst>
              <a:ext uri="{FF2B5EF4-FFF2-40B4-BE49-F238E27FC236}">
                <a16:creationId xmlns:a16="http://schemas.microsoft.com/office/drawing/2014/main" id="{87C5083F-DF72-6A01-C20A-CB52EAF8004D}"/>
              </a:ext>
            </a:extLst>
          </p:cNvPr>
          <p:cNvSpPr/>
          <p:nvPr/>
        </p:nvSpPr>
        <p:spPr>
          <a:xfrm>
            <a:off x="7675392" y="4900161"/>
            <a:ext cx="2969754" cy="510778"/>
          </a:xfrm>
          <a:prstGeom prst="roundRect">
            <a:avLst/>
          </a:prstGeom>
        </p:spPr>
        <p:style>
          <a:lnRef idx="2">
            <a:schemeClr val="accent5">
              <a:shade val="15000"/>
            </a:schemeClr>
          </a:lnRef>
          <a:fillRef idx="1">
            <a:schemeClr val="accent5"/>
          </a:fillRef>
          <a:effectRef idx="0">
            <a:schemeClr val="accent5"/>
          </a:effectRef>
          <a:fontRef idx="minor">
            <a:schemeClr val="lt1"/>
          </a:fontRef>
        </p:style>
        <p:txBody>
          <a:bodyPr wrap="square" rtlCol="0" anchor="ctr">
            <a:spAutoFit/>
          </a:bodyPr>
          <a:lstStyle/>
          <a:p>
            <a:r>
              <a:rPr lang="en-US" sz="2400"/>
              <a:t>Logical reading order</a:t>
            </a:r>
          </a:p>
        </p:txBody>
      </p:sp>
      <p:sp>
        <p:nvSpPr>
          <p:cNvPr id="20" name="Rectangle: Rounded Corners 19">
            <a:extLst>
              <a:ext uri="{FF2B5EF4-FFF2-40B4-BE49-F238E27FC236}">
                <a16:creationId xmlns:a16="http://schemas.microsoft.com/office/drawing/2014/main" id="{3BB7F199-FF9D-AF7B-96BC-9E8475A93BF5}"/>
              </a:ext>
            </a:extLst>
          </p:cNvPr>
          <p:cNvSpPr/>
          <p:nvPr/>
        </p:nvSpPr>
        <p:spPr>
          <a:xfrm>
            <a:off x="243396" y="4900161"/>
            <a:ext cx="2543936" cy="510778"/>
          </a:xfrm>
          <a:prstGeom prst="roundRect">
            <a:avLst/>
          </a:prstGeom>
        </p:spPr>
        <p:style>
          <a:lnRef idx="2">
            <a:schemeClr val="accent5">
              <a:shade val="15000"/>
            </a:schemeClr>
          </a:lnRef>
          <a:fillRef idx="1">
            <a:schemeClr val="accent5"/>
          </a:fillRef>
          <a:effectRef idx="0">
            <a:schemeClr val="accent5"/>
          </a:effectRef>
          <a:fontRef idx="minor">
            <a:schemeClr val="lt1"/>
          </a:fontRef>
        </p:style>
        <p:txBody>
          <a:bodyPr wrap="square" rtlCol="0" anchor="ctr">
            <a:spAutoFit/>
          </a:bodyPr>
          <a:lstStyle/>
          <a:p>
            <a:r>
              <a:rPr lang="en-US" sz="2400"/>
              <a:t>One or two fonts</a:t>
            </a:r>
          </a:p>
        </p:txBody>
      </p:sp>
      <p:sp>
        <p:nvSpPr>
          <p:cNvPr id="21" name="Rectangle: Rounded Corners 20">
            <a:extLst>
              <a:ext uri="{FF2B5EF4-FFF2-40B4-BE49-F238E27FC236}">
                <a16:creationId xmlns:a16="http://schemas.microsoft.com/office/drawing/2014/main" id="{1A4FD649-F19E-4E97-32C1-638D18151251}"/>
              </a:ext>
            </a:extLst>
          </p:cNvPr>
          <p:cNvSpPr/>
          <p:nvPr/>
        </p:nvSpPr>
        <p:spPr>
          <a:xfrm>
            <a:off x="9181452" y="4104354"/>
            <a:ext cx="2886329" cy="510778"/>
          </a:xfrm>
          <a:prstGeom prst="roundRect">
            <a:avLst/>
          </a:prstGeom>
        </p:spPr>
        <p:style>
          <a:lnRef idx="2">
            <a:schemeClr val="accent5">
              <a:shade val="15000"/>
            </a:schemeClr>
          </a:lnRef>
          <a:fillRef idx="1">
            <a:schemeClr val="accent5"/>
          </a:fillRef>
          <a:effectRef idx="0">
            <a:schemeClr val="accent5"/>
          </a:effectRef>
          <a:fontRef idx="minor">
            <a:schemeClr val="lt1"/>
          </a:fontRef>
        </p:style>
        <p:txBody>
          <a:bodyPr wrap="square" rtlCol="0" anchor="ctr">
            <a:spAutoFit/>
          </a:bodyPr>
          <a:lstStyle/>
          <a:p>
            <a:r>
              <a:rPr lang="en-US" sz="2400"/>
              <a:t>Suitable sized text</a:t>
            </a:r>
          </a:p>
        </p:txBody>
      </p:sp>
      <p:sp>
        <p:nvSpPr>
          <p:cNvPr id="22" name="Rectangle: Rounded Corners 21">
            <a:extLst>
              <a:ext uri="{FF2B5EF4-FFF2-40B4-BE49-F238E27FC236}">
                <a16:creationId xmlns:a16="http://schemas.microsoft.com/office/drawing/2014/main" id="{A92F7618-D317-C214-563C-6B1AE818684B}"/>
              </a:ext>
            </a:extLst>
          </p:cNvPr>
          <p:cNvSpPr/>
          <p:nvPr/>
        </p:nvSpPr>
        <p:spPr>
          <a:xfrm>
            <a:off x="3523683" y="4104354"/>
            <a:ext cx="3405066" cy="510778"/>
          </a:xfrm>
          <a:prstGeom prst="roundRect">
            <a:avLst/>
          </a:prstGeom>
        </p:spPr>
        <p:style>
          <a:lnRef idx="2">
            <a:schemeClr val="accent5">
              <a:shade val="15000"/>
            </a:schemeClr>
          </a:lnRef>
          <a:fillRef idx="1">
            <a:schemeClr val="accent5"/>
          </a:fillRef>
          <a:effectRef idx="0">
            <a:schemeClr val="accent5"/>
          </a:effectRef>
          <a:fontRef idx="minor">
            <a:schemeClr val="lt1"/>
          </a:fontRef>
        </p:style>
        <p:txBody>
          <a:bodyPr wrap="square" rtlCol="0" anchor="ctr">
            <a:spAutoFit/>
          </a:bodyPr>
          <a:lstStyle/>
          <a:p>
            <a:r>
              <a:rPr lang="en-US" sz="2400"/>
              <a:t>Graphics, graphs, charts</a:t>
            </a:r>
          </a:p>
        </p:txBody>
      </p:sp>
      <p:sp>
        <p:nvSpPr>
          <p:cNvPr id="23" name="Rectangle: Rounded Corners 22">
            <a:extLst>
              <a:ext uri="{FF2B5EF4-FFF2-40B4-BE49-F238E27FC236}">
                <a16:creationId xmlns:a16="http://schemas.microsoft.com/office/drawing/2014/main" id="{530015BF-0751-0C81-7A15-4E254E8CC3B4}"/>
              </a:ext>
            </a:extLst>
          </p:cNvPr>
          <p:cNvSpPr/>
          <p:nvPr/>
        </p:nvSpPr>
        <p:spPr>
          <a:xfrm>
            <a:off x="7107755" y="4104354"/>
            <a:ext cx="1894691" cy="510778"/>
          </a:xfrm>
          <a:prstGeom prst="roundRect">
            <a:avLst/>
          </a:prstGeom>
        </p:spPr>
        <p:style>
          <a:lnRef idx="2">
            <a:schemeClr val="accent5">
              <a:shade val="15000"/>
            </a:schemeClr>
          </a:lnRef>
          <a:fillRef idx="1">
            <a:schemeClr val="accent5"/>
          </a:fillRef>
          <a:effectRef idx="0">
            <a:schemeClr val="accent5"/>
          </a:effectRef>
          <a:fontRef idx="minor">
            <a:schemeClr val="lt1"/>
          </a:fontRef>
        </p:style>
        <p:txBody>
          <a:bodyPr wrap="square" rtlCol="0" anchor="ctr">
            <a:spAutoFit/>
          </a:bodyPr>
          <a:lstStyle/>
          <a:p>
            <a:r>
              <a:rPr lang="en-US" sz="2400"/>
              <a:t>Subheadings </a:t>
            </a:r>
          </a:p>
        </p:txBody>
      </p:sp>
      <p:sp>
        <p:nvSpPr>
          <p:cNvPr id="24" name="Rectangle: Rounded Corners 23">
            <a:extLst>
              <a:ext uri="{FF2B5EF4-FFF2-40B4-BE49-F238E27FC236}">
                <a16:creationId xmlns:a16="http://schemas.microsoft.com/office/drawing/2014/main" id="{41A987FC-26C9-7207-FCCD-B8B18618C2E7}"/>
              </a:ext>
            </a:extLst>
          </p:cNvPr>
          <p:cNvSpPr/>
          <p:nvPr/>
        </p:nvSpPr>
        <p:spPr>
          <a:xfrm>
            <a:off x="10850086" y="4900161"/>
            <a:ext cx="1217695" cy="510778"/>
          </a:xfrm>
          <a:prstGeom prst="roundRect">
            <a:avLst/>
          </a:prstGeom>
        </p:spPr>
        <p:style>
          <a:lnRef idx="2">
            <a:schemeClr val="accent5">
              <a:shade val="15000"/>
            </a:schemeClr>
          </a:lnRef>
          <a:fillRef idx="1">
            <a:schemeClr val="accent5"/>
          </a:fillRef>
          <a:effectRef idx="0">
            <a:schemeClr val="accent5"/>
          </a:effectRef>
          <a:fontRef idx="minor">
            <a:schemeClr val="lt1"/>
          </a:fontRef>
        </p:style>
        <p:txBody>
          <a:bodyPr wrap="square" rtlCol="0" anchor="ctr">
            <a:spAutoFit/>
          </a:bodyPr>
          <a:lstStyle/>
          <a:p>
            <a:r>
              <a:rPr lang="en-US" sz="2400"/>
              <a:t>Labels</a:t>
            </a:r>
            <a:endParaRPr lang="en-GB" sz="2400"/>
          </a:p>
        </p:txBody>
      </p:sp>
      <p:sp>
        <p:nvSpPr>
          <p:cNvPr id="25" name="Rectangle: Rounded Corners 24">
            <a:extLst>
              <a:ext uri="{FF2B5EF4-FFF2-40B4-BE49-F238E27FC236}">
                <a16:creationId xmlns:a16="http://schemas.microsoft.com/office/drawing/2014/main" id="{4EDFE939-65BC-FE86-8E56-8560C60A9C9B}"/>
              </a:ext>
            </a:extLst>
          </p:cNvPr>
          <p:cNvSpPr/>
          <p:nvPr/>
        </p:nvSpPr>
        <p:spPr>
          <a:xfrm>
            <a:off x="5154278" y="4900161"/>
            <a:ext cx="2316172" cy="510778"/>
          </a:xfrm>
          <a:prstGeom prst="roundRect">
            <a:avLst/>
          </a:prstGeom>
        </p:spPr>
        <p:style>
          <a:lnRef idx="2">
            <a:schemeClr val="accent5">
              <a:shade val="15000"/>
            </a:schemeClr>
          </a:lnRef>
          <a:fillRef idx="1">
            <a:schemeClr val="accent5"/>
          </a:fillRef>
          <a:effectRef idx="0">
            <a:schemeClr val="accent5"/>
          </a:effectRef>
          <a:fontRef idx="minor">
            <a:schemeClr val="lt1"/>
          </a:fontRef>
        </p:style>
        <p:txBody>
          <a:bodyPr wrap="square" rtlCol="0" anchor="ctr">
            <a:spAutoFit/>
          </a:bodyPr>
          <a:lstStyle/>
          <a:p>
            <a:r>
              <a:rPr lang="en-US" sz="2400"/>
              <a:t>Breathing room</a:t>
            </a:r>
          </a:p>
        </p:txBody>
      </p:sp>
    </p:spTree>
    <p:extLst>
      <p:ext uri="{BB962C8B-B14F-4D97-AF65-F5344CB8AC3E}">
        <p14:creationId xmlns:p14="http://schemas.microsoft.com/office/powerpoint/2010/main" val="3469238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P spid="18" grpId="0" animBg="1"/>
      <p:bldP spid="19" grpId="0" animBg="1"/>
      <p:bldP spid="20" grpId="0" animBg="1"/>
      <p:bldP spid="21" grpId="0" animBg="1"/>
      <p:bldP spid="22" grpId="0" animBg="1"/>
      <p:bldP spid="23" grpId="0" animBg="1"/>
      <p:bldP spid="24" grpId="0" animBg="1"/>
      <p:bldP spid="2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7DB00-437E-C7E4-FC88-08F57E849D59}"/>
              </a:ext>
            </a:extLst>
          </p:cNvPr>
          <p:cNvSpPr>
            <a:spLocks noGrp="1"/>
          </p:cNvSpPr>
          <p:nvPr>
            <p:ph type="title"/>
          </p:nvPr>
        </p:nvSpPr>
        <p:spPr/>
        <p:txBody>
          <a:bodyPr/>
          <a:lstStyle/>
          <a:p>
            <a:r>
              <a:rPr lang="en-US"/>
              <a:t>A TERRIBLE POSTER</a:t>
            </a:r>
            <a:endParaRPr lang="en-GB"/>
          </a:p>
        </p:txBody>
      </p:sp>
      <p:pic>
        <p:nvPicPr>
          <p:cNvPr id="4" name="Picture 3">
            <a:extLst>
              <a:ext uri="{FF2B5EF4-FFF2-40B4-BE49-F238E27FC236}">
                <a16:creationId xmlns:a16="http://schemas.microsoft.com/office/drawing/2014/main" id="{B102F324-07BF-B27D-718D-62E821F6FC2B}"/>
              </a:ext>
            </a:extLst>
          </p:cNvPr>
          <p:cNvPicPr>
            <a:picLocks noChangeAspect="1"/>
          </p:cNvPicPr>
          <p:nvPr/>
        </p:nvPicPr>
        <p:blipFill>
          <a:blip r:embed="rId2"/>
          <a:stretch>
            <a:fillRect/>
          </a:stretch>
        </p:blipFill>
        <p:spPr>
          <a:xfrm>
            <a:off x="2005692" y="1234340"/>
            <a:ext cx="8180615" cy="5077944"/>
          </a:xfrm>
          <a:prstGeom prst="rect">
            <a:avLst/>
          </a:prstGeom>
        </p:spPr>
      </p:pic>
    </p:spTree>
    <p:extLst>
      <p:ext uri="{BB962C8B-B14F-4D97-AF65-F5344CB8AC3E}">
        <p14:creationId xmlns:p14="http://schemas.microsoft.com/office/powerpoint/2010/main" val="1734638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1" name="Title 1">
            <a:extLst>
              <a:ext uri="{FF2B5EF4-FFF2-40B4-BE49-F238E27FC236}">
                <a16:creationId xmlns:a16="http://schemas.microsoft.com/office/drawing/2014/main" id="{F15850E9-1161-A9EE-431A-F2E8AE8809E0}"/>
              </a:ext>
            </a:extLst>
          </p:cNvPr>
          <p:cNvSpPr>
            <a:spLocks noGrp="1"/>
          </p:cNvSpPr>
          <p:nvPr>
            <p:ph type="title"/>
          </p:nvPr>
        </p:nvSpPr>
        <p:spPr>
          <a:xfrm>
            <a:off x="243396" y="498225"/>
            <a:ext cx="9333090" cy="520423"/>
          </a:xfrm>
        </p:spPr>
        <p:txBody>
          <a:bodyPr/>
          <a:lstStyle/>
          <a:p>
            <a:r>
              <a:rPr lang="en-US" dirty="0"/>
              <a:t>WHAT IS A SCIENCE COMMUNICATION?</a:t>
            </a:r>
          </a:p>
        </p:txBody>
      </p:sp>
      <p:pic>
        <p:nvPicPr>
          <p:cNvPr id="1030" name="Picture 6">
            <a:extLst>
              <a:ext uri="{FF2B5EF4-FFF2-40B4-BE49-F238E27FC236}">
                <a16:creationId xmlns:a16="http://schemas.microsoft.com/office/drawing/2014/main" id="{E72F4878-F881-71D9-BC04-17D65DE528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25932" y="1469570"/>
            <a:ext cx="7740135" cy="5008973"/>
          </a:xfrm>
          <a:prstGeom prst="rect">
            <a:avLst/>
          </a:prstGeom>
          <a:noFill/>
          <a:extLst>
            <a:ext uri="{909E8E84-426E-40DD-AFC4-6F175D3DCCD1}">
              <a14:hiddenFill xmlns:a14="http://schemas.microsoft.com/office/drawing/2010/main">
                <a:solidFill>
                  <a:srgbClr val="FFFFFF"/>
                </a:solidFill>
              </a14:hiddenFill>
            </a:ext>
          </a:extLst>
        </p:spPr>
      </p:pic>
      <p:sp>
        <p:nvSpPr>
          <p:cNvPr id="10" name="Oval 9">
            <a:extLst>
              <a:ext uri="{FF2B5EF4-FFF2-40B4-BE49-F238E27FC236}">
                <a16:creationId xmlns:a16="http://schemas.microsoft.com/office/drawing/2014/main" id="{0E783212-E27A-5975-E2D8-635E515CFA8C}"/>
              </a:ext>
            </a:extLst>
          </p:cNvPr>
          <p:cNvSpPr/>
          <p:nvPr/>
        </p:nvSpPr>
        <p:spPr>
          <a:xfrm>
            <a:off x="3144203" y="2291255"/>
            <a:ext cx="1765738" cy="767255"/>
          </a:xfrm>
          <a:prstGeom prst="ellipse">
            <a:avLst/>
          </a:prstGeom>
          <a:noFill/>
          <a:ln w="2857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Arrow 12">
            <a:extLst>
              <a:ext uri="{FF2B5EF4-FFF2-40B4-BE49-F238E27FC236}">
                <a16:creationId xmlns:a16="http://schemas.microsoft.com/office/drawing/2014/main" id="{F869E4A3-B3E6-5FE5-75A1-002B234BA83E}"/>
              </a:ext>
            </a:extLst>
          </p:cNvPr>
          <p:cNvSpPr/>
          <p:nvPr/>
        </p:nvSpPr>
        <p:spPr>
          <a:xfrm rot="11548660">
            <a:off x="1282258" y="2307020"/>
            <a:ext cx="1891862" cy="29954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4" name="Right Arrow 13">
            <a:extLst>
              <a:ext uri="{FF2B5EF4-FFF2-40B4-BE49-F238E27FC236}">
                <a16:creationId xmlns:a16="http://schemas.microsoft.com/office/drawing/2014/main" id="{9EEEE5E0-FDC4-0CD0-1B4F-859B5C0381CE}"/>
              </a:ext>
            </a:extLst>
          </p:cNvPr>
          <p:cNvSpPr/>
          <p:nvPr/>
        </p:nvSpPr>
        <p:spPr>
          <a:xfrm rot="10191660">
            <a:off x="1895010" y="2739265"/>
            <a:ext cx="1263168" cy="29954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ight Arrow 14">
            <a:extLst>
              <a:ext uri="{FF2B5EF4-FFF2-40B4-BE49-F238E27FC236}">
                <a16:creationId xmlns:a16="http://schemas.microsoft.com/office/drawing/2014/main" id="{6045FCB4-6C4B-BD53-371C-02E5B70B8140}"/>
              </a:ext>
            </a:extLst>
          </p:cNvPr>
          <p:cNvSpPr/>
          <p:nvPr/>
        </p:nvSpPr>
        <p:spPr>
          <a:xfrm rot="8709286">
            <a:off x="1327697" y="3233173"/>
            <a:ext cx="2035739" cy="29954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642BF6DF-AE7C-54FC-2950-EB13B8D91016}"/>
              </a:ext>
            </a:extLst>
          </p:cNvPr>
          <p:cNvSpPr txBox="1"/>
          <p:nvPr/>
        </p:nvSpPr>
        <p:spPr>
          <a:xfrm>
            <a:off x="204983" y="1765931"/>
            <a:ext cx="1261949" cy="461665"/>
          </a:xfrm>
          <a:prstGeom prst="rect">
            <a:avLst/>
          </a:prstGeom>
          <a:noFill/>
        </p:spPr>
        <p:txBody>
          <a:bodyPr wrap="none" rtlCol="0">
            <a:spAutoFit/>
          </a:bodyPr>
          <a:lstStyle/>
          <a:p>
            <a:r>
              <a:rPr lang="en-US" sz="2400" b="1" dirty="0"/>
              <a:t>Scientist</a:t>
            </a:r>
          </a:p>
        </p:txBody>
      </p:sp>
      <p:sp>
        <p:nvSpPr>
          <p:cNvPr id="17" name="TextBox 16">
            <a:extLst>
              <a:ext uri="{FF2B5EF4-FFF2-40B4-BE49-F238E27FC236}">
                <a16:creationId xmlns:a16="http://schemas.microsoft.com/office/drawing/2014/main" id="{DC2F062A-6D44-BCA1-0204-CBC6AF975C24}"/>
              </a:ext>
            </a:extLst>
          </p:cNvPr>
          <p:cNvSpPr txBox="1"/>
          <p:nvPr/>
        </p:nvSpPr>
        <p:spPr>
          <a:xfrm>
            <a:off x="3601" y="2703858"/>
            <a:ext cx="2166677" cy="830997"/>
          </a:xfrm>
          <a:prstGeom prst="rect">
            <a:avLst/>
          </a:prstGeom>
          <a:noFill/>
        </p:spPr>
        <p:txBody>
          <a:bodyPr wrap="square" rtlCol="0">
            <a:spAutoFit/>
          </a:bodyPr>
          <a:lstStyle/>
          <a:p>
            <a:pPr algn="ctr"/>
            <a:r>
              <a:rPr lang="en-US" sz="2400" b="1" dirty="0"/>
              <a:t>Science Communicator</a:t>
            </a:r>
          </a:p>
        </p:txBody>
      </p:sp>
      <p:sp>
        <p:nvSpPr>
          <p:cNvPr id="18" name="TextBox 17">
            <a:extLst>
              <a:ext uri="{FF2B5EF4-FFF2-40B4-BE49-F238E27FC236}">
                <a16:creationId xmlns:a16="http://schemas.microsoft.com/office/drawing/2014/main" id="{75B79B4C-F284-478F-F4B1-FCA7242C1509}"/>
              </a:ext>
            </a:extLst>
          </p:cNvPr>
          <p:cNvSpPr txBox="1"/>
          <p:nvPr/>
        </p:nvSpPr>
        <p:spPr>
          <a:xfrm>
            <a:off x="884034" y="3782570"/>
            <a:ext cx="751194" cy="461665"/>
          </a:xfrm>
          <a:prstGeom prst="rect">
            <a:avLst/>
          </a:prstGeom>
          <a:noFill/>
        </p:spPr>
        <p:txBody>
          <a:bodyPr wrap="square" rtlCol="0">
            <a:spAutoFit/>
          </a:bodyPr>
          <a:lstStyle/>
          <a:p>
            <a:r>
              <a:rPr lang="en-US" sz="2400" b="1" dirty="0"/>
              <a:t>You</a:t>
            </a:r>
          </a:p>
        </p:txBody>
      </p:sp>
      <p:sp>
        <p:nvSpPr>
          <p:cNvPr id="19" name="Oval 18">
            <a:extLst>
              <a:ext uri="{FF2B5EF4-FFF2-40B4-BE49-F238E27FC236}">
                <a16:creationId xmlns:a16="http://schemas.microsoft.com/office/drawing/2014/main" id="{568A4DC0-667D-EA15-569F-CAA74B44BB4A}"/>
              </a:ext>
            </a:extLst>
          </p:cNvPr>
          <p:cNvSpPr/>
          <p:nvPr/>
        </p:nvSpPr>
        <p:spPr>
          <a:xfrm>
            <a:off x="5257366" y="3015315"/>
            <a:ext cx="1765738" cy="767255"/>
          </a:xfrm>
          <a:prstGeom prst="ellipse">
            <a:avLst/>
          </a:prstGeom>
          <a:noFill/>
          <a:ln w="2857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83980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1" nodeType="click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14" grpId="0" animBg="1"/>
      <p:bldP spid="15" grpId="0" animBg="1"/>
      <p:bldP spid="16" grpId="0"/>
      <p:bldP spid="17" grpId="0"/>
      <p:bldP spid="18" grpId="0"/>
      <p:bldP spid="19" grpId="0" animBg="1"/>
      <p:bldP spid="19"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26B20F-7D96-44FC-016D-8022D8046155}"/>
              </a:ext>
            </a:extLst>
          </p:cNvPr>
          <p:cNvSpPr>
            <a:spLocks noGrp="1"/>
          </p:cNvSpPr>
          <p:nvPr>
            <p:ph type="title"/>
          </p:nvPr>
        </p:nvSpPr>
        <p:spPr>
          <a:xfrm>
            <a:off x="243395" y="498225"/>
            <a:ext cx="8803785" cy="520423"/>
          </a:xfrm>
        </p:spPr>
        <p:txBody>
          <a:bodyPr/>
          <a:lstStyle/>
          <a:p>
            <a:r>
              <a:rPr lang="en-US"/>
              <a:t>WHAT SHOULD YOUR POSTER CONTAIN?</a:t>
            </a:r>
            <a:endParaRPr lang="en-GB"/>
          </a:p>
        </p:txBody>
      </p:sp>
      <p:sp>
        <p:nvSpPr>
          <p:cNvPr id="5" name="Rectangle 4">
            <a:extLst>
              <a:ext uri="{FF2B5EF4-FFF2-40B4-BE49-F238E27FC236}">
                <a16:creationId xmlns:a16="http://schemas.microsoft.com/office/drawing/2014/main" id="{451638FB-5C80-795F-8592-53A32C3723BE}"/>
              </a:ext>
            </a:extLst>
          </p:cNvPr>
          <p:cNvSpPr/>
          <p:nvPr/>
        </p:nvSpPr>
        <p:spPr>
          <a:xfrm rot="5400000">
            <a:off x="3325657" y="2056681"/>
            <a:ext cx="4847994" cy="3743342"/>
          </a:xfrm>
          <a:custGeom>
            <a:avLst/>
            <a:gdLst>
              <a:gd name="csX0" fmla="*/ 0 w 4847994"/>
              <a:gd name="csY0" fmla="*/ 0 h 3743342"/>
              <a:gd name="csX1" fmla="*/ 692571 w 4847994"/>
              <a:gd name="csY1" fmla="*/ 0 h 3743342"/>
              <a:gd name="csX2" fmla="*/ 1239701 w 4847994"/>
              <a:gd name="csY2" fmla="*/ 0 h 3743342"/>
              <a:gd name="csX3" fmla="*/ 1932272 w 4847994"/>
              <a:gd name="csY3" fmla="*/ 0 h 3743342"/>
              <a:gd name="csX4" fmla="*/ 2576363 w 4847994"/>
              <a:gd name="csY4" fmla="*/ 0 h 3743342"/>
              <a:gd name="csX5" fmla="*/ 3123493 w 4847994"/>
              <a:gd name="csY5" fmla="*/ 0 h 3743342"/>
              <a:gd name="csX6" fmla="*/ 3913024 w 4847994"/>
              <a:gd name="csY6" fmla="*/ 0 h 3743342"/>
              <a:gd name="csX7" fmla="*/ 4847994 w 4847994"/>
              <a:gd name="csY7" fmla="*/ 0 h 3743342"/>
              <a:gd name="csX8" fmla="*/ 4847994 w 4847994"/>
              <a:gd name="csY8" fmla="*/ 661324 h 3743342"/>
              <a:gd name="csX9" fmla="*/ 4847994 w 4847994"/>
              <a:gd name="csY9" fmla="*/ 1285214 h 3743342"/>
              <a:gd name="csX10" fmla="*/ 4847994 w 4847994"/>
              <a:gd name="csY10" fmla="*/ 1871671 h 3743342"/>
              <a:gd name="csX11" fmla="*/ 4847994 w 4847994"/>
              <a:gd name="csY11" fmla="*/ 2420694 h 3743342"/>
              <a:gd name="csX12" fmla="*/ 4847994 w 4847994"/>
              <a:gd name="csY12" fmla="*/ 3119452 h 3743342"/>
              <a:gd name="csX13" fmla="*/ 4847994 w 4847994"/>
              <a:gd name="csY13" fmla="*/ 3743342 h 3743342"/>
              <a:gd name="csX14" fmla="*/ 4106943 w 4847994"/>
              <a:gd name="csY14" fmla="*/ 3743342 h 3743342"/>
              <a:gd name="csX15" fmla="*/ 3511333 w 4847994"/>
              <a:gd name="csY15" fmla="*/ 3743342 h 3743342"/>
              <a:gd name="csX16" fmla="*/ 2770282 w 4847994"/>
              <a:gd name="csY16" fmla="*/ 3743342 h 3743342"/>
              <a:gd name="csX17" fmla="*/ 2126192 w 4847994"/>
              <a:gd name="csY17" fmla="*/ 3743342 h 3743342"/>
              <a:gd name="csX18" fmla="*/ 1482101 w 4847994"/>
              <a:gd name="csY18" fmla="*/ 3743342 h 3743342"/>
              <a:gd name="csX19" fmla="*/ 838010 w 4847994"/>
              <a:gd name="csY19" fmla="*/ 3743342 h 3743342"/>
              <a:gd name="csX20" fmla="*/ 0 w 4847994"/>
              <a:gd name="csY20" fmla="*/ 3743342 h 3743342"/>
              <a:gd name="csX21" fmla="*/ 0 w 4847994"/>
              <a:gd name="csY21" fmla="*/ 3194319 h 3743342"/>
              <a:gd name="csX22" fmla="*/ 0 w 4847994"/>
              <a:gd name="csY22" fmla="*/ 2682728 h 3743342"/>
              <a:gd name="csX23" fmla="*/ 0 w 4847994"/>
              <a:gd name="csY23" fmla="*/ 2096272 h 3743342"/>
              <a:gd name="csX24" fmla="*/ 0 w 4847994"/>
              <a:gd name="csY24" fmla="*/ 1472381 h 3743342"/>
              <a:gd name="csX25" fmla="*/ 0 w 4847994"/>
              <a:gd name="csY25" fmla="*/ 848491 h 3743342"/>
              <a:gd name="csX26" fmla="*/ 0 w 4847994"/>
              <a:gd name="csY26" fmla="*/ 0 h 374334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Lst>
            <a:rect l="l" t="t" r="r" b="b"/>
            <a:pathLst>
              <a:path w="4847994" h="3743342" fill="none" extrusionOk="0">
                <a:moveTo>
                  <a:pt x="0" y="0"/>
                </a:moveTo>
                <a:cubicBezTo>
                  <a:pt x="238804" y="6406"/>
                  <a:pt x="443583" y="-21672"/>
                  <a:pt x="692571" y="0"/>
                </a:cubicBezTo>
                <a:cubicBezTo>
                  <a:pt x="941559" y="21672"/>
                  <a:pt x="1123026" y="15114"/>
                  <a:pt x="1239701" y="0"/>
                </a:cubicBezTo>
                <a:cubicBezTo>
                  <a:pt x="1356376" y="-15114"/>
                  <a:pt x="1721157" y="-9059"/>
                  <a:pt x="1932272" y="0"/>
                </a:cubicBezTo>
                <a:cubicBezTo>
                  <a:pt x="2143387" y="9059"/>
                  <a:pt x="2270663" y="26826"/>
                  <a:pt x="2576363" y="0"/>
                </a:cubicBezTo>
                <a:cubicBezTo>
                  <a:pt x="2882063" y="-26826"/>
                  <a:pt x="2984886" y="-7737"/>
                  <a:pt x="3123493" y="0"/>
                </a:cubicBezTo>
                <a:cubicBezTo>
                  <a:pt x="3262100" y="7737"/>
                  <a:pt x="3585318" y="11033"/>
                  <a:pt x="3913024" y="0"/>
                </a:cubicBezTo>
                <a:cubicBezTo>
                  <a:pt x="4240730" y="-11033"/>
                  <a:pt x="4503690" y="1657"/>
                  <a:pt x="4847994" y="0"/>
                </a:cubicBezTo>
                <a:cubicBezTo>
                  <a:pt x="4848582" y="257721"/>
                  <a:pt x="4848912" y="524205"/>
                  <a:pt x="4847994" y="661324"/>
                </a:cubicBezTo>
                <a:cubicBezTo>
                  <a:pt x="4847076" y="798443"/>
                  <a:pt x="4846710" y="982376"/>
                  <a:pt x="4847994" y="1285214"/>
                </a:cubicBezTo>
                <a:cubicBezTo>
                  <a:pt x="4849279" y="1588052"/>
                  <a:pt x="4828192" y="1612064"/>
                  <a:pt x="4847994" y="1871671"/>
                </a:cubicBezTo>
                <a:cubicBezTo>
                  <a:pt x="4867796" y="2131278"/>
                  <a:pt x="4846532" y="2264748"/>
                  <a:pt x="4847994" y="2420694"/>
                </a:cubicBezTo>
                <a:cubicBezTo>
                  <a:pt x="4849456" y="2576640"/>
                  <a:pt x="4851823" y="2887715"/>
                  <a:pt x="4847994" y="3119452"/>
                </a:cubicBezTo>
                <a:cubicBezTo>
                  <a:pt x="4844165" y="3351189"/>
                  <a:pt x="4867555" y="3541491"/>
                  <a:pt x="4847994" y="3743342"/>
                </a:cubicBezTo>
                <a:cubicBezTo>
                  <a:pt x="4648479" y="3723333"/>
                  <a:pt x="4373188" y="3772674"/>
                  <a:pt x="4106943" y="3743342"/>
                </a:cubicBezTo>
                <a:cubicBezTo>
                  <a:pt x="3840698" y="3714010"/>
                  <a:pt x="3713155" y="3725844"/>
                  <a:pt x="3511333" y="3743342"/>
                </a:cubicBezTo>
                <a:cubicBezTo>
                  <a:pt x="3309511" y="3760841"/>
                  <a:pt x="2924654" y="3764362"/>
                  <a:pt x="2770282" y="3743342"/>
                </a:cubicBezTo>
                <a:cubicBezTo>
                  <a:pt x="2615910" y="3722322"/>
                  <a:pt x="2342290" y="3752152"/>
                  <a:pt x="2126192" y="3743342"/>
                </a:cubicBezTo>
                <a:cubicBezTo>
                  <a:pt x="1910094" y="3734533"/>
                  <a:pt x="1685963" y="3714869"/>
                  <a:pt x="1482101" y="3743342"/>
                </a:cubicBezTo>
                <a:cubicBezTo>
                  <a:pt x="1278239" y="3771815"/>
                  <a:pt x="983177" y="3722033"/>
                  <a:pt x="838010" y="3743342"/>
                </a:cubicBezTo>
                <a:cubicBezTo>
                  <a:pt x="692843" y="3764651"/>
                  <a:pt x="304410" y="3738799"/>
                  <a:pt x="0" y="3743342"/>
                </a:cubicBezTo>
                <a:cubicBezTo>
                  <a:pt x="5788" y="3618029"/>
                  <a:pt x="-16897" y="3372862"/>
                  <a:pt x="0" y="3194319"/>
                </a:cubicBezTo>
                <a:cubicBezTo>
                  <a:pt x="16897" y="3015776"/>
                  <a:pt x="9856" y="2887997"/>
                  <a:pt x="0" y="2682728"/>
                </a:cubicBezTo>
                <a:cubicBezTo>
                  <a:pt x="-9856" y="2477459"/>
                  <a:pt x="8162" y="2329620"/>
                  <a:pt x="0" y="2096272"/>
                </a:cubicBezTo>
                <a:cubicBezTo>
                  <a:pt x="-8162" y="1862924"/>
                  <a:pt x="12842" y="1773394"/>
                  <a:pt x="0" y="1472381"/>
                </a:cubicBezTo>
                <a:cubicBezTo>
                  <a:pt x="-12842" y="1171368"/>
                  <a:pt x="-8511" y="1005386"/>
                  <a:pt x="0" y="848491"/>
                </a:cubicBezTo>
                <a:cubicBezTo>
                  <a:pt x="8511" y="691596"/>
                  <a:pt x="-34453" y="180053"/>
                  <a:pt x="0" y="0"/>
                </a:cubicBezTo>
                <a:close/>
              </a:path>
              <a:path w="4847994" h="3743342" stroke="0" extrusionOk="0">
                <a:moveTo>
                  <a:pt x="0" y="0"/>
                </a:moveTo>
                <a:cubicBezTo>
                  <a:pt x="316428" y="27782"/>
                  <a:pt x="431010" y="26334"/>
                  <a:pt x="692571" y="0"/>
                </a:cubicBezTo>
                <a:cubicBezTo>
                  <a:pt x="954132" y="-26334"/>
                  <a:pt x="1053244" y="-29288"/>
                  <a:pt x="1336661" y="0"/>
                </a:cubicBezTo>
                <a:cubicBezTo>
                  <a:pt x="1620078" y="29288"/>
                  <a:pt x="1778112" y="-8148"/>
                  <a:pt x="2126192" y="0"/>
                </a:cubicBezTo>
                <a:cubicBezTo>
                  <a:pt x="2474272" y="8148"/>
                  <a:pt x="2591004" y="-17372"/>
                  <a:pt x="2915722" y="0"/>
                </a:cubicBezTo>
                <a:cubicBezTo>
                  <a:pt x="3240440" y="17372"/>
                  <a:pt x="3308655" y="-7270"/>
                  <a:pt x="3559813" y="0"/>
                </a:cubicBezTo>
                <a:cubicBezTo>
                  <a:pt x="3810971" y="7270"/>
                  <a:pt x="4303578" y="7466"/>
                  <a:pt x="4847994" y="0"/>
                </a:cubicBezTo>
                <a:cubicBezTo>
                  <a:pt x="4851211" y="228952"/>
                  <a:pt x="4813839" y="450531"/>
                  <a:pt x="4847994" y="698757"/>
                </a:cubicBezTo>
                <a:cubicBezTo>
                  <a:pt x="4882149" y="946983"/>
                  <a:pt x="4836810" y="1124140"/>
                  <a:pt x="4847994" y="1322648"/>
                </a:cubicBezTo>
                <a:cubicBezTo>
                  <a:pt x="4859178" y="1521156"/>
                  <a:pt x="4842588" y="1721801"/>
                  <a:pt x="4847994" y="1909104"/>
                </a:cubicBezTo>
                <a:cubicBezTo>
                  <a:pt x="4853400" y="2096407"/>
                  <a:pt x="4826802" y="2390191"/>
                  <a:pt x="4847994" y="2532995"/>
                </a:cubicBezTo>
                <a:cubicBezTo>
                  <a:pt x="4869186" y="2675799"/>
                  <a:pt x="4855522" y="2857124"/>
                  <a:pt x="4847994" y="3044585"/>
                </a:cubicBezTo>
                <a:cubicBezTo>
                  <a:pt x="4840467" y="3232046"/>
                  <a:pt x="4865887" y="3564443"/>
                  <a:pt x="4847994" y="3743342"/>
                </a:cubicBezTo>
                <a:cubicBezTo>
                  <a:pt x="4679466" y="3720374"/>
                  <a:pt x="4472247" y="3709113"/>
                  <a:pt x="4155423" y="3743342"/>
                </a:cubicBezTo>
                <a:cubicBezTo>
                  <a:pt x="3838599" y="3777571"/>
                  <a:pt x="3724746" y="3745186"/>
                  <a:pt x="3511333" y="3743342"/>
                </a:cubicBezTo>
                <a:cubicBezTo>
                  <a:pt x="3297920" y="3741499"/>
                  <a:pt x="3020990" y="3745928"/>
                  <a:pt x="2818762" y="3743342"/>
                </a:cubicBezTo>
                <a:cubicBezTo>
                  <a:pt x="2616534" y="3740756"/>
                  <a:pt x="2484797" y="3751192"/>
                  <a:pt x="2223152" y="3743342"/>
                </a:cubicBezTo>
                <a:cubicBezTo>
                  <a:pt x="1961507" y="3735493"/>
                  <a:pt x="1880632" y="3717020"/>
                  <a:pt x="1676021" y="3743342"/>
                </a:cubicBezTo>
                <a:cubicBezTo>
                  <a:pt x="1471410" y="3769664"/>
                  <a:pt x="1210397" y="3732241"/>
                  <a:pt x="1031930" y="3743342"/>
                </a:cubicBezTo>
                <a:cubicBezTo>
                  <a:pt x="853463" y="3754443"/>
                  <a:pt x="266129" y="3750576"/>
                  <a:pt x="0" y="3743342"/>
                </a:cubicBezTo>
                <a:cubicBezTo>
                  <a:pt x="-5766" y="3558285"/>
                  <a:pt x="-14457" y="3308620"/>
                  <a:pt x="0" y="3119452"/>
                </a:cubicBezTo>
                <a:cubicBezTo>
                  <a:pt x="14457" y="2930284"/>
                  <a:pt x="5192" y="2808217"/>
                  <a:pt x="0" y="2607862"/>
                </a:cubicBezTo>
                <a:cubicBezTo>
                  <a:pt x="-5192" y="2407507"/>
                  <a:pt x="-27172" y="2091719"/>
                  <a:pt x="0" y="1946538"/>
                </a:cubicBezTo>
                <a:cubicBezTo>
                  <a:pt x="27172" y="1801357"/>
                  <a:pt x="-22392" y="1562155"/>
                  <a:pt x="0" y="1360081"/>
                </a:cubicBezTo>
                <a:cubicBezTo>
                  <a:pt x="22392" y="1158007"/>
                  <a:pt x="-18476" y="980560"/>
                  <a:pt x="0" y="811057"/>
                </a:cubicBezTo>
                <a:cubicBezTo>
                  <a:pt x="18476" y="641554"/>
                  <a:pt x="-34496" y="176289"/>
                  <a:pt x="0" y="0"/>
                </a:cubicBezTo>
                <a:close/>
              </a:path>
            </a:pathLst>
          </a:custGeom>
          <a:solidFill>
            <a:schemeClr val="accent4">
              <a:lumMod val="20000"/>
              <a:lumOff val="80000"/>
            </a:schemeClr>
          </a:solidFill>
          <a:ln w="76200">
            <a:extLst>
              <a:ext uri="{C807C97D-BFC1-408E-A445-0C87EB9F89A2}">
                <ask:lineSketchStyleProps xmlns:ask="http://schemas.microsoft.com/office/drawing/2018/sketchyshapes" sd="4201673921">
                  <a:prstGeom prst="rect">
                    <a:avLst/>
                  </a:prstGeom>
                  <ask:type>
                    <ask:lineSketchFreehand/>
                  </ask:type>
                </ask:lineSketchStyleProps>
              </a:ext>
            </a:extLst>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19553F7B-62CC-A578-0FE4-A4B51E609D1F}"/>
              </a:ext>
            </a:extLst>
          </p:cNvPr>
          <p:cNvSpPr txBox="1"/>
          <p:nvPr/>
        </p:nvSpPr>
        <p:spPr>
          <a:xfrm>
            <a:off x="4016303" y="1591562"/>
            <a:ext cx="3392424" cy="369332"/>
          </a:xfrm>
          <a:custGeom>
            <a:avLst/>
            <a:gdLst>
              <a:gd name="csX0" fmla="*/ 0 w 3392424"/>
              <a:gd name="csY0" fmla="*/ 0 h 369332"/>
              <a:gd name="csX1" fmla="*/ 746333 w 3392424"/>
              <a:gd name="csY1" fmla="*/ 0 h 369332"/>
              <a:gd name="csX2" fmla="*/ 1323045 w 3392424"/>
              <a:gd name="csY2" fmla="*/ 0 h 369332"/>
              <a:gd name="csX3" fmla="*/ 1933682 w 3392424"/>
              <a:gd name="csY3" fmla="*/ 0 h 369332"/>
              <a:gd name="csX4" fmla="*/ 2510394 w 3392424"/>
              <a:gd name="csY4" fmla="*/ 0 h 369332"/>
              <a:gd name="csX5" fmla="*/ 3392424 w 3392424"/>
              <a:gd name="csY5" fmla="*/ 0 h 369332"/>
              <a:gd name="csX6" fmla="*/ 3392424 w 3392424"/>
              <a:gd name="csY6" fmla="*/ 369332 h 369332"/>
              <a:gd name="csX7" fmla="*/ 2781788 w 3392424"/>
              <a:gd name="csY7" fmla="*/ 369332 h 369332"/>
              <a:gd name="csX8" fmla="*/ 2171151 w 3392424"/>
              <a:gd name="csY8" fmla="*/ 369332 h 369332"/>
              <a:gd name="csX9" fmla="*/ 1560515 w 3392424"/>
              <a:gd name="csY9" fmla="*/ 369332 h 369332"/>
              <a:gd name="csX10" fmla="*/ 983803 w 3392424"/>
              <a:gd name="csY10" fmla="*/ 369332 h 369332"/>
              <a:gd name="csX11" fmla="*/ 0 w 3392424"/>
              <a:gd name="csY11" fmla="*/ 369332 h 369332"/>
              <a:gd name="csX12" fmla="*/ 0 w 3392424"/>
              <a:gd name="csY12" fmla="*/ 0 h 36933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3392424" h="369332" fill="none" extrusionOk="0">
                <a:moveTo>
                  <a:pt x="0" y="0"/>
                </a:moveTo>
                <a:cubicBezTo>
                  <a:pt x="261136" y="12903"/>
                  <a:pt x="504997" y="33290"/>
                  <a:pt x="746333" y="0"/>
                </a:cubicBezTo>
                <a:cubicBezTo>
                  <a:pt x="987669" y="-33290"/>
                  <a:pt x="1040881" y="-3125"/>
                  <a:pt x="1323045" y="0"/>
                </a:cubicBezTo>
                <a:cubicBezTo>
                  <a:pt x="1605209" y="3125"/>
                  <a:pt x="1647606" y="-749"/>
                  <a:pt x="1933682" y="0"/>
                </a:cubicBezTo>
                <a:cubicBezTo>
                  <a:pt x="2219758" y="749"/>
                  <a:pt x="2237057" y="-13910"/>
                  <a:pt x="2510394" y="0"/>
                </a:cubicBezTo>
                <a:cubicBezTo>
                  <a:pt x="2783731" y="13910"/>
                  <a:pt x="3056219" y="39804"/>
                  <a:pt x="3392424" y="0"/>
                </a:cubicBezTo>
                <a:cubicBezTo>
                  <a:pt x="3385069" y="98418"/>
                  <a:pt x="3409539" y="280067"/>
                  <a:pt x="3392424" y="369332"/>
                </a:cubicBezTo>
                <a:cubicBezTo>
                  <a:pt x="3257649" y="349269"/>
                  <a:pt x="2922089" y="347999"/>
                  <a:pt x="2781788" y="369332"/>
                </a:cubicBezTo>
                <a:cubicBezTo>
                  <a:pt x="2641487" y="390665"/>
                  <a:pt x="2418444" y="383740"/>
                  <a:pt x="2171151" y="369332"/>
                </a:cubicBezTo>
                <a:cubicBezTo>
                  <a:pt x="1923858" y="354924"/>
                  <a:pt x="1792452" y="382611"/>
                  <a:pt x="1560515" y="369332"/>
                </a:cubicBezTo>
                <a:cubicBezTo>
                  <a:pt x="1328578" y="356053"/>
                  <a:pt x="1222505" y="384197"/>
                  <a:pt x="983803" y="369332"/>
                </a:cubicBezTo>
                <a:cubicBezTo>
                  <a:pt x="745101" y="354467"/>
                  <a:pt x="491421" y="365570"/>
                  <a:pt x="0" y="369332"/>
                </a:cubicBezTo>
                <a:cubicBezTo>
                  <a:pt x="12221" y="211080"/>
                  <a:pt x="6139" y="144563"/>
                  <a:pt x="0" y="0"/>
                </a:cubicBezTo>
                <a:close/>
              </a:path>
              <a:path w="3392424" h="369332" stroke="0" extrusionOk="0">
                <a:moveTo>
                  <a:pt x="0" y="0"/>
                </a:moveTo>
                <a:cubicBezTo>
                  <a:pt x="317805" y="-20654"/>
                  <a:pt x="527447" y="-28027"/>
                  <a:pt x="678485" y="0"/>
                </a:cubicBezTo>
                <a:cubicBezTo>
                  <a:pt x="829523" y="28027"/>
                  <a:pt x="1144583" y="28363"/>
                  <a:pt x="1390894" y="0"/>
                </a:cubicBezTo>
                <a:cubicBezTo>
                  <a:pt x="1637205" y="-28363"/>
                  <a:pt x="1832933" y="15051"/>
                  <a:pt x="2103303" y="0"/>
                </a:cubicBezTo>
                <a:cubicBezTo>
                  <a:pt x="2373673" y="-15051"/>
                  <a:pt x="2508532" y="-2172"/>
                  <a:pt x="2680015" y="0"/>
                </a:cubicBezTo>
                <a:cubicBezTo>
                  <a:pt x="2851498" y="2172"/>
                  <a:pt x="3148323" y="-14795"/>
                  <a:pt x="3392424" y="0"/>
                </a:cubicBezTo>
                <a:cubicBezTo>
                  <a:pt x="3389647" y="162335"/>
                  <a:pt x="3382113" y="285883"/>
                  <a:pt x="3392424" y="369332"/>
                </a:cubicBezTo>
                <a:cubicBezTo>
                  <a:pt x="3189485" y="354086"/>
                  <a:pt x="2876912" y="348712"/>
                  <a:pt x="2747863" y="369332"/>
                </a:cubicBezTo>
                <a:cubicBezTo>
                  <a:pt x="2618814" y="389952"/>
                  <a:pt x="2312008" y="349273"/>
                  <a:pt x="2103303" y="369332"/>
                </a:cubicBezTo>
                <a:cubicBezTo>
                  <a:pt x="1894598" y="389391"/>
                  <a:pt x="1701106" y="341075"/>
                  <a:pt x="1458742" y="369332"/>
                </a:cubicBezTo>
                <a:cubicBezTo>
                  <a:pt x="1216378" y="397589"/>
                  <a:pt x="957367" y="386273"/>
                  <a:pt x="814182" y="369332"/>
                </a:cubicBezTo>
                <a:cubicBezTo>
                  <a:pt x="670997" y="352391"/>
                  <a:pt x="294893" y="338928"/>
                  <a:pt x="0" y="369332"/>
                </a:cubicBezTo>
                <a:cubicBezTo>
                  <a:pt x="484" y="185454"/>
                  <a:pt x="11105" y="109337"/>
                  <a:pt x="0" y="0"/>
                </a:cubicBezTo>
                <a:close/>
              </a:path>
            </a:pathLst>
          </a:custGeom>
          <a:solidFill>
            <a:srgbClr val="41719C"/>
          </a:solidFill>
          <a:ln>
            <a:solidFill>
              <a:schemeClr val="tx1"/>
            </a:solidFill>
            <a:extLst>
              <a:ext uri="{C807C97D-BFC1-408E-A445-0C87EB9F89A2}">
                <ask:lineSketchStyleProps xmlns:ask="http://schemas.microsoft.com/office/drawing/2018/sketchyshapes" sd="2026468225">
                  <a:prstGeom prst="rect">
                    <a:avLst/>
                  </a:prstGeom>
                  <ask:type>
                    <ask:lineSketchFreehand/>
                  </ask:type>
                </ask:lineSketchStyleProps>
              </a:ext>
            </a:extLst>
          </a:ln>
        </p:spPr>
        <p:txBody>
          <a:bodyPr wrap="square" rtlCol="0">
            <a:spAutoFit/>
          </a:bodyPr>
          <a:lstStyle/>
          <a:p>
            <a:r>
              <a:rPr lang="en-US">
                <a:solidFill>
                  <a:schemeClr val="bg1"/>
                </a:solidFill>
                <a:latin typeface="Ink Free" panose="03080402000500000000" pitchFamily="66" charset="0"/>
              </a:rPr>
              <a:t>Title</a:t>
            </a:r>
            <a:endParaRPr lang="en-GB">
              <a:solidFill>
                <a:schemeClr val="bg1"/>
              </a:solidFill>
              <a:latin typeface="Ink Free" panose="03080402000500000000" pitchFamily="66" charset="0"/>
            </a:endParaRPr>
          </a:p>
        </p:txBody>
      </p:sp>
      <p:sp>
        <p:nvSpPr>
          <p:cNvPr id="7" name="TextBox 6">
            <a:extLst>
              <a:ext uri="{FF2B5EF4-FFF2-40B4-BE49-F238E27FC236}">
                <a16:creationId xmlns:a16="http://schemas.microsoft.com/office/drawing/2014/main" id="{784666AC-5AA4-E2EC-43A2-CD476D54DCE2}"/>
              </a:ext>
            </a:extLst>
          </p:cNvPr>
          <p:cNvSpPr txBox="1"/>
          <p:nvPr/>
        </p:nvSpPr>
        <p:spPr>
          <a:xfrm>
            <a:off x="4059355" y="2260746"/>
            <a:ext cx="3392424" cy="646331"/>
          </a:xfrm>
          <a:custGeom>
            <a:avLst/>
            <a:gdLst>
              <a:gd name="csX0" fmla="*/ 0 w 3392424"/>
              <a:gd name="csY0" fmla="*/ 0 h 646331"/>
              <a:gd name="csX1" fmla="*/ 746333 w 3392424"/>
              <a:gd name="csY1" fmla="*/ 0 h 646331"/>
              <a:gd name="csX2" fmla="*/ 1323045 w 3392424"/>
              <a:gd name="csY2" fmla="*/ 0 h 646331"/>
              <a:gd name="csX3" fmla="*/ 1933682 w 3392424"/>
              <a:gd name="csY3" fmla="*/ 0 h 646331"/>
              <a:gd name="csX4" fmla="*/ 2510394 w 3392424"/>
              <a:gd name="csY4" fmla="*/ 0 h 646331"/>
              <a:gd name="csX5" fmla="*/ 3392424 w 3392424"/>
              <a:gd name="csY5" fmla="*/ 0 h 646331"/>
              <a:gd name="csX6" fmla="*/ 3392424 w 3392424"/>
              <a:gd name="csY6" fmla="*/ 646331 h 646331"/>
              <a:gd name="csX7" fmla="*/ 2781788 w 3392424"/>
              <a:gd name="csY7" fmla="*/ 646331 h 646331"/>
              <a:gd name="csX8" fmla="*/ 2171151 w 3392424"/>
              <a:gd name="csY8" fmla="*/ 646331 h 646331"/>
              <a:gd name="csX9" fmla="*/ 1560515 w 3392424"/>
              <a:gd name="csY9" fmla="*/ 646331 h 646331"/>
              <a:gd name="csX10" fmla="*/ 983803 w 3392424"/>
              <a:gd name="csY10" fmla="*/ 646331 h 646331"/>
              <a:gd name="csX11" fmla="*/ 0 w 3392424"/>
              <a:gd name="csY11" fmla="*/ 646331 h 646331"/>
              <a:gd name="csX12" fmla="*/ 0 w 3392424"/>
              <a:gd name="csY12" fmla="*/ 0 h 64633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3392424" h="646331" fill="none" extrusionOk="0">
                <a:moveTo>
                  <a:pt x="0" y="0"/>
                </a:moveTo>
                <a:cubicBezTo>
                  <a:pt x="261136" y="12903"/>
                  <a:pt x="504997" y="33290"/>
                  <a:pt x="746333" y="0"/>
                </a:cubicBezTo>
                <a:cubicBezTo>
                  <a:pt x="987669" y="-33290"/>
                  <a:pt x="1040881" y="-3125"/>
                  <a:pt x="1323045" y="0"/>
                </a:cubicBezTo>
                <a:cubicBezTo>
                  <a:pt x="1605209" y="3125"/>
                  <a:pt x="1647606" y="-749"/>
                  <a:pt x="1933682" y="0"/>
                </a:cubicBezTo>
                <a:cubicBezTo>
                  <a:pt x="2219758" y="749"/>
                  <a:pt x="2237057" y="-13910"/>
                  <a:pt x="2510394" y="0"/>
                </a:cubicBezTo>
                <a:cubicBezTo>
                  <a:pt x="2783731" y="13910"/>
                  <a:pt x="3056219" y="39804"/>
                  <a:pt x="3392424" y="0"/>
                </a:cubicBezTo>
                <a:cubicBezTo>
                  <a:pt x="3380452" y="214044"/>
                  <a:pt x="3386456" y="458624"/>
                  <a:pt x="3392424" y="646331"/>
                </a:cubicBezTo>
                <a:cubicBezTo>
                  <a:pt x="3257649" y="626268"/>
                  <a:pt x="2922089" y="624998"/>
                  <a:pt x="2781788" y="646331"/>
                </a:cubicBezTo>
                <a:cubicBezTo>
                  <a:pt x="2641487" y="667664"/>
                  <a:pt x="2418444" y="660739"/>
                  <a:pt x="2171151" y="646331"/>
                </a:cubicBezTo>
                <a:cubicBezTo>
                  <a:pt x="1923858" y="631923"/>
                  <a:pt x="1792452" y="659610"/>
                  <a:pt x="1560515" y="646331"/>
                </a:cubicBezTo>
                <a:cubicBezTo>
                  <a:pt x="1328578" y="633052"/>
                  <a:pt x="1222505" y="661196"/>
                  <a:pt x="983803" y="646331"/>
                </a:cubicBezTo>
                <a:cubicBezTo>
                  <a:pt x="745101" y="631466"/>
                  <a:pt x="491421" y="642569"/>
                  <a:pt x="0" y="646331"/>
                </a:cubicBezTo>
                <a:cubicBezTo>
                  <a:pt x="26071" y="371590"/>
                  <a:pt x="29222" y="224022"/>
                  <a:pt x="0" y="0"/>
                </a:cubicBezTo>
                <a:close/>
              </a:path>
              <a:path w="3392424" h="646331" stroke="0" extrusionOk="0">
                <a:moveTo>
                  <a:pt x="0" y="0"/>
                </a:moveTo>
                <a:cubicBezTo>
                  <a:pt x="317805" y="-20654"/>
                  <a:pt x="527447" y="-28027"/>
                  <a:pt x="678485" y="0"/>
                </a:cubicBezTo>
                <a:cubicBezTo>
                  <a:pt x="829523" y="28027"/>
                  <a:pt x="1144583" y="28363"/>
                  <a:pt x="1390894" y="0"/>
                </a:cubicBezTo>
                <a:cubicBezTo>
                  <a:pt x="1637205" y="-28363"/>
                  <a:pt x="1832933" y="15051"/>
                  <a:pt x="2103303" y="0"/>
                </a:cubicBezTo>
                <a:cubicBezTo>
                  <a:pt x="2373673" y="-15051"/>
                  <a:pt x="2508532" y="-2172"/>
                  <a:pt x="2680015" y="0"/>
                </a:cubicBezTo>
                <a:cubicBezTo>
                  <a:pt x="2851498" y="2172"/>
                  <a:pt x="3148323" y="-14795"/>
                  <a:pt x="3392424" y="0"/>
                </a:cubicBezTo>
                <a:cubicBezTo>
                  <a:pt x="3412730" y="310000"/>
                  <a:pt x="3414430" y="468385"/>
                  <a:pt x="3392424" y="646331"/>
                </a:cubicBezTo>
                <a:cubicBezTo>
                  <a:pt x="3189485" y="631085"/>
                  <a:pt x="2876912" y="625711"/>
                  <a:pt x="2747863" y="646331"/>
                </a:cubicBezTo>
                <a:cubicBezTo>
                  <a:pt x="2618814" y="666951"/>
                  <a:pt x="2312008" y="626272"/>
                  <a:pt x="2103303" y="646331"/>
                </a:cubicBezTo>
                <a:cubicBezTo>
                  <a:pt x="1894598" y="666390"/>
                  <a:pt x="1701106" y="618074"/>
                  <a:pt x="1458742" y="646331"/>
                </a:cubicBezTo>
                <a:cubicBezTo>
                  <a:pt x="1216378" y="674588"/>
                  <a:pt x="957367" y="663272"/>
                  <a:pt x="814182" y="646331"/>
                </a:cubicBezTo>
                <a:cubicBezTo>
                  <a:pt x="670997" y="629390"/>
                  <a:pt x="294893" y="615927"/>
                  <a:pt x="0" y="646331"/>
                </a:cubicBezTo>
                <a:cubicBezTo>
                  <a:pt x="5101" y="427182"/>
                  <a:pt x="-30444" y="247699"/>
                  <a:pt x="0" y="0"/>
                </a:cubicBezTo>
                <a:close/>
              </a:path>
            </a:pathLst>
          </a:custGeom>
          <a:solidFill>
            <a:srgbClr val="41719C"/>
          </a:solidFill>
          <a:ln>
            <a:solidFill>
              <a:schemeClr val="tx1"/>
            </a:solidFill>
            <a:extLst>
              <a:ext uri="{C807C97D-BFC1-408E-A445-0C87EB9F89A2}">
                <ask:lineSketchStyleProps xmlns:ask="http://schemas.microsoft.com/office/drawing/2018/sketchyshapes" sd="2026468225">
                  <a:prstGeom prst="rect">
                    <a:avLst/>
                  </a:prstGeom>
                  <ask:type>
                    <ask:lineSketchFreehand/>
                  </ask:type>
                </ask:lineSketchStyleProps>
              </a:ext>
            </a:extLst>
          </a:ln>
        </p:spPr>
        <p:txBody>
          <a:bodyPr wrap="square" rtlCol="0">
            <a:spAutoFit/>
          </a:bodyPr>
          <a:lstStyle/>
          <a:p>
            <a:r>
              <a:rPr lang="en-US">
                <a:solidFill>
                  <a:schemeClr val="bg1"/>
                </a:solidFill>
                <a:latin typeface="Ink Free" panose="03080402000500000000" pitchFamily="66" charset="0"/>
              </a:rPr>
              <a:t>Introduction</a:t>
            </a:r>
          </a:p>
          <a:p>
            <a:endParaRPr lang="en-GB">
              <a:solidFill>
                <a:schemeClr val="bg1"/>
              </a:solidFill>
              <a:latin typeface="Ink Free" panose="03080402000500000000" pitchFamily="66" charset="0"/>
            </a:endParaRPr>
          </a:p>
        </p:txBody>
      </p:sp>
      <p:sp>
        <p:nvSpPr>
          <p:cNvPr id="8" name="TextBox 7">
            <a:extLst>
              <a:ext uri="{FF2B5EF4-FFF2-40B4-BE49-F238E27FC236}">
                <a16:creationId xmlns:a16="http://schemas.microsoft.com/office/drawing/2014/main" id="{382A44CC-988D-8F8F-FCB0-E5BFAADF572C}"/>
              </a:ext>
            </a:extLst>
          </p:cNvPr>
          <p:cNvSpPr txBox="1"/>
          <p:nvPr/>
        </p:nvSpPr>
        <p:spPr>
          <a:xfrm>
            <a:off x="5824727" y="4810623"/>
            <a:ext cx="1584000" cy="923330"/>
          </a:xfrm>
          <a:custGeom>
            <a:avLst/>
            <a:gdLst>
              <a:gd name="csX0" fmla="*/ 0 w 1584000"/>
              <a:gd name="csY0" fmla="*/ 0 h 923330"/>
              <a:gd name="csX1" fmla="*/ 496320 w 1584000"/>
              <a:gd name="csY1" fmla="*/ 0 h 923330"/>
              <a:gd name="csX2" fmla="*/ 1008480 w 1584000"/>
              <a:gd name="csY2" fmla="*/ 0 h 923330"/>
              <a:gd name="csX3" fmla="*/ 1584000 w 1584000"/>
              <a:gd name="csY3" fmla="*/ 0 h 923330"/>
              <a:gd name="csX4" fmla="*/ 1584000 w 1584000"/>
              <a:gd name="csY4" fmla="*/ 433965 h 923330"/>
              <a:gd name="csX5" fmla="*/ 1584000 w 1584000"/>
              <a:gd name="csY5" fmla="*/ 923330 h 923330"/>
              <a:gd name="csX6" fmla="*/ 1024320 w 1584000"/>
              <a:gd name="csY6" fmla="*/ 923330 h 923330"/>
              <a:gd name="csX7" fmla="*/ 480480 w 1584000"/>
              <a:gd name="csY7" fmla="*/ 923330 h 923330"/>
              <a:gd name="csX8" fmla="*/ 0 w 1584000"/>
              <a:gd name="csY8" fmla="*/ 923330 h 923330"/>
              <a:gd name="csX9" fmla="*/ 0 w 1584000"/>
              <a:gd name="csY9" fmla="*/ 480132 h 923330"/>
              <a:gd name="csX10" fmla="*/ 0 w 1584000"/>
              <a:gd name="csY10" fmla="*/ 0 h 92333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1584000" h="923330" fill="none" extrusionOk="0">
                <a:moveTo>
                  <a:pt x="0" y="0"/>
                </a:moveTo>
                <a:cubicBezTo>
                  <a:pt x="163316" y="2515"/>
                  <a:pt x="348649" y="-6734"/>
                  <a:pt x="496320" y="0"/>
                </a:cubicBezTo>
                <a:cubicBezTo>
                  <a:pt x="643991" y="6734"/>
                  <a:pt x="904249" y="15272"/>
                  <a:pt x="1008480" y="0"/>
                </a:cubicBezTo>
                <a:cubicBezTo>
                  <a:pt x="1112711" y="-15272"/>
                  <a:pt x="1450803" y="-16685"/>
                  <a:pt x="1584000" y="0"/>
                </a:cubicBezTo>
                <a:cubicBezTo>
                  <a:pt x="1580277" y="165299"/>
                  <a:pt x="1569208" y="344821"/>
                  <a:pt x="1584000" y="433965"/>
                </a:cubicBezTo>
                <a:cubicBezTo>
                  <a:pt x="1598792" y="523109"/>
                  <a:pt x="1562971" y="748836"/>
                  <a:pt x="1584000" y="923330"/>
                </a:cubicBezTo>
                <a:cubicBezTo>
                  <a:pt x="1471314" y="901736"/>
                  <a:pt x="1261236" y="916901"/>
                  <a:pt x="1024320" y="923330"/>
                </a:cubicBezTo>
                <a:cubicBezTo>
                  <a:pt x="787404" y="929759"/>
                  <a:pt x="677132" y="925436"/>
                  <a:pt x="480480" y="923330"/>
                </a:cubicBezTo>
                <a:cubicBezTo>
                  <a:pt x="283828" y="921224"/>
                  <a:pt x="182901" y="941284"/>
                  <a:pt x="0" y="923330"/>
                </a:cubicBezTo>
                <a:cubicBezTo>
                  <a:pt x="-21680" y="816003"/>
                  <a:pt x="-13831" y="640695"/>
                  <a:pt x="0" y="480132"/>
                </a:cubicBezTo>
                <a:cubicBezTo>
                  <a:pt x="13831" y="319569"/>
                  <a:pt x="1232" y="194454"/>
                  <a:pt x="0" y="0"/>
                </a:cubicBezTo>
                <a:close/>
              </a:path>
              <a:path w="1584000" h="923330" stroke="0" extrusionOk="0">
                <a:moveTo>
                  <a:pt x="0" y="0"/>
                </a:moveTo>
                <a:cubicBezTo>
                  <a:pt x="189355" y="4834"/>
                  <a:pt x="374218" y="25777"/>
                  <a:pt x="528000" y="0"/>
                </a:cubicBezTo>
                <a:cubicBezTo>
                  <a:pt x="681782" y="-25777"/>
                  <a:pt x="809055" y="-393"/>
                  <a:pt x="1071840" y="0"/>
                </a:cubicBezTo>
                <a:cubicBezTo>
                  <a:pt x="1334625" y="393"/>
                  <a:pt x="1442382" y="-18061"/>
                  <a:pt x="1584000" y="0"/>
                </a:cubicBezTo>
                <a:cubicBezTo>
                  <a:pt x="1571071" y="103867"/>
                  <a:pt x="1569878" y="325528"/>
                  <a:pt x="1584000" y="433965"/>
                </a:cubicBezTo>
                <a:cubicBezTo>
                  <a:pt x="1598122" y="542403"/>
                  <a:pt x="1567426" y="763499"/>
                  <a:pt x="1584000" y="923330"/>
                </a:cubicBezTo>
                <a:cubicBezTo>
                  <a:pt x="1424895" y="945560"/>
                  <a:pt x="1273613" y="936010"/>
                  <a:pt x="1071840" y="923330"/>
                </a:cubicBezTo>
                <a:cubicBezTo>
                  <a:pt x="870067" y="910650"/>
                  <a:pt x="704671" y="917133"/>
                  <a:pt x="543840" y="923330"/>
                </a:cubicBezTo>
                <a:cubicBezTo>
                  <a:pt x="383009" y="929527"/>
                  <a:pt x="270820" y="903699"/>
                  <a:pt x="0" y="923330"/>
                </a:cubicBezTo>
                <a:cubicBezTo>
                  <a:pt x="9654" y="799873"/>
                  <a:pt x="16711" y="562893"/>
                  <a:pt x="0" y="470898"/>
                </a:cubicBezTo>
                <a:cubicBezTo>
                  <a:pt x="-16711" y="378903"/>
                  <a:pt x="-7111" y="166223"/>
                  <a:pt x="0" y="0"/>
                </a:cubicBezTo>
                <a:close/>
              </a:path>
            </a:pathLst>
          </a:custGeom>
          <a:solidFill>
            <a:srgbClr val="41719C"/>
          </a:solidFill>
          <a:ln>
            <a:solidFill>
              <a:schemeClr val="tx1"/>
            </a:solidFill>
            <a:extLst>
              <a:ext uri="{C807C97D-BFC1-408E-A445-0C87EB9F89A2}">
                <ask:lineSketchStyleProps xmlns:ask="http://schemas.microsoft.com/office/drawing/2018/sketchyshapes" sd="2026468225">
                  <a:prstGeom prst="rect">
                    <a:avLst/>
                  </a:prstGeom>
                  <ask:type>
                    <ask:lineSketchFreehand/>
                  </ask:type>
                </ask:lineSketchStyleProps>
              </a:ext>
            </a:extLst>
          </a:ln>
        </p:spPr>
        <p:txBody>
          <a:bodyPr wrap="square" rtlCol="0">
            <a:spAutoFit/>
          </a:bodyPr>
          <a:lstStyle/>
          <a:p>
            <a:r>
              <a:rPr lang="en-US">
                <a:solidFill>
                  <a:schemeClr val="bg1"/>
                </a:solidFill>
                <a:latin typeface="Ink Free" panose="03080402000500000000" pitchFamily="66" charset="0"/>
              </a:rPr>
              <a:t>Conclusion</a:t>
            </a:r>
          </a:p>
          <a:p>
            <a:endParaRPr lang="en-US">
              <a:solidFill>
                <a:schemeClr val="bg1"/>
              </a:solidFill>
              <a:latin typeface="Ink Free" panose="03080402000500000000" pitchFamily="66" charset="0"/>
            </a:endParaRPr>
          </a:p>
          <a:p>
            <a:endParaRPr lang="en-US">
              <a:solidFill>
                <a:schemeClr val="bg1"/>
              </a:solidFill>
              <a:latin typeface="Ink Free" panose="03080402000500000000" pitchFamily="66" charset="0"/>
            </a:endParaRPr>
          </a:p>
        </p:txBody>
      </p:sp>
      <p:sp>
        <p:nvSpPr>
          <p:cNvPr id="12" name="TextBox 11">
            <a:extLst>
              <a:ext uri="{FF2B5EF4-FFF2-40B4-BE49-F238E27FC236}">
                <a16:creationId xmlns:a16="http://schemas.microsoft.com/office/drawing/2014/main" id="{F3912A12-FDDF-8165-FE02-5E868294C881}"/>
              </a:ext>
            </a:extLst>
          </p:cNvPr>
          <p:cNvSpPr txBox="1"/>
          <p:nvPr/>
        </p:nvSpPr>
        <p:spPr>
          <a:xfrm>
            <a:off x="4059355" y="4810623"/>
            <a:ext cx="1584000" cy="923330"/>
          </a:xfrm>
          <a:custGeom>
            <a:avLst/>
            <a:gdLst>
              <a:gd name="csX0" fmla="*/ 0 w 1584000"/>
              <a:gd name="csY0" fmla="*/ 0 h 923330"/>
              <a:gd name="csX1" fmla="*/ 496320 w 1584000"/>
              <a:gd name="csY1" fmla="*/ 0 h 923330"/>
              <a:gd name="csX2" fmla="*/ 1008480 w 1584000"/>
              <a:gd name="csY2" fmla="*/ 0 h 923330"/>
              <a:gd name="csX3" fmla="*/ 1584000 w 1584000"/>
              <a:gd name="csY3" fmla="*/ 0 h 923330"/>
              <a:gd name="csX4" fmla="*/ 1584000 w 1584000"/>
              <a:gd name="csY4" fmla="*/ 433965 h 923330"/>
              <a:gd name="csX5" fmla="*/ 1584000 w 1584000"/>
              <a:gd name="csY5" fmla="*/ 923330 h 923330"/>
              <a:gd name="csX6" fmla="*/ 1024320 w 1584000"/>
              <a:gd name="csY6" fmla="*/ 923330 h 923330"/>
              <a:gd name="csX7" fmla="*/ 480480 w 1584000"/>
              <a:gd name="csY7" fmla="*/ 923330 h 923330"/>
              <a:gd name="csX8" fmla="*/ 0 w 1584000"/>
              <a:gd name="csY8" fmla="*/ 923330 h 923330"/>
              <a:gd name="csX9" fmla="*/ 0 w 1584000"/>
              <a:gd name="csY9" fmla="*/ 480132 h 923330"/>
              <a:gd name="csX10" fmla="*/ 0 w 1584000"/>
              <a:gd name="csY10" fmla="*/ 0 h 92333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1584000" h="923330" fill="none" extrusionOk="0">
                <a:moveTo>
                  <a:pt x="0" y="0"/>
                </a:moveTo>
                <a:cubicBezTo>
                  <a:pt x="163316" y="2515"/>
                  <a:pt x="348649" y="-6734"/>
                  <a:pt x="496320" y="0"/>
                </a:cubicBezTo>
                <a:cubicBezTo>
                  <a:pt x="643991" y="6734"/>
                  <a:pt x="904249" y="15272"/>
                  <a:pt x="1008480" y="0"/>
                </a:cubicBezTo>
                <a:cubicBezTo>
                  <a:pt x="1112711" y="-15272"/>
                  <a:pt x="1450803" y="-16685"/>
                  <a:pt x="1584000" y="0"/>
                </a:cubicBezTo>
                <a:cubicBezTo>
                  <a:pt x="1580277" y="165299"/>
                  <a:pt x="1569208" y="344821"/>
                  <a:pt x="1584000" y="433965"/>
                </a:cubicBezTo>
                <a:cubicBezTo>
                  <a:pt x="1598792" y="523109"/>
                  <a:pt x="1562971" y="748836"/>
                  <a:pt x="1584000" y="923330"/>
                </a:cubicBezTo>
                <a:cubicBezTo>
                  <a:pt x="1471314" y="901736"/>
                  <a:pt x="1261236" y="916901"/>
                  <a:pt x="1024320" y="923330"/>
                </a:cubicBezTo>
                <a:cubicBezTo>
                  <a:pt x="787404" y="929759"/>
                  <a:pt x="677132" y="925436"/>
                  <a:pt x="480480" y="923330"/>
                </a:cubicBezTo>
                <a:cubicBezTo>
                  <a:pt x="283828" y="921224"/>
                  <a:pt x="182901" y="941284"/>
                  <a:pt x="0" y="923330"/>
                </a:cubicBezTo>
                <a:cubicBezTo>
                  <a:pt x="-21680" y="816003"/>
                  <a:pt x="-13831" y="640695"/>
                  <a:pt x="0" y="480132"/>
                </a:cubicBezTo>
                <a:cubicBezTo>
                  <a:pt x="13831" y="319569"/>
                  <a:pt x="1232" y="194454"/>
                  <a:pt x="0" y="0"/>
                </a:cubicBezTo>
                <a:close/>
              </a:path>
              <a:path w="1584000" h="923330" stroke="0" extrusionOk="0">
                <a:moveTo>
                  <a:pt x="0" y="0"/>
                </a:moveTo>
                <a:cubicBezTo>
                  <a:pt x="189355" y="4834"/>
                  <a:pt x="374218" y="25777"/>
                  <a:pt x="528000" y="0"/>
                </a:cubicBezTo>
                <a:cubicBezTo>
                  <a:pt x="681782" y="-25777"/>
                  <a:pt x="809055" y="-393"/>
                  <a:pt x="1071840" y="0"/>
                </a:cubicBezTo>
                <a:cubicBezTo>
                  <a:pt x="1334625" y="393"/>
                  <a:pt x="1442382" y="-18061"/>
                  <a:pt x="1584000" y="0"/>
                </a:cubicBezTo>
                <a:cubicBezTo>
                  <a:pt x="1571071" y="103867"/>
                  <a:pt x="1569878" y="325528"/>
                  <a:pt x="1584000" y="433965"/>
                </a:cubicBezTo>
                <a:cubicBezTo>
                  <a:pt x="1598122" y="542403"/>
                  <a:pt x="1567426" y="763499"/>
                  <a:pt x="1584000" y="923330"/>
                </a:cubicBezTo>
                <a:cubicBezTo>
                  <a:pt x="1424895" y="945560"/>
                  <a:pt x="1273613" y="936010"/>
                  <a:pt x="1071840" y="923330"/>
                </a:cubicBezTo>
                <a:cubicBezTo>
                  <a:pt x="870067" y="910650"/>
                  <a:pt x="704671" y="917133"/>
                  <a:pt x="543840" y="923330"/>
                </a:cubicBezTo>
                <a:cubicBezTo>
                  <a:pt x="383009" y="929527"/>
                  <a:pt x="270820" y="903699"/>
                  <a:pt x="0" y="923330"/>
                </a:cubicBezTo>
                <a:cubicBezTo>
                  <a:pt x="9654" y="799873"/>
                  <a:pt x="16711" y="562893"/>
                  <a:pt x="0" y="470898"/>
                </a:cubicBezTo>
                <a:cubicBezTo>
                  <a:pt x="-16711" y="378903"/>
                  <a:pt x="-7111" y="166223"/>
                  <a:pt x="0" y="0"/>
                </a:cubicBezTo>
                <a:close/>
              </a:path>
            </a:pathLst>
          </a:custGeom>
          <a:solidFill>
            <a:srgbClr val="41719C"/>
          </a:solidFill>
          <a:ln>
            <a:solidFill>
              <a:schemeClr val="tx1"/>
            </a:solidFill>
            <a:extLst>
              <a:ext uri="{C807C97D-BFC1-408E-A445-0C87EB9F89A2}">
                <ask:lineSketchStyleProps xmlns:ask="http://schemas.microsoft.com/office/drawing/2018/sketchyshapes" sd="2026468225">
                  <a:prstGeom prst="rect">
                    <a:avLst/>
                  </a:prstGeom>
                  <ask:type>
                    <ask:lineSketchFreehand/>
                  </ask:type>
                </ask:lineSketchStyleProps>
              </a:ext>
            </a:extLst>
          </a:ln>
        </p:spPr>
        <p:txBody>
          <a:bodyPr wrap="square" rtlCol="0">
            <a:spAutoFit/>
          </a:bodyPr>
          <a:lstStyle/>
          <a:p>
            <a:r>
              <a:rPr lang="en-US">
                <a:solidFill>
                  <a:schemeClr val="bg1"/>
                </a:solidFill>
                <a:latin typeface="Ink Free" panose="03080402000500000000" pitchFamily="66" charset="0"/>
              </a:rPr>
              <a:t>Methods</a:t>
            </a:r>
          </a:p>
          <a:p>
            <a:endParaRPr lang="en-US">
              <a:solidFill>
                <a:schemeClr val="bg1"/>
              </a:solidFill>
              <a:latin typeface="Ink Free" panose="03080402000500000000" pitchFamily="66" charset="0"/>
            </a:endParaRPr>
          </a:p>
          <a:p>
            <a:endParaRPr lang="en-GB">
              <a:solidFill>
                <a:schemeClr val="bg1"/>
              </a:solidFill>
              <a:latin typeface="Ink Free" panose="03080402000500000000" pitchFamily="66" charset="0"/>
            </a:endParaRPr>
          </a:p>
        </p:txBody>
      </p:sp>
      <p:sp>
        <p:nvSpPr>
          <p:cNvPr id="13" name="TextBox 12">
            <a:extLst>
              <a:ext uri="{FF2B5EF4-FFF2-40B4-BE49-F238E27FC236}">
                <a16:creationId xmlns:a16="http://schemas.microsoft.com/office/drawing/2014/main" id="{2B880FDE-051E-CE1C-6CC5-BAE0003B3DF7}"/>
              </a:ext>
            </a:extLst>
          </p:cNvPr>
          <p:cNvSpPr txBox="1"/>
          <p:nvPr/>
        </p:nvSpPr>
        <p:spPr>
          <a:xfrm>
            <a:off x="4059355" y="5879945"/>
            <a:ext cx="1584000" cy="276999"/>
          </a:xfrm>
          <a:custGeom>
            <a:avLst/>
            <a:gdLst>
              <a:gd name="csX0" fmla="*/ 0 w 1584000"/>
              <a:gd name="csY0" fmla="*/ 0 h 276999"/>
              <a:gd name="csX1" fmla="*/ 543840 w 1584000"/>
              <a:gd name="csY1" fmla="*/ 0 h 276999"/>
              <a:gd name="csX2" fmla="*/ 1071840 w 1584000"/>
              <a:gd name="csY2" fmla="*/ 0 h 276999"/>
              <a:gd name="csX3" fmla="*/ 1584000 w 1584000"/>
              <a:gd name="csY3" fmla="*/ 0 h 276999"/>
              <a:gd name="csX4" fmla="*/ 1584000 w 1584000"/>
              <a:gd name="csY4" fmla="*/ 276999 h 276999"/>
              <a:gd name="csX5" fmla="*/ 1087680 w 1584000"/>
              <a:gd name="csY5" fmla="*/ 276999 h 276999"/>
              <a:gd name="csX6" fmla="*/ 607200 w 1584000"/>
              <a:gd name="csY6" fmla="*/ 276999 h 276999"/>
              <a:gd name="csX7" fmla="*/ 0 w 1584000"/>
              <a:gd name="csY7" fmla="*/ 276999 h 276999"/>
              <a:gd name="csX8" fmla="*/ 0 w 1584000"/>
              <a:gd name="csY8" fmla="*/ 0 h 27699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584000" h="276999" fill="none" extrusionOk="0">
                <a:moveTo>
                  <a:pt x="0" y="0"/>
                </a:moveTo>
                <a:cubicBezTo>
                  <a:pt x="254099" y="23192"/>
                  <a:pt x="432025" y="-7691"/>
                  <a:pt x="543840" y="0"/>
                </a:cubicBezTo>
                <a:cubicBezTo>
                  <a:pt x="655655" y="7691"/>
                  <a:pt x="944724" y="16638"/>
                  <a:pt x="1071840" y="0"/>
                </a:cubicBezTo>
                <a:cubicBezTo>
                  <a:pt x="1198956" y="-16638"/>
                  <a:pt x="1381747" y="-21254"/>
                  <a:pt x="1584000" y="0"/>
                </a:cubicBezTo>
                <a:cubicBezTo>
                  <a:pt x="1592377" y="135242"/>
                  <a:pt x="1594806" y="139751"/>
                  <a:pt x="1584000" y="276999"/>
                </a:cubicBezTo>
                <a:cubicBezTo>
                  <a:pt x="1471881" y="300012"/>
                  <a:pt x="1236460" y="276788"/>
                  <a:pt x="1087680" y="276999"/>
                </a:cubicBezTo>
                <a:cubicBezTo>
                  <a:pt x="938900" y="277210"/>
                  <a:pt x="779979" y="299655"/>
                  <a:pt x="607200" y="276999"/>
                </a:cubicBezTo>
                <a:cubicBezTo>
                  <a:pt x="434421" y="254343"/>
                  <a:pt x="143118" y="270179"/>
                  <a:pt x="0" y="276999"/>
                </a:cubicBezTo>
                <a:cubicBezTo>
                  <a:pt x="8854" y="173700"/>
                  <a:pt x="2738" y="90001"/>
                  <a:pt x="0" y="0"/>
                </a:cubicBezTo>
                <a:close/>
              </a:path>
              <a:path w="1584000" h="276999" stroke="0" extrusionOk="0">
                <a:moveTo>
                  <a:pt x="0" y="0"/>
                </a:moveTo>
                <a:cubicBezTo>
                  <a:pt x="189355" y="4834"/>
                  <a:pt x="374218" y="25777"/>
                  <a:pt x="528000" y="0"/>
                </a:cubicBezTo>
                <a:cubicBezTo>
                  <a:pt x="681782" y="-25777"/>
                  <a:pt x="809055" y="-393"/>
                  <a:pt x="1071840" y="0"/>
                </a:cubicBezTo>
                <a:cubicBezTo>
                  <a:pt x="1334625" y="393"/>
                  <a:pt x="1442382" y="-18061"/>
                  <a:pt x="1584000" y="0"/>
                </a:cubicBezTo>
                <a:cubicBezTo>
                  <a:pt x="1590425" y="56900"/>
                  <a:pt x="1580182" y="187676"/>
                  <a:pt x="1584000" y="276999"/>
                </a:cubicBezTo>
                <a:cubicBezTo>
                  <a:pt x="1403769" y="284996"/>
                  <a:pt x="1312951" y="293742"/>
                  <a:pt x="1087680" y="276999"/>
                </a:cubicBezTo>
                <a:cubicBezTo>
                  <a:pt x="862409" y="260256"/>
                  <a:pt x="717779" y="300767"/>
                  <a:pt x="607200" y="276999"/>
                </a:cubicBezTo>
                <a:cubicBezTo>
                  <a:pt x="496621" y="253231"/>
                  <a:pt x="252861" y="290602"/>
                  <a:pt x="0" y="276999"/>
                </a:cubicBezTo>
                <a:cubicBezTo>
                  <a:pt x="5850" y="174466"/>
                  <a:pt x="9481" y="119086"/>
                  <a:pt x="0" y="0"/>
                </a:cubicBezTo>
                <a:close/>
              </a:path>
            </a:pathLst>
          </a:custGeom>
          <a:solidFill>
            <a:srgbClr val="41719C"/>
          </a:solidFill>
          <a:ln>
            <a:solidFill>
              <a:schemeClr val="tx1"/>
            </a:solidFill>
            <a:extLst>
              <a:ext uri="{C807C97D-BFC1-408E-A445-0C87EB9F89A2}">
                <ask:lineSketchStyleProps xmlns:ask="http://schemas.microsoft.com/office/drawing/2018/sketchyshapes" sd="2026468225">
                  <a:prstGeom prst="rect">
                    <a:avLst/>
                  </a:prstGeom>
                  <ask:type>
                    <ask:lineSketchFreehand/>
                  </ask:type>
                </ask:lineSketchStyleProps>
              </a:ext>
            </a:extLst>
          </a:ln>
        </p:spPr>
        <p:txBody>
          <a:bodyPr wrap="square" rtlCol="0">
            <a:spAutoFit/>
          </a:bodyPr>
          <a:lstStyle/>
          <a:p>
            <a:r>
              <a:rPr lang="en-US" sz="1200">
                <a:solidFill>
                  <a:schemeClr val="bg1"/>
                </a:solidFill>
                <a:latin typeface="Ink Free" panose="03080402000500000000" pitchFamily="66" charset="0"/>
              </a:rPr>
              <a:t>References</a:t>
            </a:r>
            <a:endParaRPr lang="en-GB" sz="1200">
              <a:solidFill>
                <a:schemeClr val="bg1"/>
              </a:solidFill>
              <a:latin typeface="Ink Free" panose="03080402000500000000" pitchFamily="66" charset="0"/>
            </a:endParaRPr>
          </a:p>
        </p:txBody>
      </p:sp>
      <p:sp>
        <p:nvSpPr>
          <p:cNvPr id="14" name="TextBox 13">
            <a:extLst>
              <a:ext uri="{FF2B5EF4-FFF2-40B4-BE49-F238E27FC236}">
                <a16:creationId xmlns:a16="http://schemas.microsoft.com/office/drawing/2014/main" id="{329F8457-0A1C-60BF-5D0F-0B3D5D04B890}"/>
              </a:ext>
            </a:extLst>
          </p:cNvPr>
          <p:cNvSpPr txBox="1"/>
          <p:nvPr/>
        </p:nvSpPr>
        <p:spPr>
          <a:xfrm>
            <a:off x="197665" y="2426890"/>
            <a:ext cx="3000551" cy="923330"/>
          </a:xfrm>
          <a:prstGeom prst="rect">
            <a:avLst/>
          </a:prstGeom>
          <a:noFill/>
        </p:spPr>
        <p:txBody>
          <a:bodyPr wrap="square">
            <a:spAutoFit/>
          </a:bodyPr>
          <a:lstStyle/>
          <a:p>
            <a:r>
              <a:rPr lang="en-US"/>
              <a:t>A brief summary of the topic. W</a:t>
            </a:r>
            <a:r>
              <a:rPr lang="en-GB"/>
              <a:t>hat was the question you were trying to answer?</a:t>
            </a:r>
          </a:p>
        </p:txBody>
      </p:sp>
      <p:sp>
        <p:nvSpPr>
          <p:cNvPr id="15" name="TextBox 14">
            <a:extLst>
              <a:ext uri="{FF2B5EF4-FFF2-40B4-BE49-F238E27FC236}">
                <a16:creationId xmlns:a16="http://schemas.microsoft.com/office/drawing/2014/main" id="{7FD991A1-FC07-F909-BD14-CB2B48CF25B0}"/>
              </a:ext>
            </a:extLst>
          </p:cNvPr>
          <p:cNvSpPr txBox="1"/>
          <p:nvPr/>
        </p:nvSpPr>
        <p:spPr>
          <a:xfrm>
            <a:off x="197665" y="3789940"/>
            <a:ext cx="3068487" cy="646331"/>
          </a:xfrm>
          <a:prstGeom prst="rect">
            <a:avLst/>
          </a:prstGeom>
          <a:noFill/>
        </p:spPr>
        <p:txBody>
          <a:bodyPr wrap="square">
            <a:spAutoFit/>
          </a:bodyPr>
          <a:lstStyle/>
          <a:p>
            <a:r>
              <a:rPr lang="en-US"/>
              <a:t>What you used, what you did, and how you did it.</a:t>
            </a:r>
            <a:endParaRPr lang="en-GB"/>
          </a:p>
        </p:txBody>
      </p:sp>
      <p:sp>
        <p:nvSpPr>
          <p:cNvPr id="16" name="TextBox 15">
            <a:extLst>
              <a:ext uri="{FF2B5EF4-FFF2-40B4-BE49-F238E27FC236}">
                <a16:creationId xmlns:a16="http://schemas.microsoft.com/office/drawing/2014/main" id="{1823BD01-C251-286B-4B76-A6FF4E7605C1}"/>
              </a:ext>
            </a:extLst>
          </p:cNvPr>
          <p:cNvSpPr txBox="1"/>
          <p:nvPr/>
        </p:nvSpPr>
        <p:spPr>
          <a:xfrm>
            <a:off x="7802697" y="3457132"/>
            <a:ext cx="4149687" cy="646331"/>
          </a:xfrm>
          <a:prstGeom prst="rect">
            <a:avLst/>
          </a:prstGeom>
          <a:noFill/>
        </p:spPr>
        <p:txBody>
          <a:bodyPr wrap="square">
            <a:spAutoFit/>
          </a:bodyPr>
          <a:lstStyle/>
          <a:p>
            <a:r>
              <a:rPr lang="en-US"/>
              <a:t>Your data and what it tells you, presented in a nice visual way. </a:t>
            </a:r>
            <a:endParaRPr lang="en-GB"/>
          </a:p>
        </p:txBody>
      </p:sp>
      <p:sp>
        <p:nvSpPr>
          <p:cNvPr id="17" name="TextBox 16">
            <a:extLst>
              <a:ext uri="{FF2B5EF4-FFF2-40B4-BE49-F238E27FC236}">
                <a16:creationId xmlns:a16="http://schemas.microsoft.com/office/drawing/2014/main" id="{1CE3DBD3-C1F6-9D6F-220D-77F0FEE5FBC6}"/>
              </a:ext>
            </a:extLst>
          </p:cNvPr>
          <p:cNvSpPr txBox="1"/>
          <p:nvPr/>
        </p:nvSpPr>
        <p:spPr>
          <a:xfrm>
            <a:off x="7790066" y="4618842"/>
            <a:ext cx="4364883" cy="646331"/>
          </a:xfrm>
          <a:prstGeom prst="rect">
            <a:avLst/>
          </a:prstGeom>
          <a:noFill/>
        </p:spPr>
        <p:txBody>
          <a:bodyPr wrap="square">
            <a:spAutoFit/>
          </a:bodyPr>
          <a:lstStyle/>
          <a:p>
            <a:r>
              <a:rPr lang="en-US"/>
              <a:t>What your data means. Have you answered your question?</a:t>
            </a:r>
            <a:endParaRPr lang="en-GB"/>
          </a:p>
        </p:txBody>
      </p:sp>
      <p:sp>
        <p:nvSpPr>
          <p:cNvPr id="29" name="TextBox 28">
            <a:extLst>
              <a:ext uri="{FF2B5EF4-FFF2-40B4-BE49-F238E27FC236}">
                <a16:creationId xmlns:a16="http://schemas.microsoft.com/office/drawing/2014/main" id="{B4E77DEE-0E1D-C1AD-133A-E14A0EE27B14}"/>
              </a:ext>
            </a:extLst>
          </p:cNvPr>
          <p:cNvSpPr txBox="1"/>
          <p:nvPr/>
        </p:nvSpPr>
        <p:spPr>
          <a:xfrm>
            <a:off x="4019733" y="1967435"/>
            <a:ext cx="1584000" cy="276999"/>
          </a:xfrm>
          <a:custGeom>
            <a:avLst/>
            <a:gdLst>
              <a:gd name="csX0" fmla="*/ 0 w 1584000"/>
              <a:gd name="csY0" fmla="*/ 0 h 276999"/>
              <a:gd name="csX1" fmla="*/ 528000 w 1584000"/>
              <a:gd name="csY1" fmla="*/ 0 h 276999"/>
              <a:gd name="csX2" fmla="*/ 1071840 w 1584000"/>
              <a:gd name="csY2" fmla="*/ 0 h 276999"/>
              <a:gd name="csX3" fmla="*/ 1584000 w 1584000"/>
              <a:gd name="csY3" fmla="*/ 0 h 276999"/>
              <a:gd name="csX4" fmla="*/ 1584000 w 1584000"/>
              <a:gd name="csY4" fmla="*/ 276999 h 276999"/>
              <a:gd name="csX5" fmla="*/ 1087680 w 1584000"/>
              <a:gd name="csY5" fmla="*/ 276999 h 276999"/>
              <a:gd name="csX6" fmla="*/ 607200 w 1584000"/>
              <a:gd name="csY6" fmla="*/ 276999 h 276999"/>
              <a:gd name="csX7" fmla="*/ 0 w 1584000"/>
              <a:gd name="csY7" fmla="*/ 276999 h 276999"/>
              <a:gd name="csX8" fmla="*/ 0 w 1584000"/>
              <a:gd name="csY8" fmla="*/ 0 h 27699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584000" h="276999" extrusionOk="0">
                <a:moveTo>
                  <a:pt x="0" y="0"/>
                </a:moveTo>
                <a:cubicBezTo>
                  <a:pt x="189355" y="4834"/>
                  <a:pt x="374218" y="25777"/>
                  <a:pt x="528000" y="0"/>
                </a:cubicBezTo>
                <a:cubicBezTo>
                  <a:pt x="681782" y="-25777"/>
                  <a:pt x="809055" y="-393"/>
                  <a:pt x="1071840" y="0"/>
                </a:cubicBezTo>
                <a:cubicBezTo>
                  <a:pt x="1334625" y="393"/>
                  <a:pt x="1442382" y="-18061"/>
                  <a:pt x="1584000" y="0"/>
                </a:cubicBezTo>
                <a:cubicBezTo>
                  <a:pt x="1590425" y="56900"/>
                  <a:pt x="1580182" y="187676"/>
                  <a:pt x="1584000" y="276999"/>
                </a:cubicBezTo>
                <a:cubicBezTo>
                  <a:pt x="1403769" y="284996"/>
                  <a:pt x="1312951" y="293742"/>
                  <a:pt x="1087680" y="276999"/>
                </a:cubicBezTo>
                <a:cubicBezTo>
                  <a:pt x="862409" y="260256"/>
                  <a:pt x="717779" y="300767"/>
                  <a:pt x="607200" y="276999"/>
                </a:cubicBezTo>
                <a:cubicBezTo>
                  <a:pt x="496621" y="253231"/>
                  <a:pt x="252861" y="290602"/>
                  <a:pt x="0" y="276999"/>
                </a:cubicBezTo>
                <a:cubicBezTo>
                  <a:pt x="5850" y="174466"/>
                  <a:pt x="9481" y="119086"/>
                  <a:pt x="0" y="0"/>
                </a:cubicBezTo>
                <a:close/>
              </a:path>
            </a:pathLst>
          </a:custGeom>
          <a:noFill/>
          <a:ln>
            <a:noFill/>
            <a:extLst>
              <a:ext uri="{C807C97D-BFC1-408E-A445-0C87EB9F89A2}">
                <ask:lineSketchStyleProps xmlns:ask="http://schemas.microsoft.com/office/drawing/2018/sketchyshapes" sd="2026468225">
                  <a:prstGeom prst="rect">
                    <a:avLst/>
                  </a:prstGeom>
                  <ask:type>
                    <ask:lineSketchFreehand/>
                  </ask:type>
                </ask:lineSketchStyleProps>
              </a:ext>
            </a:extLst>
          </a:ln>
        </p:spPr>
        <p:txBody>
          <a:bodyPr wrap="square" rtlCol="0">
            <a:spAutoFit/>
          </a:bodyPr>
          <a:lstStyle/>
          <a:p>
            <a:r>
              <a:rPr lang="en-US" sz="1200">
                <a:latin typeface="Ink Free" panose="03080402000500000000" pitchFamily="66" charset="0"/>
              </a:rPr>
              <a:t>Authors</a:t>
            </a:r>
            <a:endParaRPr lang="en-GB" sz="1200">
              <a:latin typeface="Ink Free" panose="03080402000500000000" pitchFamily="66" charset="0"/>
            </a:endParaRPr>
          </a:p>
        </p:txBody>
      </p:sp>
      <p:sp>
        <p:nvSpPr>
          <p:cNvPr id="30" name="TextBox 29">
            <a:extLst>
              <a:ext uri="{FF2B5EF4-FFF2-40B4-BE49-F238E27FC236}">
                <a16:creationId xmlns:a16="http://schemas.microsoft.com/office/drawing/2014/main" id="{CC1C48E1-9504-E53E-95B5-5C361258F9FD}"/>
              </a:ext>
            </a:extLst>
          </p:cNvPr>
          <p:cNvSpPr txBox="1"/>
          <p:nvPr/>
        </p:nvSpPr>
        <p:spPr>
          <a:xfrm>
            <a:off x="7815327" y="5542172"/>
            <a:ext cx="4339622" cy="646331"/>
          </a:xfrm>
          <a:prstGeom prst="rect">
            <a:avLst/>
          </a:prstGeom>
          <a:noFill/>
        </p:spPr>
        <p:txBody>
          <a:bodyPr wrap="square">
            <a:spAutoFit/>
          </a:bodyPr>
          <a:lstStyle/>
          <a:p>
            <a:r>
              <a:rPr lang="en-US"/>
              <a:t>The people or organizations who helped you do the research.</a:t>
            </a:r>
            <a:endParaRPr lang="en-GB"/>
          </a:p>
        </p:txBody>
      </p:sp>
      <p:sp>
        <p:nvSpPr>
          <p:cNvPr id="32" name="TextBox 31">
            <a:extLst>
              <a:ext uri="{FF2B5EF4-FFF2-40B4-BE49-F238E27FC236}">
                <a16:creationId xmlns:a16="http://schemas.microsoft.com/office/drawing/2014/main" id="{DB3A5823-DFA8-54CB-B2D4-179AE3B6A49E}"/>
              </a:ext>
            </a:extLst>
          </p:cNvPr>
          <p:cNvSpPr txBox="1"/>
          <p:nvPr/>
        </p:nvSpPr>
        <p:spPr>
          <a:xfrm>
            <a:off x="197665" y="1599319"/>
            <a:ext cx="2383722" cy="369332"/>
          </a:xfrm>
          <a:prstGeom prst="rect">
            <a:avLst/>
          </a:prstGeom>
          <a:noFill/>
        </p:spPr>
        <p:txBody>
          <a:bodyPr wrap="square">
            <a:spAutoFit/>
          </a:bodyPr>
          <a:lstStyle/>
          <a:p>
            <a:r>
              <a:rPr lang="en-US"/>
              <a:t>Short, interesting title.</a:t>
            </a:r>
            <a:endParaRPr lang="en-GB"/>
          </a:p>
        </p:txBody>
      </p:sp>
      <p:sp>
        <p:nvSpPr>
          <p:cNvPr id="34" name="TextBox 33">
            <a:extLst>
              <a:ext uri="{FF2B5EF4-FFF2-40B4-BE49-F238E27FC236}">
                <a16:creationId xmlns:a16="http://schemas.microsoft.com/office/drawing/2014/main" id="{00749540-8BF0-F9D2-EA89-A2CC4CA09FA2}"/>
              </a:ext>
            </a:extLst>
          </p:cNvPr>
          <p:cNvSpPr txBox="1"/>
          <p:nvPr/>
        </p:nvSpPr>
        <p:spPr>
          <a:xfrm>
            <a:off x="197665" y="5157145"/>
            <a:ext cx="3309328" cy="646331"/>
          </a:xfrm>
          <a:prstGeom prst="rect">
            <a:avLst/>
          </a:prstGeom>
          <a:noFill/>
        </p:spPr>
        <p:txBody>
          <a:bodyPr wrap="square">
            <a:spAutoFit/>
          </a:bodyPr>
          <a:lstStyle/>
          <a:p>
            <a:r>
              <a:rPr lang="en-US"/>
              <a:t>Ask your supervisor about how to format references.</a:t>
            </a:r>
            <a:endParaRPr lang="en-GB"/>
          </a:p>
        </p:txBody>
      </p:sp>
      <p:sp>
        <p:nvSpPr>
          <p:cNvPr id="35" name="TextBox 34">
            <a:extLst>
              <a:ext uri="{FF2B5EF4-FFF2-40B4-BE49-F238E27FC236}">
                <a16:creationId xmlns:a16="http://schemas.microsoft.com/office/drawing/2014/main" id="{4635FEBB-A646-0B69-910B-D227002EC052}"/>
              </a:ext>
            </a:extLst>
          </p:cNvPr>
          <p:cNvSpPr txBox="1"/>
          <p:nvPr/>
        </p:nvSpPr>
        <p:spPr>
          <a:xfrm>
            <a:off x="4059355" y="3000825"/>
            <a:ext cx="1584000" cy="369332"/>
          </a:xfrm>
          <a:custGeom>
            <a:avLst/>
            <a:gdLst>
              <a:gd name="csX0" fmla="*/ 0 w 1584000"/>
              <a:gd name="csY0" fmla="*/ 0 h 369332"/>
              <a:gd name="csX1" fmla="*/ 528000 w 1584000"/>
              <a:gd name="csY1" fmla="*/ 0 h 369332"/>
              <a:gd name="csX2" fmla="*/ 1071840 w 1584000"/>
              <a:gd name="csY2" fmla="*/ 0 h 369332"/>
              <a:gd name="csX3" fmla="*/ 1584000 w 1584000"/>
              <a:gd name="csY3" fmla="*/ 0 h 369332"/>
              <a:gd name="csX4" fmla="*/ 1584000 w 1584000"/>
              <a:gd name="csY4" fmla="*/ 369332 h 369332"/>
              <a:gd name="csX5" fmla="*/ 1087680 w 1584000"/>
              <a:gd name="csY5" fmla="*/ 369332 h 369332"/>
              <a:gd name="csX6" fmla="*/ 607200 w 1584000"/>
              <a:gd name="csY6" fmla="*/ 369332 h 369332"/>
              <a:gd name="csX7" fmla="*/ 0 w 1584000"/>
              <a:gd name="csY7" fmla="*/ 369332 h 369332"/>
              <a:gd name="csX8" fmla="*/ 0 w 1584000"/>
              <a:gd name="csY8" fmla="*/ 0 h 36933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584000" h="369332" extrusionOk="0">
                <a:moveTo>
                  <a:pt x="0" y="0"/>
                </a:moveTo>
                <a:cubicBezTo>
                  <a:pt x="189355" y="4834"/>
                  <a:pt x="374218" y="25777"/>
                  <a:pt x="528000" y="0"/>
                </a:cubicBezTo>
                <a:cubicBezTo>
                  <a:pt x="681782" y="-25777"/>
                  <a:pt x="809055" y="-393"/>
                  <a:pt x="1071840" y="0"/>
                </a:cubicBezTo>
                <a:cubicBezTo>
                  <a:pt x="1334625" y="393"/>
                  <a:pt x="1442382" y="-18061"/>
                  <a:pt x="1584000" y="0"/>
                </a:cubicBezTo>
                <a:cubicBezTo>
                  <a:pt x="1585808" y="87408"/>
                  <a:pt x="1575565" y="264148"/>
                  <a:pt x="1584000" y="369332"/>
                </a:cubicBezTo>
                <a:cubicBezTo>
                  <a:pt x="1403769" y="377329"/>
                  <a:pt x="1312951" y="386075"/>
                  <a:pt x="1087680" y="369332"/>
                </a:cubicBezTo>
                <a:cubicBezTo>
                  <a:pt x="862409" y="352589"/>
                  <a:pt x="717779" y="393100"/>
                  <a:pt x="607200" y="369332"/>
                </a:cubicBezTo>
                <a:cubicBezTo>
                  <a:pt x="496621" y="345564"/>
                  <a:pt x="252861" y="382935"/>
                  <a:pt x="0" y="369332"/>
                </a:cubicBezTo>
                <a:cubicBezTo>
                  <a:pt x="-17233" y="269818"/>
                  <a:pt x="-13602" y="135091"/>
                  <a:pt x="0" y="0"/>
                </a:cubicBezTo>
                <a:close/>
              </a:path>
            </a:pathLst>
          </a:custGeom>
          <a:noFill/>
          <a:ln>
            <a:noFill/>
            <a:extLst>
              <a:ext uri="{C807C97D-BFC1-408E-A445-0C87EB9F89A2}">
                <ask:lineSketchStyleProps xmlns:ask="http://schemas.microsoft.com/office/drawing/2018/sketchyshapes" sd="2026468225">
                  <a:prstGeom prst="rect">
                    <a:avLst/>
                  </a:prstGeom>
                  <ask:type>
                    <ask:lineSketchFreehand/>
                  </ask:type>
                </ask:lineSketchStyleProps>
              </a:ext>
            </a:extLst>
          </a:ln>
        </p:spPr>
        <p:txBody>
          <a:bodyPr wrap="square" rtlCol="0">
            <a:spAutoFit/>
          </a:bodyPr>
          <a:lstStyle/>
          <a:p>
            <a:r>
              <a:rPr lang="en-US">
                <a:latin typeface="Ink Free" panose="03080402000500000000" pitchFamily="66" charset="0"/>
              </a:rPr>
              <a:t>Results</a:t>
            </a:r>
            <a:endParaRPr lang="en-GB" sz="1200">
              <a:latin typeface="Ink Free" panose="03080402000500000000" pitchFamily="66" charset="0"/>
            </a:endParaRPr>
          </a:p>
        </p:txBody>
      </p:sp>
      <p:pic>
        <p:nvPicPr>
          <p:cNvPr id="39" name="Picture 38">
            <a:extLst>
              <a:ext uri="{FF2B5EF4-FFF2-40B4-BE49-F238E27FC236}">
                <a16:creationId xmlns:a16="http://schemas.microsoft.com/office/drawing/2014/main" id="{926D1189-743B-9C6A-F1C9-D28236310E2C}"/>
              </a:ext>
            </a:extLst>
          </p:cNvPr>
          <p:cNvPicPr>
            <a:picLocks noChangeAspect="1"/>
          </p:cNvPicPr>
          <p:nvPr/>
        </p:nvPicPr>
        <p:blipFill>
          <a:blip r:embed="rId3"/>
          <a:stretch>
            <a:fillRect/>
          </a:stretch>
        </p:blipFill>
        <p:spPr>
          <a:xfrm>
            <a:off x="5546536" y="3448902"/>
            <a:ext cx="1587582" cy="958899"/>
          </a:xfrm>
          <a:prstGeom prst="rect">
            <a:avLst/>
          </a:prstGeom>
        </p:spPr>
      </p:pic>
      <p:graphicFrame>
        <p:nvGraphicFramePr>
          <p:cNvPr id="41" name="Table 41">
            <a:extLst>
              <a:ext uri="{FF2B5EF4-FFF2-40B4-BE49-F238E27FC236}">
                <a16:creationId xmlns:a16="http://schemas.microsoft.com/office/drawing/2014/main" id="{9A2C9BB2-F92E-15B7-EF86-C95A7D68854C}"/>
              </a:ext>
            </a:extLst>
          </p:cNvPr>
          <p:cNvGraphicFramePr>
            <a:graphicFrameLocks noGrp="1"/>
          </p:cNvGraphicFramePr>
          <p:nvPr>
            <p:extLst>
              <p:ext uri="{D42A27DB-BD31-4B8C-83A1-F6EECF244321}">
                <p14:modId xmlns:p14="http://schemas.microsoft.com/office/powerpoint/2010/main" val="3871215122"/>
              </p:ext>
            </p:extLst>
          </p:nvPr>
        </p:nvGraphicFramePr>
        <p:xfrm>
          <a:off x="4486523" y="3445354"/>
          <a:ext cx="769604" cy="914400"/>
        </p:xfrm>
        <a:graphic>
          <a:graphicData uri="http://schemas.openxmlformats.org/drawingml/2006/table">
            <a:tbl>
              <a:tblPr firstRow="1" bandRow="1">
                <a:tableStyleId>{5C22544A-7EE6-4342-B048-85BDC9FD1C3A}</a:tableStyleId>
              </a:tblPr>
              <a:tblGrid>
                <a:gridCol w="384802">
                  <a:extLst>
                    <a:ext uri="{9D8B030D-6E8A-4147-A177-3AD203B41FA5}">
                      <a16:colId xmlns:a16="http://schemas.microsoft.com/office/drawing/2014/main" val="879325716"/>
                    </a:ext>
                  </a:extLst>
                </a:gridCol>
                <a:gridCol w="384802">
                  <a:extLst>
                    <a:ext uri="{9D8B030D-6E8A-4147-A177-3AD203B41FA5}">
                      <a16:colId xmlns:a16="http://schemas.microsoft.com/office/drawing/2014/main" val="1026754080"/>
                    </a:ext>
                  </a:extLst>
                </a:gridCol>
              </a:tblGrid>
              <a:tr h="147688">
                <a:tc>
                  <a:txBody>
                    <a:bodyPr/>
                    <a:lstStyle/>
                    <a:p>
                      <a:endParaRPr lang="en-GB" sz="600"/>
                    </a:p>
                  </a:txBody>
                  <a:tcPr/>
                </a:tc>
                <a:tc>
                  <a:txBody>
                    <a:bodyPr/>
                    <a:lstStyle/>
                    <a:p>
                      <a:endParaRPr lang="en-GB" sz="600"/>
                    </a:p>
                  </a:txBody>
                  <a:tcPr/>
                </a:tc>
                <a:extLst>
                  <a:ext uri="{0D108BD9-81ED-4DB2-BD59-A6C34878D82A}">
                    <a16:rowId xmlns:a16="http://schemas.microsoft.com/office/drawing/2014/main" val="3460173838"/>
                  </a:ext>
                </a:extLst>
              </a:tr>
              <a:tr h="147688">
                <a:tc>
                  <a:txBody>
                    <a:bodyPr/>
                    <a:lstStyle/>
                    <a:p>
                      <a:endParaRPr lang="en-GB" sz="600"/>
                    </a:p>
                  </a:txBody>
                  <a:tcPr/>
                </a:tc>
                <a:tc>
                  <a:txBody>
                    <a:bodyPr/>
                    <a:lstStyle/>
                    <a:p>
                      <a:endParaRPr lang="en-GB" sz="600"/>
                    </a:p>
                  </a:txBody>
                  <a:tcPr/>
                </a:tc>
                <a:extLst>
                  <a:ext uri="{0D108BD9-81ED-4DB2-BD59-A6C34878D82A}">
                    <a16:rowId xmlns:a16="http://schemas.microsoft.com/office/drawing/2014/main" val="3952584359"/>
                  </a:ext>
                </a:extLst>
              </a:tr>
              <a:tr h="147688">
                <a:tc>
                  <a:txBody>
                    <a:bodyPr/>
                    <a:lstStyle/>
                    <a:p>
                      <a:endParaRPr lang="en-GB" sz="600"/>
                    </a:p>
                  </a:txBody>
                  <a:tcPr/>
                </a:tc>
                <a:tc>
                  <a:txBody>
                    <a:bodyPr/>
                    <a:lstStyle/>
                    <a:p>
                      <a:endParaRPr lang="en-GB" sz="600"/>
                    </a:p>
                  </a:txBody>
                  <a:tcPr/>
                </a:tc>
                <a:extLst>
                  <a:ext uri="{0D108BD9-81ED-4DB2-BD59-A6C34878D82A}">
                    <a16:rowId xmlns:a16="http://schemas.microsoft.com/office/drawing/2014/main" val="2560537926"/>
                  </a:ext>
                </a:extLst>
              </a:tr>
              <a:tr h="0">
                <a:tc>
                  <a:txBody>
                    <a:bodyPr/>
                    <a:lstStyle/>
                    <a:p>
                      <a:endParaRPr lang="en-GB" sz="600"/>
                    </a:p>
                  </a:txBody>
                  <a:tcPr/>
                </a:tc>
                <a:tc>
                  <a:txBody>
                    <a:bodyPr/>
                    <a:lstStyle/>
                    <a:p>
                      <a:endParaRPr lang="en-GB" sz="600"/>
                    </a:p>
                  </a:txBody>
                  <a:tcPr/>
                </a:tc>
                <a:extLst>
                  <a:ext uri="{0D108BD9-81ED-4DB2-BD59-A6C34878D82A}">
                    <a16:rowId xmlns:a16="http://schemas.microsoft.com/office/drawing/2014/main" val="2788552856"/>
                  </a:ext>
                </a:extLst>
              </a:tr>
              <a:tr h="147688">
                <a:tc>
                  <a:txBody>
                    <a:bodyPr/>
                    <a:lstStyle/>
                    <a:p>
                      <a:endParaRPr lang="en-GB" sz="600"/>
                    </a:p>
                  </a:txBody>
                  <a:tcPr/>
                </a:tc>
                <a:tc>
                  <a:txBody>
                    <a:bodyPr/>
                    <a:lstStyle/>
                    <a:p>
                      <a:endParaRPr lang="en-GB" sz="600"/>
                    </a:p>
                  </a:txBody>
                  <a:tcPr/>
                </a:tc>
                <a:extLst>
                  <a:ext uri="{0D108BD9-81ED-4DB2-BD59-A6C34878D82A}">
                    <a16:rowId xmlns:a16="http://schemas.microsoft.com/office/drawing/2014/main" val="3201248127"/>
                  </a:ext>
                </a:extLst>
              </a:tr>
            </a:tbl>
          </a:graphicData>
        </a:graphic>
      </p:graphicFrame>
      <p:sp>
        <p:nvSpPr>
          <p:cNvPr id="42" name="TextBox 41">
            <a:extLst>
              <a:ext uri="{FF2B5EF4-FFF2-40B4-BE49-F238E27FC236}">
                <a16:creationId xmlns:a16="http://schemas.microsoft.com/office/drawing/2014/main" id="{B56F06A4-AA1D-8EDF-C269-38FBF35F12A3}"/>
              </a:ext>
            </a:extLst>
          </p:cNvPr>
          <p:cNvSpPr txBox="1"/>
          <p:nvPr/>
        </p:nvSpPr>
        <p:spPr>
          <a:xfrm>
            <a:off x="5824727" y="5879944"/>
            <a:ext cx="1584000" cy="276999"/>
          </a:xfrm>
          <a:custGeom>
            <a:avLst/>
            <a:gdLst>
              <a:gd name="csX0" fmla="*/ 0 w 1584000"/>
              <a:gd name="csY0" fmla="*/ 0 h 276999"/>
              <a:gd name="csX1" fmla="*/ 543840 w 1584000"/>
              <a:gd name="csY1" fmla="*/ 0 h 276999"/>
              <a:gd name="csX2" fmla="*/ 1071840 w 1584000"/>
              <a:gd name="csY2" fmla="*/ 0 h 276999"/>
              <a:gd name="csX3" fmla="*/ 1584000 w 1584000"/>
              <a:gd name="csY3" fmla="*/ 0 h 276999"/>
              <a:gd name="csX4" fmla="*/ 1584000 w 1584000"/>
              <a:gd name="csY4" fmla="*/ 276999 h 276999"/>
              <a:gd name="csX5" fmla="*/ 1087680 w 1584000"/>
              <a:gd name="csY5" fmla="*/ 276999 h 276999"/>
              <a:gd name="csX6" fmla="*/ 607200 w 1584000"/>
              <a:gd name="csY6" fmla="*/ 276999 h 276999"/>
              <a:gd name="csX7" fmla="*/ 0 w 1584000"/>
              <a:gd name="csY7" fmla="*/ 276999 h 276999"/>
              <a:gd name="csX8" fmla="*/ 0 w 1584000"/>
              <a:gd name="csY8" fmla="*/ 0 h 27699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584000" h="276999" fill="none" extrusionOk="0">
                <a:moveTo>
                  <a:pt x="0" y="0"/>
                </a:moveTo>
                <a:cubicBezTo>
                  <a:pt x="254099" y="23192"/>
                  <a:pt x="432025" y="-7691"/>
                  <a:pt x="543840" y="0"/>
                </a:cubicBezTo>
                <a:cubicBezTo>
                  <a:pt x="655655" y="7691"/>
                  <a:pt x="944724" y="16638"/>
                  <a:pt x="1071840" y="0"/>
                </a:cubicBezTo>
                <a:cubicBezTo>
                  <a:pt x="1198956" y="-16638"/>
                  <a:pt x="1381747" y="-21254"/>
                  <a:pt x="1584000" y="0"/>
                </a:cubicBezTo>
                <a:cubicBezTo>
                  <a:pt x="1592377" y="135242"/>
                  <a:pt x="1594806" y="139751"/>
                  <a:pt x="1584000" y="276999"/>
                </a:cubicBezTo>
                <a:cubicBezTo>
                  <a:pt x="1471881" y="300012"/>
                  <a:pt x="1236460" y="276788"/>
                  <a:pt x="1087680" y="276999"/>
                </a:cubicBezTo>
                <a:cubicBezTo>
                  <a:pt x="938900" y="277210"/>
                  <a:pt x="779979" y="299655"/>
                  <a:pt x="607200" y="276999"/>
                </a:cubicBezTo>
                <a:cubicBezTo>
                  <a:pt x="434421" y="254343"/>
                  <a:pt x="143118" y="270179"/>
                  <a:pt x="0" y="276999"/>
                </a:cubicBezTo>
                <a:cubicBezTo>
                  <a:pt x="8854" y="173700"/>
                  <a:pt x="2738" y="90001"/>
                  <a:pt x="0" y="0"/>
                </a:cubicBezTo>
                <a:close/>
              </a:path>
              <a:path w="1584000" h="276999" stroke="0" extrusionOk="0">
                <a:moveTo>
                  <a:pt x="0" y="0"/>
                </a:moveTo>
                <a:cubicBezTo>
                  <a:pt x="189355" y="4834"/>
                  <a:pt x="374218" y="25777"/>
                  <a:pt x="528000" y="0"/>
                </a:cubicBezTo>
                <a:cubicBezTo>
                  <a:pt x="681782" y="-25777"/>
                  <a:pt x="809055" y="-393"/>
                  <a:pt x="1071840" y="0"/>
                </a:cubicBezTo>
                <a:cubicBezTo>
                  <a:pt x="1334625" y="393"/>
                  <a:pt x="1442382" y="-18061"/>
                  <a:pt x="1584000" y="0"/>
                </a:cubicBezTo>
                <a:cubicBezTo>
                  <a:pt x="1590425" y="56900"/>
                  <a:pt x="1580182" y="187676"/>
                  <a:pt x="1584000" y="276999"/>
                </a:cubicBezTo>
                <a:cubicBezTo>
                  <a:pt x="1403769" y="284996"/>
                  <a:pt x="1312951" y="293742"/>
                  <a:pt x="1087680" y="276999"/>
                </a:cubicBezTo>
                <a:cubicBezTo>
                  <a:pt x="862409" y="260256"/>
                  <a:pt x="717779" y="300767"/>
                  <a:pt x="607200" y="276999"/>
                </a:cubicBezTo>
                <a:cubicBezTo>
                  <a:pt x="496621" y="253231"/>
                  <a:pt x="252861" y="290602"/>
                  <a:pt x="0" y="276999"/>
                </a:cubicBezTo>
                <a:cubicBezTo>
                  <a:pt x="5850" y="174466"/>
                  <a:pt x="9481" y="119086"/>
                  <a:pt x="0" y="0"/>
                </a:cubicBezTo>
                <a:close/>
              </a:path>
            </a:pathLst>
          </a:custGeom>
          <a:solidFill>
            <a:srgbClr val="41719C"/>
          </a:solidFill>
          <a:ln>
            <a:solidFill>
              <a:schemeClr val="tx1"/>
            </a:solidFill>
            <a:extLst>
              <a:ext uri="{C807C97D-BFC1-408E-A445-0C87EB9F89A2}">
                <ask:lineSketchStyleProps xmlns:ask="http://schemas.microsoft.com/office/drawing/2018/sketchyshapes" sd="2026468225">
                  <a:prstGeom prst="rect">
                    <a:avLst/>
                  </a:prstGeom>
                  <ask:type>
                    <ask:lineSketchFreehand/>
                  </ask:type>
                </ask:lineSketchStyleProps>
              </a:ext>
            </a:extLst>
          </a:ln>
        </p:spPr>
        <p:txBody>
          <a:bodyPr wrap="square" rtlCol="0">
            <a:spAutoFit/>
          </a:bodyPr>
          <a:lstStyle/>
          <a:p>
            <a:r>
              <a:rPr lang="en-US" sz="1200">
                <a:solidFill>
                  <a:schemeClr val="bg1"/>
                </a:solidFill>
                <a:latin typeface="Ink Free" panose="03080402000500000000" pitchFamily="66" charset="0"/>
              </a:rPr>
              <a:t>Acknowledgements</a:t>
            </a:r>
            <a:endParaRPr lang="en-GB" sz="1200">
              <a:solidFill>
                <a:schemeClr val="bg1"/>
              </a:solidFill>
              <a:latin typeface="Ink Free" panose="03080402000500000000" pitchFamily="66" charset="0"/>
            </a:endParaRPr>
          </a:p>
        </p:txBody>
      </p:sp>
      <p:sp>
        <p:nvSpPr>
          <p:cNvPr id="44" name="TextBox 43">
            <a:extLst>
              <a:ext uri="{FF2B5EF4-FFF2-40B4-BE49-F238E27FC236}">
                <a16:creationId xmlns:a16="http://schemas.microsoft.com/office/drawing/2014/main" id="{46135017-5A6F-6991-1CDC-E171B2CCE27A}"/>
              </a:ext>
            </a:extLst>
          </p:cNvPr>
          <p:cNvSpPr txBox="1"/>
          <p:nvPr/>
        </p:nvSpPr>
        <p:spPr>
          <a:xfrm>
            <a:off x="8857245" y="1018648"/>
            <a:ext cx="3144820" cy="1021556"/>
          </a:xfrm>
          <a:prstGeom prst="roundRect">
            <a:avLst/>
          </a:prstGeom>
          <a:ln>
            <a:extLst>
              <a:ext uri="{C807C97D-BFC1-408E-A445-0C87EB9F89A2}">
                <ask:lineSketchStyleProps xmlns:ask="http://schemas.microsoft.com/office/drawing/2018/sketchyshapes" sd="2026468225">
                  <a:custGeom>
                    <a:avLst/>
                    <a:gdLst>
                      <a:gd name="connsiteX0" fmla="*/ 0 w 3790097"/>
                      <a:gd name="connsiteY0" fmla="*/ 0 h 923330"/>
                      <a:gd name="connsiteX1" fmla="*/ 669584 w 3790097"/>
                      <a:gd name="connsiteY1" fmla="*/ 0 h 923330"/>
                      <a:gd name="connsiteX2" fmla="*/ 1301267 w 3790097"/>
                      <a:gd name="connsiteY2" fmla="*/ 0 h 923330"/>
                      <a:gd name="connsiteX3" fmla="*/ 1819247 w 3790097"/>
                      <a:gd name="connsiteY3" fmla="*/ 0 h 923330"/>
                      <a:gd name="connsiteX4" fmla="*/ 2488830 w 3790097"/>
                      <a:gd name="connsiteY4" fmla="*/ 0 h 923330"/>
                      <a:gd name="connsiteX5" fmla="*/ 3006810 w 3790097"/>
                      <a:gd name="connsiteY5" fmla="*/ 0 h 923330"/>
                      <a:gd name="connsiteX6" fmla="*/ 3790097 w 3790097"/>
                      <a:gd name="connsiteY6" fmla="*/ 0 h 923330"/>
                      <a:gd name="connsiteX7" fmla="*/ 3790097 w 3790097"/>
                      <a:gd name="connsiteY7" fmla="*/ 452432 h 923330"/>
                      <a:gd name="connsiteX8" fmla="*/ 3790097 w 3790097"/>
                      <a:gd name="connsiteY8" fmla="*/ 923330 h 923330"/>
                      <a:gd name="connsiteX9" fmla="*/ 3158414 w 3790097"/>
                      <a:gd name="connsiteY9" fmla="*/ 923330 h 923330"/>
                      <a:gd name="connsiteX10" fmla="*/ 2526731 w 3790097"/>
                      <a:gd name="connsiteY10" fmla="*/ 923330 h 923330"/>
                      <a:gd name="connsiteX11" fmla="*/ 1895049 w 3790097"/>
                      <a:gd name="connsiteY11" fmla="*/ 923330 h 923330"/>
                      <a:gd name="connsiteX12" fmla="*/ 1339168 w 3790097"/>
                      <a:gd name="connsiteY12" fmla="*/ 923330 h 923330"/>
                      <a:gd name="connsiteX13" fmla="*/ 631683 w 3790097"/>
                      <a:gd name="connsiteY13" fmla="*/ 923330 h 923330"/>
                      <a:gd name="connsiteX14" fmla="*/ 0 w 3790097"/>
                      <a:gd name="connsiteY14" fmla="*/ 923330 h 923330"/>
                      <a:gd name="connsiteX15" fmla="*/ 0 w 3790097"/>
                      <a:gd name="connsiteY15" fmla="*/ 443198 h 923330"/>
                      <a:gd name="connsiteX16" fmla="*/ 0 w 3790097"/>
                      <a:gd name="connsiteY16" fmla="*/ 0 h 923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90097" h="923330" fill="none" extrusionOk="0">
                        <a:moveTo>
                          <a:pt x="0" y="0"/>
                        </a:moveTo>
                        <a:cubicBezTo>
                          <a:pt x="209115" y="-30992"/>
                          <a:pt x="411805" y="-29152"/>
                          <a:pt x="669584" y="0"/>
                        </a:cubicBezTo>
                        <a:cubicBezTo>
                          <a:pt x="927363" y="29152"/>
                          <a:pt x="1107394" y="-18468"/>
                          <a:pt x="1301267" y="0"/>
                        </a:cubicBezTo>
                        <a:cubicBezTo>
                          <a:pt x="1495140" y="18468"/>
                          <a:pt x="1612611" y="-9368"/>
                          <a:pt x="1819247" y="0"/>
                        </a:cubicBezTo>
                        <a:cubicBezTo>
                          <a:pt x="2025883" y="9368"/>
                          <a:pt x="2341293" y="-3838"/>
                          <a:pt x="2488830" y="0"/>
                        </a:cubicBezTo>
                        <a:cubicBezTo>
                          <a:pt x="2636367" y="3838"/>
                          <a:pt x="2891570" y="-234"/>
                          <a:pt x="3006810" y="0"/>
                        </a:cubicBezTo>
                        <a:cubicBezTo>
                          <a:pt x="3122050" y="234"/>
                          <a:pt x="3551726" y="-15494"/>
                          <a:pt x="3790097" y="0"/>
                        </a:cubicBezTo>
                        <a:cubicBezTo>
                          <a:pt x="3801385" y="93962"/>
                          <a:pt x="3774030" y="313391"/>
                          <a:pt x="3790097" y="452432"/>
                        </a:cubicBezTo>
                        <a:cubicBezTo>
                          <a:pt x="3806164" y="591473"/>
                          <a:pt x="3766612" y="697528"/>
                          <a:pt x="3790097" y="923330"/>
                        </a:cubicBezTo>
                        <a:cubicBezTo>
                          <a:pt x="3516435" y="934552"/>
                          <a:pt x="3288961" y="938569"/>
                          <a:pt x="3158414" y="923330"/>
                        </a:cubicBezTo>
                        <a:cubicBezTo>
                          <a:pt x="3027867" y="908091"/>
                          <a:pt x="2660705" y="926045"/>
                          <a:pt x="2526731" y="923330"/>
                        </a:cubicBezTo>
                        <a:cubicBezTo>
                          <a:pt x="2392757" y="920615"/>
                          <a:pt x="2210438" y="943589"/>
                          <a:pt x="1895049" y="923330"/>
                        </a:cubicBezTo>
                        <a:cubicBezTo>
                          <a:pt x="1579660" y="903071"/>
                          <a:pt x="1555253" y="934191"/>
                          <a:pt x="1339168" y="923330"/>
                        </a:cubicBezTo>
                        <a:cubicBezTo>
                          <a:pt x="1123083" y="912469"/>
                          <a:pt x="887244" y="932626"/>
                          <a:pt x="631683" y="923330"/>
                        </a:cubicBezTo>
                        <a:cubicBezTo>
                          <a:pt x="376122" y="914034"/>
                          <a:pt x="253052" y="910478"/>
                          <a:pt x="0" y="923330"/>
                        </a:cubicBezTo>
                        <a:cubicBezTo>
                          <a:pt x="-9035" y="787682"/>
                          <a:pt x="-12170" y="548737"/>
                          <a:pt x="0" y="443198"/>
                        </a:cubicBezTo>
                        <a:cubicBezTo>
                          <a:pt x="12170" y="337659"/>
                          <a:pt x="13237" y="210706"/>
                          <a:pt x="0" y="0"/>
                        </a:cubicBezTo>
                        <a:close/>
                      </a:path>
                      <a:path w="3790097" h="923330" stroke="0" extrusionOk="0">
                        <a:moveTo>
                          <a:pt x="0" y="0"/>
                        </a:moveTo>
                        <a:cubicBezTo>
                          <a:pt x="254639" y="31013"/>
                          <a:pt x="432905" y="15685"/>
                          <a:pt x="631683" y="0"/>
                        </a:cubicBezTo>
                        <a:cubicBezTo>
                          <a:pt x="830461" y="-15685"/>
                          <a:pt x="1002796" y="26093"/>
                          <a:pt x="1301267" y="0"/>
                        </a:cubicBezTo>
                        <a:cubicBezTo>
                          <a:pt x="1599738" y="-26093"/>
                          <a:pt x="1715615" y="-31068"/>
                          <a:pt x="1970850" y="0"/>
                        </a:cubicBezTo>
                        <a:cubicBezTo>
                          <a:pt x="2226085" y="31068"/>
                          <a:pt x="2339835" y="-22722"/>
                          <a:pt x="2488830" y="0"/>
                        </a:cubicBezTo>
                        <a:cubicBezTo>
                          <a:pt x="2637825" y="22722"/>
                          <a:pt x="2940531" y="-10200"/>
                          <a:pt x="3158414" y="0"/>
                        </a:cubicBezTo>
                        <a:cubicBezTo>
                          <a:pt x="3376297" y="10200"/>
                          <a:pt x="3530487" y="-22111"/>
                          <a:pt x="3790097" y="0"/>
                        </a:cubicBezTo>
                        <a:cubicBezTo>
                          <a:pt x="3805806" y="155952"/>
                          <a:pt x="3791582" y="329191"/>
                          <a:pt x="3790097" y="461665"/>
                        </a:cubicBezTo>
                        <a:cubicBezTo>
                          <a:pt x="3788612" y="594139"/>
                          <a:pt x="3785923" y="742618"/>
                          <a:pt x="3790097" y="923330"/>
                        </a:cubicBezTo>
                        <a:cubicBezTo>
                          <a:pt x="3550455" y="925066"/>
                          <a:pt x="3288892" y="938378"/>
                          <a:pt x="3158414" y="923330"/>
                        </a:cubicBezTo>
                        <a:cubicBezTo>
                          <a:pt x="3027936" y="908282"/>
                          <a:pt x="2753742" y="937288"/>
                          <a:pt x="2564632" y="923330"/>
                        </a:cubicBezTo>
                        <a:cubicBezTo>
                          <a:pt x="2375522" y="909372"/>
                          <a:pt x="2155167" y="920095"/>
                          <a:pt x="2008751" y="923330"/>
                        </a:cubicBezTo>
                        <a:cubicBezTo>
                          <a:pt x="1862335" y="926565"/>
                          <a:pt x="1747165" y="948242"/>
                          <a:pt x="1490771" y="923330"/>
                        </a:cubicBezTo>
                        <a:cubicBezTo>
                          <a:pt x="1234377" y="898418"/>
                          <a:pt x="1045583" y="909770"/>
                          <a:pt x="821188" y="923330"/>
                        </a:cubicBezTo>
                        <a:cubicBezTo>
                          <a:pt x="596793" y="936890"/>
                          <a:pt x="245658" y="952493"/>
                          <a:pt x="0" y="923330"/>
                        </a:cubicBezTo>
                        <a:cubicBezTo>
                          <a:pt x="8454" y="735193"/>
                          <a:pt x="-11353" y="626545"/>
                          <a:pt x="0" y="480132"/>
                        </a:cubicBezTo>
                        <a:cubicBezTo>
                          <a:pt x="11353" y="333719"/>
                          <a:pt x="-5296" y="228948"/>
                          <a:pt x="0" y="0"/>
                        </a:cubicBezTo>
                        <a:close/>
                      </a:path>
                    </a:pathLst>
                  </a:custGeom>
                  <ask:type>
                    <ask:lineSketchNone/>
                  </ask:type>
                </ask:lineSketchStyleProps>
              </a:ext>
            </a:extLst>
          </a:ln>
        </p:spPr>
        <p:style>
          <a:lnRef idx="2">
            <a:schemeClr val="accent5"/>
          </a:lnRef>
          <a:fillRef idx="1">
            <a:schemeClr val="lt1"/>
          </a:fillRef>
          <a:effectRef idx="0">
            <a:schemeClr val="accent5"/>
          </a:effectRef>
          <a:fontRef idx="minor">
            <a:schemeClr val="dk1"/>
          </a:fontRef>
        </p:style>
        <p:txBody>
          <a:bodyPr wrap="square" lIns="91440" tIns="45720" rIns="91440" bIns="45720" rtlCol="0" anchor="t">
            <a:spAutoFit/>
          </a:bodyPr>
          <a:lstStyle/>
          <a:p>
            <a:pPr algn="ctr"/>
            <a:r>
              <a:rPr lang="en-US" sz="1800" b="0" i="0">
                <a:solidFill>
                  <a:schemeClr val="tx1"/>
                </a:solidFill>
                <a:effectLst/>
                <a:latin typeface="SourceSansPro"/>
              </a:rPr>
              <a:t>Tip! You can rearrange the components. Put the </a:t>
            </a:r>
            <a:r>
              <a:rPr lang="en-US" sz="1800" b="1" i="0">
                <a:solidFill>
                  <a:schemeClr val="tx1"/>
                </a:solidFill>
                <a:effectLst/>
                <a:latin typeface="SourceSansPro"/>
              </a:rPr>
              <a:t>most important </a:t>
            </a:r>
            <a:r>
              <a:rPr lang="en-US" sz="1800" b="0" i="0">
                <a:solidFill>
                  <a:schemeClr val="tx1"/>
                </a:solidFill>
                <a:effectLst/>
                <a:latin typeface="SourceSansPro"/>
              </a:rPr>
              <a:t>stuff near the top!</a:t>
            </a:r>
          </a:p>
        </p:txBody>
      </p:sp>
      <p:sp>
        <p:nvSpPr>
          <p:cNvPr id="45" name="TextBox 44">
            <a:extLst>
              <a:ext uri="{FF2B5EF4-FFF2-40B4-BE49-F238E27FC236}">
                <a16:creationId xmlns:a16="http://schemas.microsoft.com/office/drawing/2014/main" id="{B1142CAF-0A97-1D9A-634B-D98913C240B9}"/>
              </a:ext>
            </a:extLst>
          </p:cNvPr>
          <p:cNvSpPr txBox="1"/>
          <p:nvPr/>
        </p:nvSpPr>
        <p:spPr>
          <a:xfrm>
            <a:off x="7802697" y="2368152"/>
            <a:ext cx="4242420" cy="369332"/>
          </a:xfrm>
          <a:prstGeom prst="rect">
            <a:avLst/>
          </a:prstGeom>
          <a:noFill/>
        </p:spPr>
        <p:txBody>
          <a:bodyPr wrap="square">
            <a:spAutoFit/>
          </a:bodyPr>
          <a:lstStyle/>
          <a:p>
            <a:r>
              <a:rPr lang="en-US"/>
              <a:t>Names of the people who did the work.</a:t>
            </a:r>
            <a:endParaRPr lang="en-GB"/>
          </a:p>
        </p:txBody>
      </p:sp>
      <p:cxnSp>
        <p:nvCxnSpPr>
          <p:cNvPr id="47" name="Straight Arrow Connector 46">
            <a:extLst>
              <a:ext uri="{FF2B5EF4-FFF2-40B4-BE49-F238E27FC236}">
                <a16:creationId xmlns:a16="http://schemas.microsoft.com/office/drawing/2014/main" id="{FEF864A8-A11C-2523-5976-799A903C9DF2}"/>
              </a:ext>
            </a:extLst>
          </p:cNvPr>
          <p:cNvCxnSpPr>
            <a:stCxn id="45" idx="1"/>
          </p:cNvCxnSpPr>
          <p:nvPr/>
        </p:nvCxnSpPr>
        <p:spPr>
          <a:xfrm flipH="1" flipV="1">
            <a:off x="4877957" y="2074841"/>
            <a:ext cx="2924740" cy="477977"/>
          </a:xfrm>
          <a:prstGeom prst="straightConnector1">
            <a:avLst/>
          </a:prstGeom>
          <a:ln w="28575">
            <a:tailEnd type="triangle"/>
          </a:ln>
          <a:effectLst>
            <a:outerShdw blurRad="50800" dist="38100" dir="2700000" algn="tl" rotWithShape="0">
              <a:prstClr val="black">
                <a:alpha val="40000"/>
              </a:prstClr>
            </a:outerShdw>
          </a:effectLst>
        </p:spPr>
        <p:style>
          <a:lnRef idx="1">
            <a:schemeClr val="accent4"/>
          </a:lnRef>
          <a:fillRef idx="0">
            <a:schemeClr val="accent4"/>
          </a:fillRef>
          <a:effectRef idx="0">
            <a:schemeClr val="accent4"/>
          </a:effectRef>
          <a:fontRef idx="minor">
            <a:schemeClr val="tx1"/>
          </a:fontRef>
        </p:style>
      </p:cxnSp>
      <p:cxnSp>
        <p:nvCxnSpPr>
          <p:cNvPr id="48" name="Straight Arrow Connector 47">
            <a:extLst>
              <a:ext uri="{FF2B5EF4-FFF2-40B4-BE49-F238E27FC236}">
                <a16:creationId xmlns:a16="http://schemas.microsoft.com/office/drawing/2014/main" id="{92CF610A-E369-16A4-1A05-C1F404095265}"/>
              </a:ext>
            </a:extLst>
          </p:cNvPr>
          <p:cNvCxnSpPr>
            <a:cxnSpLocks/>
            <a:stCxn id="16" idx="1"/>
          </p:cNvCxnSpPr>
          <p:nvPr/>
        </p:nvCxnSpPr>
        <p:spPr>
          <a:xfrm flipH="1">
            <a:off x="6935875" y="3780298"/>
            <a:ext cx="866822" cy="133711"/>
          </a:xfrm>
          <a:prstGeom prst="straightConnector1">
            <a:avLst/>
          </a:prstGeom>
          <a:ln w="28575">
            <a:tailEnd type="triangle"/>
          </a:ln>
          <a:effectLst>
            <a:outerShdw blurRad="50800" dist="38100" dir="2700000" algn="tl" rotWithShape="0">
              <a:prstClr val="black">
                <a:alpha val="40000"/>
              </a:prstClr>
            </a:outerShdw>
          </a:effectLst>
        </p:spPr>
        <p:style>
          <a:lnRef idx="1">
            <a:schemeClr val="accent4"/>
          </a:lnRef>
          <a:fillRef idx="0">
            <a:schemeClr val="accent4"/>
          </a:fillRef>
          <a:effectRef idx="0">
            <a:schemeClr val="accent4"/>
          </a:effectRef>
          <a:fontRef idx="minor">
            <a:schemeClr val="tx1"/>
          </a:fontRef>
        </p:style>
      </p:cxnSp>
      <p:cxnSp>
        <p:nvCxnSpPr>
          <p:cNvPr id="52" name="Straight Arrow Connector 51">
            <a:extLst>
              <a:ext uri="{FF2B5EF4-FFF2-40B4-BE49-F238E27FC236}">
                <a16:creationId xmlns:a16="http://schemas.microsoft.com/office/drawing/2014/main" id="{0EE4F7DD-ED22-D790-C87D-046E175CEEDE}"/>
              </a:ext>
            </a:extLst>
          </p:cNvPr>
          <p:cNvCxnSpPr>
            <a:cxnSpLocks/>
            <a:stCxn id="17" idx="1"/>
          </p:cNvCxnSpPr>
          <p:nvPr/>
        </p:nvCxnSpPr>
        <p:spPr>
          <a:xfrm flipH="1">
            <a:off x="7018368" y="4942008"/>
            <a:ext cx="771698" cy="488759"/>
          </a:xfrm>
          <a:prstGeom prst="straightConnector1">
            <a:avLst/>
          </a:prstGeom>
          <a:ln w="28575">
            <a:tailEnd type="triangle"/>
          </a:ln>
          <a:effectLst>
            <a:outerShdw blurRad="50800" dist="38100" dir="2700000" algn="tl" rotWithShape="0">
              <a:prstClr val="black">
                <a:alpha val="40000"/>
              </a:prstClr>
            </a:outerShdw>
          </a:effectLst>
        </p:spPr>
        <p:style>
          <a:lnRef idx="1">
            <a:schemeClr val="accent4"/>
          </a:lnRef>
          <a:fillRef idx="0">
            <a:schemeClr val="accent4"/>
          </a:fillRef>
          <a:effectRef idx="0">
            <a:schemeClr val="accent4"/>
          </a:effectRef>
          <a:fontRef idx="minor">
            <a:schemeClr val="tx1"/>
          </a:fontRef>
        </p:style>
      </p:cxnSp>
      <p:cxnSp>
        <p:nvCxnSpPr>
          <p:cNvPr id="53" name="Straight Arrow Connector 52">
            <a:extLst>
              <a:ext uri="{FF2B5EF4-FFF2-40B4-BE49-F238E27FC236}">
                <a16:creationId xmlns:a16="http://schemas.microsoft.com/office/drawing/2014/main" id="{2774B7E4-4B85-232E-8685-30E907542677}"/>
              </a:ext>
            </a:extLst>
          </p:cNvPr>
          <p:cNvCxnSpPr>
            <a:cxnSpLocks/>
            <a:stCxn id="30" idx="1"/>
          </p:cNvCxnSpPr>
          <p:nvPr/>
        </p:nvCxnSpPr>
        <p:spPr>
          <a:xfrm flipH="1">
            <a:off x="7134118" y="5865338"/>
            <a:ext cx="681209" cy="153107"/>
          </a:xfrm>
          <a:prstGeom prst="straightConnector1">
            <a:avLst/>
          </a:prstGeom>
          <a:ln w="28575">
            <a:tailEnd type="triangle"/>
          </a:ln>
          <a:effectLst>
            <a:outerShdw blurRad="50800" dist="38100" dir="2700000" algn="tl" rotWithShape="0">
              <a:prstClr val="black">
                <a:alpha val="40000"/>
              </a:prstClr>
            </a:outerShdw>
          </a:effectLst>
        </p:spPr>
        <p:style>
          <a:lnRef idx="1">
            <a:schemeClr val="accent4"/>
          </a:lnRef>
          <a:fillRef idx="0">
            <a:schemeClr val="accent4"/>
          </a:fillRef>
          <a:effectRef idx="0">
            <a:schemeClr val="accent4"/>
          </a:effectRef>
          <a:fontRef idx="minor">
            <a:schemeClr val="tx1"/>
          </a:fontRef>
        </p:style>
      </p:cxnSp>
      <p:cxnSp>
        <p:nvCxnSpPr>
          <p:cNvPr id="56" name="Straight Arrow Connector 55">
            <a:extLst>
              <a:ext uri="{FF2B5EF4-FFF2-40B4-BE49-F238E27FC236}">
                <a16:creationId xmlns:a16="http://schemas.microsoft.com/office/drawing/2014/main" id="{948D7C97-5A96-BC0B-52BD-2D80845C48A9}"/>
              </a:ext>
            </a:extLst>
          </p:cNvPr>
          <p:cNvCxnSpPr>
            <a:cxnSpLocks/>
            <a:endCxn id="13" idx="1"/>
          </p:cNvCxnSpPr>
          <p:nvPr/>
        </p:nvCxnSpPr>
        <p:spPr>
          <a:xfrm>
            <a:off x="2216075" y="5585146"/>
            <a:ext cx="1843280" cy="433299"/>
          </a:xfrm>
          <a:prstGeom prst="straightConnector1">
            <a:avLst/>
          </a:prstGeom>
          <a:ln w="28575">
            <a:tailEnd type="triangle"/>
          </a:ln>
          <a:effectLst>
            <a:outerShdw blurRad="50800" dist="38100" dir="2700000" algn="tl" rotWithShape="0">
              <a:prstClr val="black">
                <a:alpha val="40000"/>
              </a:prstClr>
            </a:outerShdw>
          </a:effectLst>
        </p:spPr>
        <p:style>
          <a:lnRef idx="1">
            <a:schemeClr val="accent4"/>
          </a:lnRef>
          <a:fillRef idx="0">
            <a:schemeClr val="accent4"/>
          </a:fillRef>
          <a:effectRef idx="0">
            <a:schemeClr val="accent4"/>
          </a:effectRef>
          <a:fontRef idx="minor">
            <a:schemeClr val="tx1"/>
          </a:fontRef>
        </p:style>
      </p:cxnSp>
      <p:cxnSp>
        <p:nvCxnSpPr>
          <p:cNvPr id="59" name="Straight Arrow Connector 58">
            <a:extLst>
              <a:ext uri="{FF2B5EF4-FFF2-40B4-BE49-F238E27FC236}">
                <a16:creationId xmlns:a16="http://schemas.microsoft.com/office/drawing/2014/main" id="{6CA1C230-D3F8-4FA5-955F-729FD09EC3D6}"/>
              </a:ext>
            </a:extLst>
          </p:cNvPr>
          <p:cNvCxnSpPr>
            <a:cxnSpLocks/>
          </p:cNvCxnSpPr>
          <p:nvPr/>
        </p:nvCxnSpPr>
        <p:spPr>
          <a:xfrm>
            <a:off x="2485016" y="4211500"/>
            <a:ext cx="1656678" cy="782370"/>
          </a:xfrm>
          <a:prstGeom prst="straightConnector1">
            <a:avLst/>
          </a:prstGeom>
          <a:ln w="28575">
            <a:tailEnd type="triangle"/>
          </a:ln>
          <a:effectLst>
            <a:outerShdw blurRad="50800" dist="38100" dir="2700000" algn="tl" rotWithShape="0">
              <a:prstClr val="black">
                <a:alpha val="40000"/>
              </a:prstClr>
            </a:outerShdw>
          </a:effectLst>
        </p:spPr>
        <p:style>
          <a:lnRef idx="1">
            <a:schemeClr val="accent4"/>
          </a:lnRef>
          <a:fillRef idx="0">
            <a:schemeClr val="accent4"/>
          </a:fillRef>
          <a:effectRef idx="0">
            <a:schemeClr val="accent4"/>
          </a:effectRef>
          <a:fontRef idx="minor">
            <a:schemeClr val="tx1"/>
          </a:fontRef>
        </p:style>
      </p:cxnSp>
      <p:cxnSp>
        <p:nvCxnSpPr>
          <p:cNvPr id="62" name="Straight Arrow Connector 61">
            <a:extLst>
              <a:ext uri="{FF2B5EF4-FFF2-40B4-BE49-F238E27FC236}">
                <a16:creationId xmlns:a16="http://schemas.microsoft.com/office/drawing/2014/main" id="{73EBA49E-7A77-027C-405D-1F09519A9842}"/>
              </a:ext>
            </a:extLst>
          </p:cNvPr>
          <p:cNvCxnSpPr>
            <a:cxnSpLocks/>
            <a:endCxn id="7" idx="1"/>
          </p:cNvCxnSpPr>
          <p:nvPr/>
        </p:nvCxnSpPr>
        <p:spPr>
          <a:xfrm flipV="1">
            <a:off x="2872292" y="2583912"/>
            <a:ext cx="1187063" cy="356399"/>
          </a:xfrm>
          <a:prstGeom prst="straightConnector1">
            <a:avLst/>
          </a:prstGeom>
          <a:ln w="28575">
            <a:tailEnd type="triangle"/>
          </a:ln>
          <a:effectLst>
            <a:outerShdw blurRad="50800" dist="38100" dir="2700000" algn="tl" rotWithShape="0">
              <a:prstClr val="black">
                <a:alpha val="40000"/>
              </a:prstClr>
            </a:outerShdw>
          </a:effectLst>
        </p:spPr>
        <p:style>
          <a:lnRef idx="1">
            <a:schemeClr val="accent4"/>
          </a:lnRef>
          <a:fillRef idx="0">
            <a:schemeClr val="accent4"/>
          </a:fillRef>
          <a:effectRef idx="0">
            <a:schemeClr val="accent4"/>
          </a:effectRef>
          <a:fontRef idx="minor">
            <a:schemeClr val="tx1"/>
          </a:fontRef>
        </p:style>
      </p:cxnSp>
      <p:cxnSp>
        <p:nvCxnSpPr>
          <p:cNvPr id="65" name="Straight Arrow Connector 64">
            <a:extLst>
              <a:ext uri="{FF2B5EF4-FFF2-40B4-BE49-F238E27FC236}">
                <a16:creationId xmlns:a16="http://schemas.microsoft.com/office/drawing/2014/main" id="{6CB7E515-99FF-E9FF-FB34-8B9A2ED2E0A6}"/>
              </a:ext>
            </a:extLst>
          </p:cNvPr>
          <p:cNvCxnSpPr>
            <a:cxnSpLocks/>
            <a:endCxn id="6" idx="1"/>
          </p:cNvCxnSpPr>
          <p:nvPr/>
        </p:nvCxnSpPr>
        <p:spPr>
          <a:xfrm flipV="1">
            <a:off x="2453498" y="1776228"/>
            <a:ext cx="1562805" cy="51791"/>
          </a:xfrm>
          <a:prstGeom prst="straightConnector1">
            <a:avLst/>
          </a:prstGeom>
          <a:ln w="28575">
            <a:tailEnd type="triangle"/>
          </a:ln>
          <a:effectLst>
            <a:outerShdw blurRad="50800" dist="38100" dir="2700000" algn="tl" rotWithShape="0">
              <a:prstClr val="black">
                <a:alpha val="40000"/>
              </a:prstClr>
            </a:outerShdw>
          </a:effectLst>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1667358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6736A-8124-E9ED-057B-CF273C422D49}"/>
              </a:ext>
            </a:extLst>
          </p:cNvPr>
          <p:cNvSpPr>
            <a:spLocks noGrp="1"/>
          </p:cNvSpPr>
          <p:nvPr>
            <p:ph type="title"/>
          </p:nvPr>
        </p:nvSpPr>
        <p:spPr>
          <a:xfrm>
            <a:off x="243396" y="498225"/>
            <a:ext cx="8470298" cy="520423"/>
          </a:xfrm>
        </p:spPr>
        <p:txBody>
          <a:bodyPr/>
          <a:lstStyle/>
          <a:p>
            <a:r>
              <a:rPr lang="en-US"/>
              <a:t>TIPS ON DESIGNING A GREAT POSTER</a:t>
            </a:r>
            <a:endParaRPr lang="en-GB"/>
          </a:p>
        </p:txBody>
      </p:sp>
      <p:sp>
        <p:nvSpPr>
          <p:cNvPr id="4" name="Content Placeholder 2">
            <a:extLst>
              <a:ext uri="{FF2B5EF4-FFF2-40B4-BE49-F238E27FC236}">
                <a16:creationId xmlns:a16="http://schemas.microsoft.com/office/drawing/2014/main" id="{483B73BF-0507-B110-2985-E6B8E94C08AC}"/>
              </a:ext>
            </a:extLst>
          </p:cNvPr>
          <p:cNvSpPr>
            <a:spLocks noGrp="1"/>
          </p:cNvSpPr>
          <p:nvPr>
            <p:ph sz="half" idx="1"/>
          </p:nvPr>
        </p:nvSpPr>
        <p:spPr>
          <a:xfrm>
            <a:off x="511148" y="1602888"/>
            <a:ext cx="5998162" cy="3932311"/>
          </a:xfrm>
        </p:spPr>
        <p:txBody>
          <a:bodyPr>
            <a:noAutofit/>
          </a:bodyPr>
          <a:lstStyle/>
          <a:p>
            <a:pPr>
              <a:buFont typeface="Wingdings" panose="05000000000000000000" pitchFamily="2" charset="2"/>
              <a:buChar char="ü"/>
            </a:pPr>
            <a:r>
              <a:rPr lang="en-US" sz="2400"/>
              <a:t>Check any requirements that you have been asked to use.</a:t>
            </a:r>
          </a:p>
          <a:p>
            <a:pPr marL="342900" lvl="1" indent="0">
              <a:buNone/>
            </a:pPr>
            <a:r>
              <a:rPr lang="en-US" sz="2000"/>
              <a:t>(e.g., orientation, size, format)</a:t>
            </a:r>
          </a:p>
          <a:p>
            <a:pPr>
              <a:buFont typeface="Wingdings" panose="05000000000000000000" pitchFamily="2" charset="2"/>
              <a:buChar char="ü"/>
            </a:pPr>
            <a:r>
              <a:rPr lang="en-GB" sz="2400"/>
              <a:t>Short interesting title.</a:t>
            </a:r>
          </a:p>
          <a:p>
            <a:pPr>
              <a:buFont typeface="Wingdings" panose="05000000000000000000" pitchFamily="2" charset="2"/>
              <a:buChar char="ü"/>
            </a:pPr>
            <a:r>
              <a:rPr lang="en-US" sz="2400"/>
              <a:t>Bullet points rather than paragraphs.</a:t>
            </a:r>
          </a:p>
          <a:p>
            <a:pPr>
              <a:buFont typeface="Wingdings" panose="05000000000000000000" pitchFamily="2" charset="2"/>
              <a:buChar char="ü"/>
            </a:pPr>
            <a:r>
              <a:rPr lang="en-US" sz="2400"/>
              <a:t>Clear logical layout.</a:t>
            </a:r>
          </a:p>
          <a:p>
            <a:pPr>
              <a:buFont typeface="Wingdings" panose="05000000000000000000" pitchFamily="2" charset="2"/>
              <a:buChar char="ü"/>
            </a:pPr>
            <a:r>
              <a:rPr lang="en-GB" sz="2400"/>
              <a:t> Reading order; left to right, top to bottom.</a:t>
            </a:r>
          </a:p>
          <a:p>
            <a:pPr>
              <a:buFont typeface="Wingdings" panose="05000000000000000000" pitchFamily="2" charset="2"/>
              <a:buChar char="ü"/>
            </a:pPr>
            <a:r>
              <a:rPr lang="en-GB" sz="2400"/>
              <a:t>Pick a simple colour scheme.</a:t>
            </a:r>
          </a:p>
          <a:p>
            <a:pPr>
              <a:buFont typeface="Wingdings" panose="05000000000000000000" pitchFamily="2" charset="2"/>
              <a:buChar char="ü"/>
            </a:pPr>
            <a:r>
              <a:rPr lang="en-GB" sz="2400"/>
              <a:t>Pick one or two fonts.</a:t>
            </a:r>
          </a:p>
        </p:txBody>
      </p:sp>
      <p:sp>
        <p:nvSpPr>
          <p:cNvPr id="6" name="TextBox 5">
            <a:extLst>
              <a:ext uri="{FF2B5EF4-FFF2-40B4-BE49-F238E27FC236}">
                <a16:creationId xmlns:a16="http://schemas.microsoft.com/office/drawing/2014/main" id="{BC6D1A5A-A803-C6BD-F391-28453EAA28BD}"/>
              </a:ext>
            </a:extLst>
          </p:cNvPr>
          <p:cNvSpPr txBox="1"/>
          <p:nvPr/>
        </p:nvSpPr>
        <p:spPr>
          <a:xfrm>
            <a:off x="7890755" y="1255504"/>
            <a:ext cx="3790097" cy="1021556"/>
          </a:xfrm>
          <a:prstGeom prst="roundRect">
            <a:avLst/>
          </a:prstGeom>
          <a:ln>
            <a:extLst>
              <a:ext uri="{C807C97D-BFC1-408E-A445-0C87EB9F89A2}">
                <ask:lineSketchStyleProps xmlns:ask="http://schemas.microsoft.com/office/drawing/2018/sketchyshapes" sd="2026468225">
                  <a:custGeom>
                    <a:avLst/>
                    <a:gdLst>
                      <a:gd name="connsiteX0" fmla="*/ 0 w 3790097"/>
                      <a:gd name="connsiteY0" fmla="*/ 0 h 923330"/>
                      <a:gd name="connsiteX1" fmla="*/ 669584 w 3790097"/>
                      <a:gd name="connsiteY1" fmla="*/ 0 h 923330"/>
                      <a:gd name="connsiteX2" fmla="*/ 1301267 w 3790097"/>
                      <a:gd name="connsiteY2" fmla="*/ 0 h 923330"/>
                      <a:gd name="connsiteX3" fmla="*/ 1819247 w 3790097"/>
                      <a:gd name="connsiteY3" fmla="*/ 0 h 923330"/>
                      <a:gd name="connsiteX4" fmla="*/ 2488830 w 3790097"/>
                      <a:gd name="connsiteY4" fmla="*/ 0 h 923330"/>
                      <a:gd name="connsiteX5" fmla="*/ 3006810 w 3790097"/>
                      <a:gd name="connsiteY5" fmla="*/ 0 h 923330"/>
                      <a:gd name="connsiteX6" fmla="*/ 3790097 w 3790097"/>
                      <a:gd name="connsiteY6" fmla="*/ 0 h 923330"/>
                      <a:gd name="connsiteX7" fmla="*/ 3790097 w 3790097"/>
                      <a:gd name="connsiteY7" fmla="*/ 452432 h 923330"/>
                      <a:gd name="connsiteX8" fmla="*/ 3790097 w 3790097"/>
                      <a:gd name="connsiteY8" fmla="*/ 923330 h 923330"/>
                      <a:gd name="connsiteX9" fmla="*/ 3158414 w 3790097"/>
                      <a:gd name="connsiteY9" fmla="*/ 923330 h 923330"/>
                      <a:gd name="connsiteX10" fmla="*/ 2526731 w 3790097"/>
                      <a:gd name="connsiteY10" fmla="*/ 923330 h 923330"/>
                      <a:gd name="connsiteX11" fmla="*/ 1895049 w 3790097"/>
                      <a:gd name="connsiteY11" fmla="*/ 923330 h 923330"/>
                      <a:gd name="connsiteX12" fmla="*/ 1339168 w 3790097"/>
                      <a:gd name="connsiteY12" fmla="*/ 923330 h 923330"/>
                      <a:gd name="connsiteX13" fmla="*/ 631683 w 3790097"/>
                      <a:gd name="connsiteY13" fmla="*/ 923330 h 923330"/>
                      <a:gd name="connsiteX14" fmla="*/ 0 w 3790097"/>
                      <a:gd name="connsiteY14" fmla="*/ 923330 h 923330"/>
                      <a:gd name="connsiteX15" fmla="*/ 0 w 3790097"/>
                      <a:gd name="connsiteY15" fmla="*/ 443198 h 923330"/>
                      <a:gd name="connsiteX16" fmla="*/ 0 w 3790097"/>
                      <a:gd name="connsiteY16" fmla="*/ 0 h 923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90097" h="923330" fill="none" extrusionOk="0">
                        <a:moveTo>
                          <a:pt x="0" y="0"/>
                        </a:moveTo>
                        <a:cubicBezTo>
                          <a:pt x="209115" y="-30992"/>
                          <a:pt x="411805" y="-29152"/>
                          <a:pt x="669584" y="0"/>
                        </a:cubicBezTo>
                        <a:cubicBezTo>
                          <a:pt x="927363" y="29152"/>
                          <a:pt x="1107394" y="-18468"/>
                          <a:pt x="1301267" y="0"/>
                        </a:cubicBezTo>
                        <a:cubicBezTo>
                          <a:pt x="1495140" y="18468"/>
                          <a:pt x="1612611" y="-9368"/>
                          <a:pt x="1819247" y="0"/>
                        </a:cubicBezTo>
                        <a:cubicBezTo>
                          <a:pt x="2025883" y="9368"/>
                          <a:pt x="2341293" y="-3838"/>
                          <a:pt x="2488830" y="0"/>
                        </a:cubicBezTo>
                        <a:cubicBezTo>
                          <a:pt x="2636367" y="3838"/>
                          <a:pt x="2891570" y="-234"/>
                          <a:pt x="3006810" y="0"/>
                        </a:cubicBezTo>
                        <a:cubicBezTo>
                          <a:pt x="3122050" y="234"/>
                          <a:pt x="3551726" y="-15494"/>
                          <a:pt x="3790097" y="0"/>
                        </a:cubicBezTo>
                        <a:cubicBezTo>
                          <a:pt x="3801385" y="93962"/>
                          <a:pt x="3774030" y="313391"/>
                          <a:pt x="3790097" y="452432"/>
                        </a:cubicBezTo>
                        <a:cubicBezTo>
                          <a:pt x="3806164" y="591473"/>
                          <a:pt x="3766612" y="697528"/>
                          <a:pt x="3790097" y="923330"/>
                        </a:cubicBezTo>
                        <a:cubicBezTo>
                          <a:pt x="3516435" y="934552"/>
                          <a:pt x="3288961" y="938569"/>
                          <a:pt x="3158414" y="923330"/>
                        </a:cubicBezTo>
                        <a:cubicBezTo>
                          <a:pt x="3027867" y="908091"/>
                          <a:pt x="2660705" y="926045"/>
                          <a:pt x="2526731" y="923330"/>
                        </a:cubicBezTo>
                        <a:cubicBezTo>
                          <a:pt x="2392757" y="920615"/>
                          <a:pt x="2210438" y="943589"/>
                          <a:pt x="1895049" y="923330"/>
                        </a:cubicBezTo>
                        <a:cubicBezTo>
                          <a:pt x="1579660" y="903071"/>
                          <a:pt x="1555253" y="934191"/>
                          <a:pt x="1339168" y="923330"/>
                        </a:cubicBezTo>
                        <a:cubicBezTo>
                          <a:pt x="1123083" y="912469"/>
                          <a:pt x="887244" y="932626"/>
                          <a:pt x="631683" y="923330"/>
                        </a:cubicBezTo>
                        <a:cubicBezTo>
                          <a:pt x="376122" y="914034"/>
                          <a:pt x="253052" y="910478"/>
                          <a:pt x="0" y="923330"/>
                        </a:cubicBezTo>
                        <a:cubicBezTo>
                          <a:pt x="-9035" y="787682"/>
                          <a:pt x="-12170" y="548737"/>
                          <a:pt x="0" y="443198"/>
                        </a:cubicBezTo>
                        <a:cubicBezTo>
                          <a:pt x="12170" y="337659"/>
                          <a:pt x="13237" y="210706"/>
                          <a:pt x="0" y="0"/>
                        </a:cubicBezTo>
                        <a:close/>
                      </a:path>
                      <a:path w="3790097" h="923330" stroke="0" extrusionOk="0">
                        <a:moveTo>
                          <a:pt x="0" y="0"/>
                        </a:moveTo>
                        <a:cubicBezTo>
                          <a:pt x="254639" y="31013"/>
                          <a:pt x="432905" y="15685"/>
                          <a:pt x="631683" y="0"/>
                        </a:cubicBezTo>
                        <a:cubicBezTo>
                          <a:pt x="830461" y="-15685"/>
                          <a:pt x="1002796" y="26093"/>
                          <a:pt x="1301267" y="0"/>
                        </a:cubicBezTo>
                        <a:cubicBezTo>
                          <a:pt x="1599738" y="-26093"/>
                          <a:pt x="1715615" y="-31068"/>
                          <a:pt x="1970850" y="0"/>
                        </a:cubicBezTo>
                        <a:cubicBezTo>
                          <a:pt x="2226085" y="31068"/>
                          <a:pt x="2339835" y="-22722"/>
                          <a:pt x="2488830" y="0"/>
                        </a:cubicBezTo>
                        <a:cubicBezTo>
                          <a:pt x="2637825" y="22722"/>
                          <a:pt x="2940531" y="-10200"/>
                          <a:pt x="3158414" y="0"/>
                        </a:cubicBezTo>
                        <a:cubicBezTo>
                          <a:pt x="3376297" y="10200"/>
                          <a:pt x="3530487" y="-22111"/>
                          <a:pt x="3790097" y="0"/>
                        </a:cubicBezTo>
                        <a:cubicBezTo>
                          <a:pt x="3805806" y="155952"/>
                          <a:pt x="3791582" y="329191"/>
                          <a:pt x="3790097" y="461665"/>
                        </a:cubicBezTo>
                        <a:cubicBezTo>
                          <a:pt x="3788612" y="594139"/>
                          <a:pt x="3785923" y="742618"/>
                          <a:pt x="3790097" y="923330"/>
                        </a:cubicBezTo>
                        <a:cubicBezTo>
                          <a:pt x="3550455" y="925066"/>
                          <a:pt x="3288892" y="938378"/>
                          <a:pt x="3158414" y="923330"/>
                        </a:cubicBezTo>
                        <a:cubicBezTo>
                          <a:pt x="3027936" y="908282"/>
                          <a:pt x="2753742" y="937288"/>
                          <a:pt x="2564632" y="923330"/>
                        </a:cubicBezTo>
                        <a:cubicBezTo>
                          <a:pt x="2375522" y="909372"/>
                          <a:pt x="2155167" y="920095"/>
                          <a:pt x="2008751" y="923330"/>
                        </a:cubicBezTo>
                        <a:cubicBezTo>
                          <a:pt x="1862335" y="926565"/>
                          <a:pt x="1747165" y="948242"/>
                          <a:pt x="1490771" y="923330"/>
                        </a:cubicBezTo>
                        <a:cubicBezTo>
                          <a:pt x="1234377" y="898418"/>
                          <a:pt x="1045583" y="909770"/>
                          <a:pt x="821188" y="923330"/>
                        </a:cubicBezTo>
                        <a:cubicBezTo>
                          <a:pt x="596793" y="936890"/>
                          <a:pt x="245658" y="952493"/>
                          <a:pt x="0" y="923330"/>
                        </a:cubicBezTo>
                        <a:cubicBezTo>
                          <a:pt x="8454" y="735193"/>
                          <a:pt x="-11353" y="626545"/>
                          <a:pt x="0" y="480132"/>
                        </a:cubicBezTo>
                        <a:cubicBezTo>
                          <a:pt x="11353" y="333719"/>
                          <a:pt x="-5296" y="228948"/>
                          <a:pt x="0" y="0"/>
                        </a:cubicBezTo>
                        <a:close/>
                      </a:path>
                    </a:pathLst>
                  </a:custGeom>
                  <ask:type>
                    <ask:lineSketchNone/>
                  </ask:type>
                </ask:lineSketchStyleProps>
              </a:ext>
            </a:extLst>
          </a:ln>
        </p:spPr>
        <p:style>
          <a:lnRef idx="2">
            <a:schemeClr val="accent5"/>
          </a:lnRef>
          <a:fillRef idx="1">
            <a:schemeClr val="lt1"/>
          </a:fillRef>
          <a:effectRef idx="0">
            <a:schemeClr val="accent5"/>
          </a:effectRef>
          <a:fontRef idx="minor">
            <a:schemeClr val="dk1"/>
          </a:fontRef>
        </p:style>
        <p:txBody>
          <a:bodyPr wrap="square" lIns="91440" tIns="45720" rIns="91440" bIns="45720" rtlCol="0" anchor="t">
            <a:spAutoFit/>
          </a:bodyPr>
          <a:lstStyle/>
          <a:p>
            <a:pPr algn="ctr"/>
            <a:r>
              <a:rPr lang="en-US" sz="1800" b="0" i="0">
                <a:solidFill>
                  <a:schemeClr val="tx1"/>
                </a:solidFill>
                <a:effectLst/>
                <a:latin typeface="SourceSansPro"/>
              </a:rPr>
              <a:t>Think of the poster as a </a:t>
            </a:r>
            <a:r>
              <a:rPr lang="en-US" sz="1800" b="1" i="0">
                <a:solidFill>
                  <a:schemeClr val="tx1"/>
                </a:solidFill>
                <a:effectLst/>
                <a:latin typeface="SourceSansPro"/>
              </a:rPr>
              <a:t>visual summary</a:t>
            </a:r>
            <a:r>
              <a:rPr lang="en-US" sz="1800" b="0" i="0">
                <a:solidFill>
                  <a:schemeClr val="tx1"/>
                </a:solidFill>
                <a:effectLst/>
                <a:latin typeface="SourceSansPro"/>
              </a:rPr>
              <a:t> of your work. You don’t need to include every detail!</a:t>
            </a:r>
            <a:endParaRPr lang="en-GB" sz="1800">
              <a:solidFill>
                <a:schemeClr val="tx1"/>
              </a:solidFill>
            </a:endParaRPr>
          </a:p>
        </p:txBody>
      </p:sp>
      <p:grpSp>
        <p:nvGrpSpPr>
          <p:cNvPr id="7" name="Group 6">
            <a:extLst>
              <a:ext uri="{FF2B5EF4-FFF2-40B4-BE49-F238E27FC236}">
                <a16:creationId xmlns:a16="http://schemas.microsoft.com/office/drawing/2014/main" id="{52D540BD-21E6-858B-4A54-05F0CF7D4C8C}"/>
              </a:ext>
            </a:extLst>
          </p:cNvPr>
          <p:cNvGrpSpPr/>
          <p:nvPr/>
        </p:nvGrpSpPr>
        <p:grpSpPr>
          <a:xfrm>
            <a:off x="6509310" y="2617046"/>
            <a:ext cx="3909526" cy="3452326"/>
            <a:chOff x="4917233" y="2435290"/>
            <a:chExt cx="3909526" cy="3452326"/>
          </a:xfrm>
        </p:grpSpPr>
        <p:sp>
          <p:nvSpPr>
            <p:cNvPr id="8" name="Rectangle 7">
              <a:extLst>
                <a:ext uri="{FF2B5EF4-FFF2-40B4-BE49-F238E27FC236}">
                  <a16:creationId xmlns:a16="http://schemas.microsoft.com/office/drawing/2014/main" id="{FDD5CB5E-D85E-5DFA-A8DE-60479CB43EF1}"/>
                </a:ext>
              </a:extLst>
            </p:cNvPr>
            <p:cNvSpPr/>
            <p:nvPr/>
          </p:nvSpPr>
          <p:spPr>
            <a:xfrm>
              <a:off x="4917233" y="2435290"/>
              <a:ext cx="3909526" cy="3452326"/>
            </a:xfrm>
            <a:prstGeom prst="rect">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89EDBA02-D5CD-F65B-DB0C-C1AD3E48F18D}"/>
                </a:ext>
              </a:extLst>
            </p:cNvPr>
            <p:cNvSpPr/>
            <p:nvPr/>
          </p:nvSpPr>
          <p:spPr>
            <a:xfrm>
              <a:off x="4917233" y="3817820"/>
              <a:ext cx="3909526" cy="523220"/>
            </a:xfrm>
            <a:prstGeom prst="rect">
              <a:avLst/>
            </a:prstGeom>
          </p:spPr>
          <p:style>
            <a:lnRef idx="3">
              <a:schemeClr val="lt1"/>
            </a:lnRef>
            <a:fillRef idx="1">
              <a:schemeClr val="accent5"/>
            </a:fillRef>
            <a:effectRef idx="1">
              <a:schemeClr val="accent5"/>
            </a:effectRef>
            <a:fontRef idx="minor">
              <a:schemeClr val="lt1"/>
            </a:fontRef>
          </p:style>
          <p:txBody>
            <a:bodyPr wrap="square">
              <a:spAutoFit/>
            </a:bodyPr>
            <a:lstStyle/>
            <a:p>
              <a:pPr algn="ctr"/>
              <a:r>
                <a:rPr lang="en-US" sz="2800" b="1">
                  <a:solidFill>
                    <a:schemeClr val="bg1">
                      <a:lumMod val="95000"/>
                    </a:schemeClr>
                  </a:solidFill>
                  <a:latin typeface="SourceSansPro"/>
                </a:rPr>
                <a:t>You will read this first</a:t>
              </a:r>
              <a:endParaRPr lang="en-GB" sz="2800"/>
            </a:p>
          </p:txBody>
        </p:sp>
        <p:sp>
          <p:nvSpPr>
            <p:cNvPr id="10" name="Rectangle 9">
              <a:extLst>
                <a:ext uri="{FF2B5EF4-FFF2-40B4-BE49-F238E27FC236}">
                  <a16:creationId xmlns:a16="http://schemas.microsoft.com/office/drawing/2014/main" id="{BE73F1B6-5E1A-281D-847C-0C52C2783691}"/>
                </a:ext>
              </a:extLst>
            </p:cNvPr>
            <p:cNvSpPr/>
            <p:nvPr/>
          </p:nvSpPr>
          <p:spPr>
            <a:xfrm>
              <a:off x="5190544" y="4620404"/>
              <a:ext cx="2161169" cy="307777"/>
            </a:xfrm>
            <a:prstGeom prst="rect">
              <a:avLst/>
            </a:prstGeom>
          </p:spPr>
          <p:style>
            <a:lnRef idx="3">
              <a:schemeClr val="lt1"/>
            </a:lnRef>
            <a:fillRef idx="1">
              <a:schemeClr val="accent5"/>
            </a:fillRef>
            <a:effectRef idx="1">
              <a:schemeClr val="accent5"/>
            </a:effectRef>
            <a:fontRef idx="minor">
              <a:schemeClr val="lt1"/>
            </a:fontRef>
          </p:style>
          <p:txBody>
            <a:bodyPr wrap="none">
              <a:spAutoFit/>
            </a:bodyPr>
            <a:lstStyle/>
            <a:p>
              <a:r>
                <a:rPr lang="en-US" sz="1400" b="1">
                  <a:solidFill>
                    <a:schemeClr val="bg1">
                      <a:lumMod val="95000"/>
                    </a:schemeClr>
                  </a:solidFill>
                  <a:latin typeface="SourceSansPro"/>
                </a:rPr>
                <a:t>Then you will read this.</a:t>
              </a:r>
              <a:endParaRPr lang="en-GB" sz="1400"/>
            </a:p>
          </p:txBody>
        </p:sp>
        <p:sp>
          <p:nvSpPr>
            <p:cNvPr id="11" name="Rectangle 10">
              <a:extLst>
                <a:ext uri="{FF2B5EF4-FFF2-40B4-BE49-F238E27FC236}">
                  <a16:creationId xmlns:a16="http://schemas.microsoft.com/office/drawing/2014/main" id="{0FD088A2-7388-8F41-8D7D-16733CB72523}"/>
                </a:ext>
              </a:extLst>
            </p:cNvPr>
            <p:cNvSpPr/>
            <p:nvPr/>
          </p:nvSpPr>
          <p:spPr>
            <a:xfrm>
              <a:off x="5190544" y="4926082"/>
              <a:ext cx="849913" cy="261610"/>
            </a:xfrm>
            <a:prstGeom prst="rect">
              <a:avLst/>
            </a:prstGeom>
          </p:spPr>
          <p:style>
            <a:lnRef idx="3">
              <a:schemeClr val="lt1"/>
            </a:lnRef>
            <a:fillRef idx="1">
              <a:schemeClr val="accent5"/>
            </a:fillRef>
            <a:effectRef idx="1">
              <a:schemeClr val="accent5"/>
            </a:effectRef>
            <a:fontRef idx="minor">
              <a:schemeClr val="lt1"/>
            </a:fontRef>
          </p:style>
          <p:txBody>
            <a:bodyPr wrap="none">
              <a:spAutoFit/>
            </a:bodyPr>
            <a:lstStyle/>
            <a:p>
              <a:r>
                <a:rPr lang="en-US" sz="1100" b="1">
                  <a:solidFill>
                    <a:schemeClr val="bg1">
                      <a:lumMod val="95000"/>
                    </a:schemeClr>
                  </a:solidFill>
                  <a:latin typeface="SourceSansPro"/>
                </a:rPr>
                <a:t>Then this.</a:t>
              </a:r>
              <a:endParaRPr lang="en-GB" sz="1100"/>
            </a:p>
          </p:txBody>
        </p:sp>
        <p:sp>
          <p:nvSpPr>
            <p:cNvPr id="12" name="Rectangle 11">
              <a:extLst>
                <a:ext uri="{FF2B5EF4-FFF2-40B4-BE49-F238E27FC236}">
                  <a16:creationId xmlns:a16="http://schemas.microsoft.com/office/drawing/2014/main" id="{9730F20C-D498-29A8-57E9-D63B4D3E063A}"/>
                </a:ext>
              </a:extLst>
            </p:cNvPr>
            <p:cNvSpPr/>
            <p:nvPr/>
          </p:nvSpPr>
          <p:spPr>
            <a:xfrm>
              <a:off x="4917233" y="2457579"/>
              <a:ext cx="1133644" cy="200055"/>
            </a:xfrm>
            <a:prstGeom prst="rect">
              <a:avLst/>
            </a:prstGeom>
          </p:spPr>
          <p:style>
            <a:lnRef idx="3">
              <a:schemeClr val="lt1"/>
            </a:lnRef>
            <a:fillRef idx="1">
              <a:schemeClr val="accent5"/>
            </a:fillRef>
            <a:effectRef idx="1">
              <a:schemeClr val="accent5"/>
            </a:effectRef>
            <a:fontRef idx="minor">
              <a:schemeClr val="lt1"/>
            </a:fontRef>
          </p:style>
          <p:txBody>
            <a:bodyPr wrap="none">
              <a:spAutoFit/>
            </a:bodyPr>
            <a:lstStyle/>
            <a:p>
              <a:r>
                <a:rPr lang="en-US" sz="700" b="1">
                  <a:solidFill>
                    <a:schemeClr val="bg1">
                      <a:lumMod val="95000"/>
                    </a:schemeClr>
                  </a:solidFill>
                  <a:latin typeface="SourceSansPro"/>
                </a:rPr>
                <a:t>You will read this last.</a:t>
              </a:r>
              <a:endParaRPr lang="en-GB" sz="700"/>
            </a:p>
          </p:txBody>
        </p:sp>
      </p:grpSp>
    </p:spTree>
    <p:extLst>
      <p:ext uri="{BB962C8B-B14F-4D97-AF65-F5344CB8AC3E}">
        <p14:creationId xmlns:p14="http://schemas.microsoft.com/office/powerpoint/2010/main" val="1150474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6736A-8124-E9ED-057B-CF273C422D49}"/>
              </a:ext>
            </a:extLst>
          </p:cNvPr>
          <p:cNvSpPr>
            <a:spLocks noGrp="1"/>
          </p:cNvSpPr>
          <p:nvPr>
            <p:ph type="title"/>
          </p:nvPr>
        </p:nvSpPr>
        <p:spPr>
          <a:xfrm>
            <a:off x="243396" y="498225"/>
            <a:ext cx="8470298" cy="520423"/>
          </a:xfrm>
        </p:spPr>
        <p:txBody>
          <a:bodyPr/>
          <a:lstStyle/>
          <a:p>
            <a:r>
              <a:rPr lang="en-US"/>
              <a:t>TIPS ON DESIGNING A GREAT POSTER</a:t>
            </a:r>
            <a:endParaRPr lang="en-GB"/>
          </a:p>
        </p:txBody>
      </p:sp>
      <p:sp>
        <p:nvSpPr>
          <p:cNvPr id="14" name="Content Placeholder 5">
            <a:extLst>
              <a:ext uri="{FF2B5EF4-FFF2-40B4-BE49-F238E27FC236}">
                <a16:creationId xmlns:a16="http://schemas.microsoft.com/office/drawing/2014/main" id="{6D6B0C01-DA8F-1EA6-7E4E-AD945C40D86B}"/>
              </a:ext>
            </a:extLst>
          </p:cNvPr>
          <p:cNvSpPr>
            <a:spLocks noGrp="1"/>
          </p:cNvSpPr>
          <p:nvPr>
            <p:ph idx="1"/>
          </p:nvPr>
        </p:nvSpPr>
        <p:spPr>
          <a:xfrm>
            <a:off x="564104" y="1567283"/>
            <a:ext cx="5010150" cy="4351338"/>
          </a:xfrm>
        </p:spPr>
        <p:txBody>
          <a:bodyPr/>
          <a:lstStyle/>
          <a:p>
            <a:pPr marL="0" indent="0">
              <a:buNone/>
            </a:pPr>
            <a:r>
              <a:rPr lang="en-US" sz="2000"/>
              <a:t>Software – use what works for you!</a:t>
            </a:r>
          </a:p>
          <a:p>
            <a:pPr lvl="1">
              <a:buFont typeface="Arial" panose="020B0604020202020204" pitchFamily="34" charset="0"/>
              <a:buChar char="•"/>
            </a:pPr>
            <a:r>
              <a:rPr lang="en-US" err="1"/>
              <a:t>Powerpoint</a:t>
            </a:r>
            <a:r>
              <a:rPr lang="en-US"/>
              <a:t>/Open Office</a:t>
            </a:r>
          </a:p>
          <a:p>
            <a:pPr lvl="1">
              <a:buFont typeface="Arial" panose="020B0604020202020204" pitchFamily="34" charset="0"/>
              <a:buChar char="•"/>
            </a:pPr>
            <a:r>
              <a:rPr lang="en-US"/>
              <a:t>Canva.com</a:t>
            </a:r>
          </a:p>
          <a:p>
            <a:pPr lvl="1">
              <a:buFont typeface="Arial" panose="020B0604020202020204" pitchFamily="34" charset="0"/>
              <a:buChar char="•"/>
            </a:pPr>
            <a:r>
              <a:rPr lang="en-US"/>
              <a:t>Adobe Illustrator/InDesign</a:t>
            </a:r>
          </a:p>
          <a:p>
            <a:pPr lvl="1">
              <a:buFont typeface="Arial" panose="020B0604020202020204" pitchFamily="34" charset="0"/>
              <a:buChar char="•"/>
            </a:pPr>
            <a:r>
              <a:rPr lang="en-US"/>
              <a:t>Inkscape</a:t>
            </a:r>
          </a:p>
          <a:p>
            <a:pPr lvl="1">
              <a:buFont typeface="Arial" panose="020B0604020202020204" pitchFamily="34" charset="0"/>
              <a:buChar char="•"/>
            </a:pPr>
            <a:endParaRPr lang="en-US" sz="1050"/>
          </a:p>
          <a:p>
            <a:pPr>
              <a:buFont typeface="Arial" panose="020B0604020202020204" pitchFamily="34" charset="0"/>
              <a:buChar char="•"/>
            </a:pPr>
            <a:r>
              <a:rPr lang="en-GB" sz="2000"/>
              <a:t>Negative space is your friend. Leave lots of ‘breathing room’ around your text &amp; images.</a:t>
            </a:r>
          </a:p>
          <a:p>
            <a:pPr>
              <a:buFont typeface="Arial" panose="020B0604020202020204" pitchFamily="34" charset="0"/>
              <a:buChar char="•"/>
            </a:pPr>
            <a:r>
              <a:rPr lang="en-GB" sz="2000"/>
              <a:t>Use subheadings &amp; labels.</a:t>
            </a:r>
          </a:p>
          <a:p>
            <a:pPr>
              <a:buFont typeface="Arial" panose="020B0604020202020204" pitchFamily="34" charset="0"/>
              <a:buChar char="•"/>
            </a:pPr>
            <a:r>
              <a:rPr lang="en-US" sz="2000"/>
              <a:t>Graphics and charts will help draw attention to your poster and make it stand out!</a:t>
            </a:r>
            <a:endParaRPr lang="en-GB" sz="2000"/>
          </a:p>
          <a:p>
            <a:endParaRPr lang="en-US" sz="2000"/>
          </a:p>
          <a:p>
            <a:endParaRPr lang="en-GB"/>
          </a:p>
        </p:txBody>
      </p:sp>
      <p:pic>
        <p:nvPicPr>
          <p:cNvPr id="15" name="Content Placeholder 5" descr="Text&#10;&#10;Description automatically generated">
            <a:extLst>
              <a:ext uri="{FF2B5EF4-FFF2-40B4-BE49-F238E27FC236}">
                <a16:creationId xmlns:a16="http://schemas.microsoft.com/office/drawing/2014/main" id="{72FB7C32-2F01-4C22-976D-86DAA31518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1567283"/>
            <a:ext cx="3245347" cy="4868022"/>
          </a:xfrm>
          <a:prstGeom prst="rect">
            <a:avLst/>
          </a:prstGeom>
        </p:spPr>
      </p:pic>
      <p:sp>
        <p:nvSpPr>
          <p:cNvPr id="19" name="TextBox 18">
            <a:extLst>
              <a:ext uri="{FF2B5EF4-FFF2-40B4-BE49-F238E27FC236}">
                <a16:creationId xmlns:a16="http://schemas.microsoft.com/office/drawing/2014/main" id="{C2405A82-536B-057D-C3CD-52C7B491EFA6}"/>
              </a:ext>
            </a:extLst>
          </p:cNvPr>
          <p:cNvSpPr txBox="1"/>
          <p:nvPr/>
        </p:nvSpPr>
        <p:spPr>
          <a:xfrm>
            <a:off x="8484822" y="498225"/>
            <a:ext cx="3463782" cy="715089"/>
          </a:xfrm>
          <a:prstGeom prst="roundRect">
            <a:avLst/>
          </a:prstGeom>
          <a:ln>
            <a:extLst>
              <a:ext uri="{C807C97D-BFC1-408E-A445-0C87EB9F89A2}">
                <ask:lineSketchStyleProps xmlns:ask="http://schemas.microsoft.com/office/drawing/2018/sketchyshapes" sd="2026468225">
                  <a:custGeom>
                    <a:avLst/>
                    <a:gdLst>
                      <a:gd name="connsiteX0" fmla="*/ 0 w 3790097"/>
                      <a:gd name="connsiteY0" fmla="*/ 0 h 923330"/>
                      <a:gd name="connsiteX1" fmla="*/ 669584 w 3790097"/>
                      <a:gd name="connsiteY1" fmla="*/ 0 h 923330"/>
                      <a:gd name="connsiteX2" fmla="*/ 1301267 w 3790097"/>
                      <a:gd name="connsiteY2" fmla="*/ 0 h 923330"/>
                      <a:gd name="connsiteX3" fmla="*/ 1819247 w 3790097"/>
                      <a:gd name="connsiteY3" fmla="*/ 0 h 923330"/>
                      <a:gd name="connsiteX4" fmla="*/ 2488830 w 3790097"/>
                      <a:gd name="connsiteY4" fmla="*/ 0 h 923330"/>
                      <a:gd name="connsiteX5" fmla="*/ 3006810 w 3790097"/>
                      <a:gd name="connsiteY5" fmla="*/ 0 h 923330"/>
                      <a:gd name="connsiteX6" fmla="*/ 3790097 w 3790097"/>
                      <a:gd name="connsiteY6" fmla="*/ 0 h 923330"/>
                      <a:gd name="connsiteX7" fmla="*/ 3790097 w 3790097"/>
                      <a:gd name="connsiteY7" fmla="*/ 452432 h 923330"/>
                      <a:gd name="connsiteX8" fmla="*/ 3790097 w 3790097"/>
                      <a:gd name="connsiteY8" fmla="*/ 923330 h 923330"/>
                      <a:gd name="connsiteX9" fmla="*/ 3158414 w 3790097"/>
                      <a:gd name="connsiteY9" fmla="*/ 923330 h 923330"/>
                      <a:gd name="connsiteX10" fmla="*/ 2526731 w 3790097"/>
                      <a:gd name="connsiteY10" fmla="*/ 923330 h 923330"/>
                      <a:gd name="connsiteX11" fmla="*/ 1895049 w 3790097"/>
                      <a:gd name="connsiteY11" fmla="*/ 923330 h 923330"/>
                      <a:gd name="connsiteX12" fmla="*/ 1339168 w 3790097"/>
                      <a:gd name="connsiteY12" fmla="*/ 923330 h 923330"/>
                      <a:gd name="connsiteX13" fmla="*/ 631683 w 3790097"/>
                      <a:gd name="connsiteY13" fmla="*/ 923330 h 923330"/>
                      <a:gd name="connsiteX14" fmla="*/ 0 w 3790097"/>
                      <a:gd name="connsiteY14" fmla="*/ 923330 h 923330"/>
                      <a:gd name="connsiteX15" fmla="*/ 0 w 3790097"/>
                      <a:gd name="connsiteY15" fmla="*/ 443198 h 923330"/>
                      <a:gd name="connsiteX16" fmla="*/ 0 w 3790097"/>
                      <a:gd name="connsiteY16" fmla="*/ 0 h 923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90097" h="923330" fill="none" extrusionOk="0">
                        <a:moveTo>
                          <a:pt x="0" y="0"/>
                        </a:moveTo>
                        <a:cubicBezTo>
                          <a:pt x="209115" y="-30992"/>
                          <a:pt x="411805" y="-29152"/>
                          <a:pt x="669584" y="0"/>
                        </a:cubicBezTo>
                        <a:cubicBezTo>
                          <a:pt x="927363" y="29152"/>
                          <a:pt x="1107394" y="-18468"/>
                          <a:pt x="1301267" y="0"/>
                        </a:cubicBezTo>
                        <a:cubicBezTo>
                          <a:pt x="1495140" y="18468"/>
                          <a:pt x="1612611" y="-9368"/>
                          <a:pt x="1819247" y="0"/>
                        </a:cubicBezTo>
                        <a:cubicBezTo>
                          <a:pt x="2025883" y="9368"/>
                          <a:pt x="2341293" y="-3838"/>
                          <a:pt x="2488830" y="0"/>
                        </a:cubicBezTo>
                        <a:cubicBezTo>
                          <a:pt x="2636367" y="3838"/>
                          <a:pt x="2891570" y="-234"/>
                          <a:pt x="3006810" y="0"/>
                        </a:cubicBezTo>
                        <a:cubicBezTo>
                          <a:pt x="3122050" y="234"/>
                          <a:pt x="3551726" y="-15494"/>
                          <a:pt x="3790097" y="0"/>
                        </a:cubicBezTo>
                        <a:cubicBezTo>
                          <a:pt x="3801385" y="93962"/>
                          <a:pt x="3774030" y="313391"/>
                          <a:pt x="3790097" y="452432"/>
                        </a:cubicBezTo>
                        <a:cubicBezTo>
                          <a:pt x="3806164" y="591473"/>
                          <a:pt x="3766612" y="697528"/>
                          <a:pt x="3790097" y="923330"/>
                        </a:cubicBezTo>
                        <a:cubicBezTo>
                          <a:pt x="3516435" y="934552"/>
                          <a:pt x="3288961" y="938569"/>
                          <a:pt x="3158414" y="923330"/>
                        </a:cubicBezTo>
                        <a:cubicBezTo>
                          <a:pt x="3027867" y="908091"/>
                          <a:pt x="2660705" y="926045"/>
                          <a:pt x="2526731" y="923330"/>
                        </a:cubicBezTo>
                        <a:cubicBezTo>
                          <a:pt x="2392757" y="920615"/>
                          <a:pt x="2210438" y="943589"/>
                          <a:pt x="1895049" y="923330"/>
                        </a:cubicBezTo>
                        <a:cubicBezTo>
                          <a:pt x="1579660" y="903071"/>
                          <a:pt x="1555253" y="934191"/>
                          <a:pt x="1339168" y="923330"/>
                        </a:cubicBezTo>
                        <a:cubicBezTo>
                          <a:pt x="1123083" y="912469"/>
                          <a:pt x="887244" y="932626"/>
                          <a:pt x="631683" y="923330"/>
                        </a:cubicBezTo>
                        <a:cubicBezTo>
                          <a:pt x="376122" y="914034"/>
                          <a:pt x="253052" y="910478"/>
                          <a:pt x="0" y="923330"/>
                        </a:cubicBezTo>
                        <a:cubicBezTo>
                          <a:pt x="-9035" y="787682"/>
                          <a:pt x="-12170" y="548737"/>
                          <a:pt x="0" y="443198"/>
                        </a:cubicBezTo>
                        <a:cubicBezTo>
                          <a:pt x="12170" y="337659"/>
                          <a:pt x="13237" y="210706"/>
                          <a:pt x="0" y="0"/>
                        </a:cubicBezTo>
                        <a:close/>
                      </a:path>
                      <a:path w="3790097" h="923330" stroke="0" extrusionOk="0">
                        <a:moveTo>
                          <a:pt x="0" y="0"/>
                        </a:moveTo>
                        <a:cubicBezTo>
                          <a:pt x="254639" y="31013"/>
                          <a:pt x="432905" y="15685"/>
                          <a:pt x="631683" y="0"/>
                        </a:cubicBezTo>
                        <a:cubicBezTo>
                          <a:pt x="830461" y="-15685"/>
                          <a:pt x="1002796" y="26093"/>
                          <a:pt x="1301267" y="0"/>
                        </a:cubicBezTo>
                        <a:cubicBezTo>
                          <a:pt x="1599738" y="-26093"/>
                          <a:pt x="1715615" y="-31068"/>
                          <a:pt x="1970850" y="0"/>
                        </a:cubicBezTo>
                        <a:cubicBezTo>
                          <a:pt x="2226085" y="31068"/>
                          <a:pt x="2339835" y="-22722"/>
                          <a:pt x="2488830" y="0"/>
                        </a:cubicBezTo>
                        <a:cubicBezTo>
                          <a:pt x="2637825" y="22722"/>
                          <a:pt x="2940531" y="-10200"/>
                          <a:pt x="3158414" y="0"/>
                        </a:cubicBezTo>
                        <a:cubicBezTo>
                          <a:pt x="3376297" y="10200"/>
                          <a:pt x="3530487" y="-22111"/>
                          <a:pt x="3790097" y="0"/>
                        </a:cubicBezTo>
                        <a:cubicBezTo>
                          <a:pt x="3805806" y="155952"/>
                          <a:pt x="3791582" y="329191"/>
                          <a:pt x="3790097" y="461665"/>
                        </a:cubicBezTo>
                        <a:cubicBezTo>
                          <a:pt x="3788612" y="594139"/>
                          <a:pt x="3785923" y="742618"/>
                          <a:pt x="3790097" y="923330"/>
                        </a:cubicBezTo>
                        <a:cubicBezTo>
                          <a:pt x="3550455" y="925066"/>
                          <a:pt x="3288892" y="938378"/>
                          <a:pt x="3158414" y="923330"/>
                        </a:cubicBezTo>
                        <a:cubicBezTo>
                          <a:pt x="3027936" y="908282"/>
                          <a:pt x="2753742" y="937288"/>
                          <a:pt x="2564632" y="923330"/>
                        </a:cubicBezTo>
                        <a:cubicBezTo>
                          <a:pt x="2375522" y="909372"/>
                          <a:pt x="2155167" y="920095"/>
                          <a:pt x="2008751" y="923330"/>
                        </a:cubicBezTo>
                        <a:cubicBezTo>
                          <a:pt x="1862335" y="926565"/>
                          <a:pt x="1747165" y="948242"/>
                          <a:pt x="1490771" y="923330"/>
                        </a:cubicBezTo>
                        <a:cubicBezTo>
                          <a:pt x="1234377" y="898418"/>
                          <a:pt x="1045583" y="909770"/>
                          <a:pt x="821188" y="923330"/>
                        </a:cubicBezTo>
                        <a:cubicBezTo>
                          <a:pt x="596793" y="936890"/>
                          <a:pt x="245658" y="952493"/>
                          <a:pt x="0" y="923330"/>
                        </a:cubicBezTo>
                        <a:cubicBezTo>
                          <a:pt x="8454" y="735193"/>
                          <a:pt x="-11353" y="626545"/>
                          <a:pt x="0" y="480132"/>
                        </a:cubicBezTo>
                        <a:cubicBezTo>
                          <a:pt x="11353" y="333719"/>
                          <a:pt x="-5296" y="228948"/>
                          <a:pt x="0" y="0"/>
                        </a:cubicBezTo>
                        <a:close/>
                      </a:path>
                    </a:pathLst>
                  </a:custGeom>
                  <ask:type>
                    <ask:lineSketchNone/>
                  </ask:type>
                </ask:lineSketchStyleProps>
              </a:ext>
            </a:extLst>
          </a:ln>
        </p:spPr>
        <p:style>
          <a:lnRef idx="2">
            <a:schemeClr val="accent5"/>
          </a:lnRef>
          <a:fillRef idx="1">
            <a:schemeClr val="lt1"/>
          </a:fillRef>
          <a:effectRef idx="0">
            <a:schemeClr val="accent5"/>
          </a:effectRef>
          <a:fontRef idx="minor">
            <a:schemeClr val="dk1"/>
          </a:fontRef>
        </p:style>
        <p:txBody>
          <a:bodyPr wrap="square" lIns="91440" tIns="45720" rIns="91440" bIns="45720" rtlCol="0" anchor="t">
            <a:spAutoFit/>
          </a:bodyPr>
          <a:lstStyle/>
          <a:p>
            <a:pPr marL="0" indent="0">
              <a:buNone/>
            </a:pPr>
            <a:r>
              <a:rPr lang="en-US" sz="1800">
                <a:solidFill>
                  <a:schemeClr val="tx1"/>
                </a:solidFill>
              </a:rPr>
              <a:t>Make it look appealing! You want to attract people’s attention</a:t>
            </a:r>
          </a:p>
        </p:txBody>
      </p:sp>
    </p:spTree>
    <p:extLst>
      <p:ext uri="{BB962C8B-B14F-4D97-AF65-F5344CB8AC3E}">
        <p14:creationId xmlns:p14="http://schemas.microsoft.com/office/powerpoint/2010/main" val="1928012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E58D1C-98D3-D8BE-82A5-5A9AE2D41699}"/>
              </a:ext>
            </a:extLst>
          </p:cNvPr>
          <p:cNvSpPr>
            <a:spLocks noGrp="1"/>
          </p:cNvSpPr>
          <p:nvPr>
            <p:ph type="title"/>
          </p:nvPr>
        </p:nvSpPr>
        <p:spPr>
          <a:xfrm>
            <a:off x="243394" y="498225"/>
            <a:ext cx="10600313" cy="520423"/>
          </a:xfrm>
        </p:spPr>
        <p:txBody>
          <a:bodyPr/>
          <a:lstStyle/>
          <a:p>
            <a:r>
              <a:rPr lang="en-US" dirty="0"/>
              <a:t>WHERE DO WE START?</a:t>
            </a:r>
            <a:endParaRPr lang="en-GB" dirty="0"/>
          </a:p>
        </p:txBody>
      </p:sp>
      <p:sp>
        <p:nvSpPr>
          <p:cNvPr id="4" name="Content Placeholder 2">
            <a:extLst>
              <a:ext uri="{FF2B5EF4-FFF2-40B4-BE49-F238E27FC236}">
                <a16:creationId xmlns:a16="http://schemas.microsoft.com/office/drawing/2014/main" id="{9C06AB84-8719-23B1-EFE9-0378EA70A0F9}"/>
              </a:ext>
            </a:extLst>
          </p:cNvPr>
          <p:cNvSpPr>
            <a:spLocks noGrp="1"/>
          </p:cNvSpPr>
          <p:nvPr>
            <p:ph sz="half" idx="1"/>
          </p:nvPr>
        </p:nvSpPr>
        <p:spPr>
          <a:xfrm>
            <a:off x="628650" y="1827789"/>
            <a:ext cx="4803321" cy="691200"/>
          </a:xfrm>
        </p:spPr>
        <p:txBody>
          <a:bodyPr>
            <a:noAutofit/>
          </a:bodyPr>
          <a:lstStyle/>
          <a:p>
            <a:pPr marL="0" indent="0">
              <a:buNone/>
            </a:pPr>
            <a:r>
              <a:rPr lang="en-US" sz="2400"/>
              <a:t>Answer these three questions…</a:t>
            </a:r>
          </a:p>
        </p:txBody>
      </p:sp>
      <p:sp>
        <p:nvSpPr>
          <p:cNvPr id="5" name="TextBox 4">
            <a:extLst>
              <a:ext uri="{FF2B5EF4-FFF2-40B4-BE49-F238E27FC236}">
                <a16:creationId xmlns:a16="http://schemas.microsoft.com/office/drawing/2014/main" id="{8561E5F7-3097-8E4D-02A5-B339169BCF4B}"/>
              </a:ext>
            </a:extLst>
          </p:cNvPr>
          <p:cNvSpPr txBox="1"/>
          <p:nvPr/>
        </p:nvSpPr>
        <p:spPr>
          <a:xfrm>
            <a:off x="755946" y="2518989"/>
            <a:ext cx="3164899" cy="2145268"/>
          </a:xfrm>
          <a:prstGeom prst="roundRect">
            <a:avLst/>
          </a:prstGeom>
          <a:ln>
            <a:extLst>
              <a:ext uri="{C807C97D-BFC1-408E-A445-0C87EB9F89A2}">
                <ask:lineSketchStyleProps xmlns:ask="http://schemas.microsoft.com/office/drawing/2018/sketchyshapes" sd="2026468225">
                  <a:custGeom>
                    <a:avLst/>
                    <a:gdLst>
                      <a:gd name="connsiteX0" fmla="*/ 0 w 2340429"/>
                      <a:gd name="connsiteY0" fmla="*/ 390079 h 3253264"/>
                      <a:gd name="connsiteX1" fmla="*/ 390079 w 2340429"/>
                      <a:gd name="connsiteY1" fmla="*/ 0 h 3253264"/>
                      <a:gd name="connsiteX2" fmla="*/ 863361 w 2340429"/>
                      <a:gd name="connsiteY2" fmla="*/ 0 h 3253264"/>
                      <a:gd name="connsiteX3" fmla="*/ 1336643 w 2340429"/>
                      <a:gd name="connsiteY3" fmla="*/ 0 h 3253264"/>
                      <a:gd name="connsiteX4" fmla="*/ 1950350 w 2340429"/>
                      <a:gd name="connsiteY4" fmla="*/ 0 h 3253264"/>
                      <a:gd name="connsiteX5" fmla="*/ 2340429 w 2340429"/>
                      <a:gd name="connsiteY5" fmla="*/ 390079 h 3253264"/>
                      <a:gd name="connsiteX6" fmla="*/ 2340429 w 2340429"/>
                      <a:gd name="connsiteY6" fmla="*/ 958893 h 3253264"/>
                      <a:gd name="connsiteX7" fmla="*/ 2340429 w 2340429"/>
                      <a:gd name="connsiteY7" fmla="*/ 1577170 h 3253264"/>
                      <a:gd name="connsiteX8" fmla="*/ 2340429 w 2340429"/>
                      <a:gd name="connsiteY8" fmla="*/ 2121253 h 3253264"/>
                      <a:gd name="connsiteX9" fmla="*/ 2340429 w 2340429"/>
                      <a:gd name="connsiteY9" fmla="*/ 2863185 h 3253264"/>
                      <a:gd name="connsiteX10" fmla="*/ 1950350 w 2340429"/>
                      <a:gd name="connsiteY10" fmla="*/ 3253264 h 3253264"/>
                      <a:gd name="connsiteX11" fmla="*/ 1477068 w 2340429"/>
                      <a:gd name="connsiteY11" fmla="*/ 3253264 h 3253264"/>
                      <a:gd name="connsiteX12" fmla="*/ 988183 w 2340429"/>
                      <a:gd name="connsiteY12" fmla="*/ 3253264 h 3253264"/>
                      <a:gd name="connsiteX13" fmla="*/ 390079 w 2340429"/>
                      <a:gd name="connsiteY13" fmla="*/ 3253264 h 3253264"/>
                      <a:gd name="connsiteX14" fmla="*/ 0 w 2340429"/>
                      <a:gd name="connsiteY14" fmla="*/ 2863185 h 3253264"/>
                      <a:gd name="connsiteX15" fmla="*/ 0 w 2340429"/>
                      <a:gd name="connsiteY15" fmla="*/ 2319102 h 3253264"/>
                      <a:gd name="connsiteX16" fmla="*/ 0 w 2340429"/>
                      <a:gd name="connsiteY16" fmla="*/ 1651363 h 3253264"/>
                      <a:gd name="connsiteX17" fmla="*/ 0 w 2340429"/>
                      <a:gd name="connsiteY17" fmla="*/ 1033087 h 3253264"/>
                      <a:gd name="connsiteX18" fmla="*/ 0 w 2340429"/>
                      <a:gd name="connsiteY18" fmla="*/ 390079 h 3253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40429" h="3253264" fill="none" extrusionOk="0">
                        <a:moveTo>
                          <a:pt x="0" y="390079"/>
                        </a:moveTo>
                        <a:cubicBezTo>
                          <a:pt x="41737" y="196361"/>
                          <a:pt x="158998" y="30227"/>
                          <a:pt x="390079" y="0"/>
                        </a:cubicBezTo>
                        <a:cubicBezTo>
                          <a:pt x="609570" y="-21666"/>
                          <a:pt x="673334" y="-7726"/>
                          <a:pt x="863361" y="0"/>
                        </a:cubicBezTo>
                        <a:cubicBezTo>
                          <a:pt x="1053388" y="7726"/>
                          <a:pt x="1101896" y="19511"/>
                          <a:pt x="1336643" y="0"/>
                        </a:cubicBezTo>
                        <a:cubicBezTo>
                          <a:pt x="1571390" y="-19511"/>
                          <a:pt x="1658665" y="-11309"/>
                          <a:pt x="1950350" y="0"/>
                        </a:cubicBezTo>
                        <a:cubicBezTo>
                          <a:pt x="2146172" y="25062"/>
                          <a:pt x="2333647" y="167292"/>
                          <a:pt x="2340429" y="390079"/>
                        </a:cubicBezTo>
                        <a:cubicBezTo>
                          <a:pt x="2367075" y="516119"/>
                          <a:pt x="2354847" y="738153"/>
                          <a:pt x="2340429" y="958893"/>
                        </a:cubicBezTo>
                        <a:cubicBezTo>
                          <a:pt x="2326011" y="1179633"/>
                          <a:pt x="2335923" y="1343221"/>
                          <a:pt x="2340429" y="1577170"/>
                        </a:cubicBezTo>
                        <a:cubicBezTo>
                          <a:pt x="2344935" y="1811119"/>
                          <a:pt x="2313976" y="1920112"/>
                          <a:pt x="2340429" y="2121253"/>
                        </a:cubicBezTo>
                        <a:cubicBezTo>
                          <a:pt x="2366882" y="2322394"/>
                          <a:pt x="2340395" y="2556204"/>
                          <a:pt x="2340429" y="2863185"/>
                        </a:cubicBezTo>
                        <a:cubicBezTo>
                          <a:pt x="2312148" y="3072566"/>
                          <a:pt x="2210526" y="3250361"/>
                          <a:pt x="1950350" y="3253264"/>
                        </a:cubicBezTo>
                        <a:cubicBezTo>
                          <a:pt x="1764151" y="3240919"/>
                          <a:pt x="1650765" y="3257571"/>
                          <a:pt x="1477068" y="3253264"/>
                        </a:cubicBezTo>
                        <a:cubicBezTo>
                          <a:pt x="1303371" y="3248957"/>
                          <a:pt x="1191424" y="3241045"/>
                          <a:pt x="988183" y="3253264"/>
                        </a:cubicBezTo>
                        <a:cubicBezTo>
                          <a:pt x="784943" y="3265483"/>
                          <a:pt x="641495" y="3245901"/>
                          <a:pt x="390079" y="3253264"/>
                        </a:cubicBezTo>
                        <a:cubicBezTo>
                          <a:pt x="184753" y="3253205"/>
                          <a:pt x="8595" y="3045335"/>
                          <a:pt x="0" y="2863185"/>
                        </a:cubicBezTo>
                        <a:cubicBezTo>
                          <a:pt x="23742" y="2736844"/>
                          <a:pt x="-24901" y="2535643"/>
                          <a:pt x="0" y="2319102"/>
                        </a:cubicBezTo>
                        <a:cubicBezTo>
                          <a:pt x="24901" y="2102561"/>
                          <a:pt x="19878" y="1862149"/>
                          <a:pt x="0" y="1651363"/>
                        </a:cubicBezTo>
                        <a:cubicBezTo>
                          <a:pt x="-19878" y="1440577"/>
                          <a:pt x="16576" y="1316929"/>
                          <a:pt x="0" y="1033087"/>
                        </a:cubicBezTo>
                        <a:cubicBezTo>
                          <a:pt x="-16576" y="749245"/>
                          <a:pt x="10779" y="587979"/>
                          <a:pt x="0" y="390079"/>
                        </a:cubicBezTo>
                        <a:close/>
                      </a:path>
                      <a:path w="2340429" h="3253264" stroke="0" extrusionOk="0">
                        <a:moveTo>
                          <a:pt x="0" y="390079"/>
                        </a:moveTo>
                        <a:cubicBezTo>
                          <a:pt x="50276" y="156786"/>
                          <a:pt x="170277" y="16990"/>
                          <a:pt x="390079" y="0"/>
                        </a:cubicBezTo>
                        <a:cubicBezTo>
                          <a:pt x="550777" y="-1565"/>
                          <a:pt x="662846" y="-2867"/>
                          <a:pt x="878964" y="0"/>
                        </a:cubicBezTo>
                        <a:cubicBezTo>
                          <a:pt x="1095082" y="2867"/>
                          <a:pt x="1229764" y="-17283"/>
                          <a:pt x="1399054" y="0"/>
                        </a:cubicBezTo>
                        <a:cubicBezTo>
                          <a:pt x="1568344" y="17283"/>
                          <a:pt x="1721273" y="-17692"/>
                          <a:pt x="1950350" y="0"/>
                        </a:cubicBezTo>
                        <a:cubicBezTo>
                          <a:pt x="2147411" y="-90"/>
                          <a:pt x="2368818" y="177782"/>
                          <a:pt x="2340429" y="390079"/>
                        </a:cubicBezTo>
                        <a:cubicBezTo>
                          <a:pt x="2367282" y="678114"/>
                          <a:pt x="2348243" y="730258"/>
                          <a:pt x="2340429" y="983624"/>
                        </a:cubicBezTo>
                        <a:cubicBezTo>
                          <a:pt x="2332615" y="1236991"/>
                          <a:pt x="2369695" y="1426484"/>
                          <a:pt x="2340429" y="1601901"/>
                        </a:cubicBezTo>
                        <a:cubicBezTo>
                          <a:pt x="2311163" y="1777318"/>
                          <a:pt x="2331809" y="2031707"/>
                          <a:pt x="2340429" y="2195446"/>
                        </a:cubicBezTo>
                        <a:cubicBezTo>
                          <a:pt x="2349049" y="2359186"/>
                          <a:pt x="2370488" y="2538759"/>
                          <a:pt x="2340429" y="2863185"/>
                        </a:cubicBezTo>
                        <a:cubicBezTo>
                          <a:pt x="2345789" y="3037138"/>
                          <a:pt x="2172419" y="3289033"/>
                          <a:pt x="1950350" y="3253264"/>
                        </a:cubicBezTo>
                        <a:cubicBezTo>
                          <a:pt x="1731611" y="3238366"/>
                          <a:pt x="1548154" y="3260313"/>
                          <a:pt x="1430260" y="3253264"/>
                        </a:cubicBezTo>
                        <a:cubicBezTo>
                          <a:pt x="1312366" y="3246216"/>
                          <a:pt x="1023944" y="3232353"/>
                          <a:pt x="894567" y="3253264"/>
                        </a:cubicBezTo>
                        <a:cubicBezTo>
                          <a:pt x="765190" y="3274175"/>
                          <a:pt x="527442" y="3231849"/>
                          <a:pt x="390079" y="3253264"/>
                        </a:cubicBezTo>
                        <a:cubicBezTo>
                          <a:pt x="124369" y="3264481"/>
                          <a:pt x="33165" y="3106981"/>
                          <a:pt x="0" y="2863185"/>
                        </a:cubicBezTo>
                        <a:cubicBezTo>
                          <a:pt x="11792" y="2680479"/>
                          <a:pt x="-23561" y="2453559"/>
                          <a:pt x="0" y="2294371"/>
                        </a:cubicBezTo>
                        <a:cubicBezTo>
                          <a:pt x="23561" y="2135183"/>
                          <a:pt x="-17375" y="1761619"/>
                          <a:pt x="0" y="1626632"/>
                        </a:cubicBezTo>
                        <a:cubicBezTo>
                          <a:pt x="17375" y="1491645"/>
                          <a:pt x="-25760" y="1231173"/>
                          <a:pt x="0" y="1057818"/>
                        </a:cubicBezTo>
                        <a:cubicBezTo>
                          <a:pt x="25760" y="884463"/>
                          <a:pt x="-6619" y="639989"/>
                          <a:pt x="0" y="390079"/>
                        </a:cubicBezTo>
                        <a:close/>
                      </a:path>
                    </a:pathLst>
                  </a:custGeom>
                  <ask:type>
                    <ask:lineSketchNone/>
                  </ask:type>
                </ask:lineSketchStyleProps>
              </a:ext>
            </a:extLst>
          </a:ln>
        </p:spPr>
        <p:style>
          <a:lnRef idx="2">
            <a:schemeClr val="accent4"/>
          </a:lnRef>
          <a:fillRef idx="1">
            <a:schemeClr val="lt1"/>
          </a:fillRef>
          <a:effectRef idx="0">
            <a:schemeClr val="accent4"/>
          </a:effectRef>
          <a:fontRef idx="minor">
            <a:schemeClr val="dk1"/>
          </a:fontRef>
        </p:style>
        <p:txBody>
          <a:bodyPr wrap="square" lIns="91440" tIns="45720" rIns="91440" bIns="45720" rtlCol="0" anchor="t">
            <a:spAutoFit/>
          </a:bodyPr>
          <a:lstStyle/>
          <a:p>
            <a:pPr algn="ctr"/>
            <a:r>
              <a:rPr lang="en-US" sz="2400">
                <a:solidFill>
                  <a:schemeClr val="tx1"/>
                </a:solidFill>
              </a:rPr>
              <a:t>What is the most important, or interesting, thing I’ve learned from the research project?</a:t>
            </a:r>
          </a:p>
        </p:txBody>
      </p:sp>
      <p:sp>
        <p:nvSpPr>
          <p:cNvPr id="6" name="TextBox 5">
            <a:extLst>
              <a:ext uri="{FF2B5EF4-FFF2-40B4-BE49-F238E27FC236}">
                <a16:creationId xmlns:a16="http://schemas.microsoft.com/office/drawing/2014/main" id="{9FBFFFC4-DD32-F2DF-CAE8-6CC3E94337FC}"/>
              </a:ext>
            </a:extLst>
          </p:cNvPr>
          <p:cNvSpPr txBox="1"/>
          <p:nvPr/>
        </p:nvSpPr>
        <p:spPr>
          <a:xfrm>
            <a:off x="4612879" y="2518989"/>
            <a:ext cx="3164899" cy="2145268"/>
          </a:xfrm>
          <a:prstGeom prst="roundRect">
            <a:avLst/>
          </a:prstGeom>
          <a:ln>
            <a:extLst>
              <a:ext uri="{C807C97D-BFC1-408E-A445-0C87EB9F89A2}">
                <ask:lineSketchStyleProps xmlns:ask="http://schemas.microsoft.com/office/drawing/2018/sketchyshapes" sd="2026468225">
                  <a:custGeom>
                    <a:avLst/>
                    <a:gdLst>
                      <a:gd name="connsiteX0" fmla="*/ 0 w 2477863"/>
                      <a:gd name="connsiteY0" fmla="*/ 412985 h 2531566"/>
                      <a:gd name="connsiteX1" fmla="*/ 412985 w 2477863"/>
                      <a:gd name="connsiteY1" fmla="*/ 0 h 2531566"/>
                      <a:gd name="connsiteX2" fmla="*/ 914059 w 2477863"/>
                      <a:gd name="connsiteY2" fmla="*/ 0 h 2531566"/>
                      <a:gd name="connsiteX3" fmla="*/ 1481209 w 2477863"/>
                      <a:gd name="connsiteY3" fmla="*/ 0 h 2531566"/>
                      <a:gd name="connsiteX4" fmla="*/ 2064878 w 2477863"/>
                      <a:gd name="connsiteY4" fmla="*/ 0 h 2531566"/>
                      <a:gd name="connsiteX5" fmla="*/ 2477863 w 2477863"/>
                      <a:gd name="connsiteY5" fmla="*/ 412985 h 2531566"/>
                      <a:gd name="connsiteX6" fmla="*/ 2477863 w 2477863"/>
                      <a:gd name="connsiteY6" fmla="*/ 1015629 h 2531566"/>
                      <a:gd name="connsiteX7" fmla="*/ 2477863 w 2477863"/>
                      <a:gd name="connsiteY7" fmla="*/ 1584161 h 2531566"/>
                      <a:gd name="connsiteX8" fmla="*/ 2477863 w 2477863"/>
                      <a:gd name="connsiteY8" fmla="*/ 2118581 h 2531566"/>
                      <a:gd name="connsiteX9" fmla="*/ 2064878 w 2477863"/>
                      <a:gd name="connsiteY9" fmla="*/ 2531566 h 2531566"/>
                      <a:gd name="connsiteX10" fmla="*/ 1547285 w 2477863"/>
                      <a:gd name="connsiteY10" fmla="*/ 2531566 h 2531566"/>
                      <a:gd name="connsiteX11" fmla="*/ 996654 w 2477863"/>
                      <a:gd name="connsiteY11" fmla="*/ 2531566 h 2531566"/>
                      <a:gd name="connsiteX12" fmla="*/ 412985 w 2477863"/>
                      <a:gd name="connsiteY12" fmla="*/ 2531566 h 2531566"/>
                      <a:gd name="connsiteX13" fmla="*/ 0 w 2477863"/>
                      <a:gd name="connsiteY13" fmla="*/ 2118581 h 2531566"/>
                      <a:gd name="connsiteX14" fmla="*/ 0 w 2477863"/>
                      <a:gd name="connsiteY14" fmla="*/ 1532993 h 2531566"/>
                      <a:gd name="connsiteX15" fmla="*/ 0 w 2477863"/>
                      <a:gd name="connsiteY15" fmla="*/ 930349 h 2531566"/>
                      <a:gd name="connsiteX16" fmla="*/ 0 w 2477863"/>
                      <a:gd name="connsiteY16" fmla="*/ 412985 h 2531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77863" h="2531566" fill="none" extrusionOk="0">
                        <a:moveTo>
                          <a:pt x="0" y="412985"/>
                        </a:moveTo>
                        <a:cubicBezTo>
                          <a:pt x="-8951" y="178903"/>
                          <a:pt x="139823" y="14063"/>
                          <a:pt x="412985" y="0"/>
                        </a:cubicBezTo>
                        <a:cubicBezTo>
                          <a:pt x="553110" y="-3608"/>
                          <a:pt x="782178" y="-9430"/>
                          <a:pt x="914059" y="0"/>
                        </a:cubicBezTo>
                        <a:cubicBezTo>
                          <a:pt x="1045940" y="9430"/>
                          <a:pt x="1250340" y="-21808"/>
                          <a:pt x="1481209" y="0"/>
                        </a:cubicBezTo>
                        <a:cubicBezTo>
                          <a:pt x="1712078" y="21808"/>
                          <a:pt x="1843679" y="-15196"/>
                          <a:pt x="2064878" y="0"/>
                        </a:cubicBezTo>
                        <a:cubicBezTo>
                          <a:pt x="2240713" y="-7731"/>
                          <a:pt x="2463514" y="199567"/>
                          <a:pt x="2477863" y="412985"/>
                        </a:cubicBezTo>
                        <a:cubicBezTo>
                          <a:pt x="2495315" y="654595"/>
                          <a:pt x="2479552" y="816167"/>
                          <a:pt x="2477863" y="1015629"/>
                        </a:cubicBezTo>
                        <a:cubicBezTo>
                          <a:pt x="2476174" y="1215091"/>
                          <a:pt x="2476669" y="1418637"/>
                          <a:pt x="2477863" y="1584161"/>
                        </a:cubicBezTo>
                        <a:cubicBezTo>
                          <a:pt x="2479057" y="1749685"/>
                          <a:pt x="2453785" y="1920074"/>
                          <a:pt x="2477863" y="2118581"/>
                        </a:cubicBezTo>
                        <a:cubicBezTo>
                          <a:pt x="2526840" y="2354751"/>
                          <a:pt x="2286755" y="2531419"/>
                          <a:pt x="2064878" y="2531566"/>
                        </a:cubicBezTo>
                        <a:cubicBezTo>
                          <a:pt x="1950908" y="2557204"/>
                          <a:pt x="1760368" y="2526016"/>
                          <a:pt x="1547285" y="2531566"/>
                        </a:cubicBezTo>
                        <a:cubicBezTo>
                          <a:pt x="1334202" y="2537116"/>
                          <a:pt x="1173099" y="2513679"/>
                          <a:pt x="996654" y="2531566"/>
                        </a:cubicBezTo>
                        <a:cubicBezTo>
                          <a:pt x="820209" y="2549453"/>
                          <a:pt x="554964" y="2504716"/>
                          <a:pt x="412985" y="2531566"/>
                        </a:cubicBezTo>
                        <a:cubicBezTo>
                          <a:pt x="157689" y="2501191"/>
                          <a:pt x="-33753" y="2375442"/>
                          <a:pt x="0" y="2118581"/>
                        </a:cubicBezTo>
                        <a:cubicBezTo>
                          <a:pt x="27786" y="1979827"/>
                          <a:pt x="1041" y="1703340"/>
                          <a:pt x="0" y="1532993"/>
                        </a:cubicBezTo>
                        <a:cubicBezTo>
                          <a:pt x="-1041" y="1362646"/>
                          <a:pt x="-2544" y="1079805"/>
                          <a:pt x="0" y="930349"/>
                        </a:cubicBezTo>
                        <a:cubicBezTo>
                          <a:pt x="2544" y="780893"/>
                          <a:pt x="-13281" y="572312"/>
                          <a:pt x="0" y="412985"/>
                        </a:cubicBezTo>
                        <a:close/>
                      </a:path>
                      <a:path w="2477863" h="2531566" stroke="0" extrusionOk="0">
                        <a:moveTo>
                          <a:pt x="0" y="412985"/>
                        </a:moveTo>
                        <a:cubicBezTo>
                          <a:pt x="31322" y="173774"/>
                          <a:pt x="174927" y="38800"/>
                          <a:pt x="412985" y="0"/>
                        </a:cubicBezTo>
                        <a:cubicBezTo>
                          <a:pt x="621896" y="3117"/>
                          <a:pt x="729244" y="-16264"/>
                          <a:pt x="930578" y="0"/>
                        </a:cubicBezTo>
                        <a:cubicBezTo>
                          <a:pt x="1131912" y="16264"/>
                          <a:pt x="1292594" y="-8777"/>
                          <a:pt x="1481209" y="0"/>
                        </a:cubicBezTo>
                        <a:cubicBezTo>
                          <a:pt x="1669824" y="8777"/>
                          <a:pt x="1920169" y="-26775"/>
                          <a:pt x="2064878" y="0"/>
                        </a:cubicBezTo>
                        <a:cubicBezTo>
                          <a:pt x="2285884" y="-35"/>
                          <a:pt x="2489971" y="186238"/>
                          <a:pt x="2477863" y="412985"/>
                        </a:cubicBezTo>
                        <a:cubicBezTo>
                          <a:pt x="2474274" y="633072"/>
                          <a:pt x="2465306" y="798492"/>
                          <a:pt x="2477863" y="964461"/>
                        </a:cubicBezTo>
                        <a:cubicBezTo>
                          <a:pt x="2490420" y="1130430"/>
                          <a:pt x="2466495" y="1292675"/>
                          <a:pt x="2477863" y="1532993"/>
                        </a:cubicBezTo>
                        <a:cubicBezTo>
                          <a:pt x="2489231" y="1773311"/>
                          <a:pt x="2470584" y="1892151"/>
                          <a:pt x="2477863" y="2118581"/>
                        </a:cubicBezTo>
                        <a:cubicBezTo>
                          <a:pt x="2483369" y="2352379"/>
                          <a:pt x="2274869" y="2530964"/>
                          <a:pt x="2064878" y="2531566"/>
                        </a:cubicBezTo>
                        <a:cubicBezTo>
                          <a:pt x="1948134" y="2550383"/>
                          <a:pt x="1734484" y="2537231"/>
                          <a:pt x="1530766" y="2531566"/>
                        </a:cubicBezTo>
                        <a:cubicBezTo>
                          <a:pt x="1327048" y="2525901"/>
                          <a:pt x="1275528" y="2523650"/>
                          <a:pt x="1029692" y="2531566"/>
                        </a:cubicBezTo>
                        <a:cubicBezTo>
                          <a:pt x="783856" y="2539482"/>
                          <a:pt x="597741" y="2507202"/>
                          <a:pt x="412985" y="2531566"/>
                        </a:cubicBezTo>
                        <a:cubicBezTo>
                          <a:pt x="168383" y="2532473"/>
                          <a:pt x="10866" y="2355863"/>
                          <a:pt x="0" y="2118581"/>
                        </a:cubicBezTo>
                        <a:cubicBezTo>
                          <a:pt x="-10645" y="1991991"/>
                          <a:pt x="-3735" y="1762743"/>
                          <a:pt x="0" y="1601217"/>
                        </a:cubicBezTo>
                        <a:cubicBezTo>
                          <a:pt x="3735" y="1439691"/>
                          <a:pt x="4090" y="1301775"/>
                          <a:pt x="0" y="1032685"/>
                        </a:cubicBezTo>
                        <a:cubicBezTo>
                          <a:pt x="-4090" y="763595"/>
                          <a:pt x="2555" y="577283"/>
                          <a:pt x="0" y="412985"/>
                        </a:cubicBezTo>
                        <a:close/>
                      </a:path>
                    </a:pathLst>
                  </a:custGeom>
                  <ask:type>
                    <ask:lineSketchNone/>
                  </ask:type>
                </ask:lineSketchStyleProps>
              </a:ext>
            </a:extLst>
          </a:ln>
        </p:spPr>
        <p:style>
          <a:lnRef idx="2">
            <a:schemeClr val="accent5"/>
          </a:lnRef>
          <a:fillRef idx="1">
            <a:schemeClr val="lt1"/>
          </a:fillRef>
          <a:effectRef idx="0">
            <a:schemeClr val="accent5"/>
          </a:effectRef>
          <a:fontRef idx="minor">
            <a:schemeClr val="dk1"/>
          </a:fontRef>
        </p:style>
        <p:txBody>
          <a:bodyPr wrap="square" lIns="91440" tIns="45720" rIns="91440" bIns="45720" rtlCol="0" anchor="t">
            <a:spAutoFit/>
          </a:bodyPr>
          <a:lstStyle/>
          <a:p>
            <a:pPr algn="ctr"/>
            <a:r>
              <a:rPr lang="en-US" sz="2400">
                <a:solidFill>
                  <a:schemeClr val="tx1"/>
                </a:solidFill>
              </a:rPr>
              <a:t>How can I visually share my research? Can I use charts, graphs, photos, and images?</a:t>
            </a:r>
          </a:p>
        </p:txBody>
      </p:sp>
      <p:sp>
        <p:nvSpPr>
          <p:cNvPr id="7" name="TextBox 6">
            <a:extLst>
              <a:ext uri="{FF2B5EF4-FFF2-40B4-BE49-F238E27FC236}">
                <a16:creationId xmlns:a16="http://schemas.microsoft.com/office/drawing/2014/main" id="{8D4CB1C1-E25F-A7A0-0242-D3477F9BD35B}"/>
              </a:ext>
            </a:extLst>
          </p:cNvPr>
          <p:cNvSpPr txBox="1"/>
          <p:nvPr/>
        </p:nvSpPr>
        <p:spPr>
          <a:xfrm>
            <a:off x="8199153" y="2518989"/>
            <a:ext cx="3085617" cy="2145268"/>
          </a:xfrm>
          <a:prstGeom prst="roundRect">
            <a:avLst/>
          </a:prstGeom>
          <a:ln>
            <a:extLst>
              <a:ext uri="{C807C97D-BFC1-408E-A445-0C87EB9F89A2}">
                <ask:lineSketchStyleProps xmlns:ask="http://schemas.microsoft.com/office/drawing/2018/sketchyshapes" sd="2026468225">
                  <a:custGeom>
                    <a:avLst/>
                    <a:gdLst>
                      <a:gd name="connsiteX0" fmla="*/ 0 w 2393495"/>
                      <a:gd name="connsiteY0" fmla="*/ 398924 h 2531566"/>
                      <a:gd name="connsiteX1" fmla="*/ 398924 w 2393495"/>
                      <a:gd name="connsiteY1" fmla="*/ 0 h 2531566"/>
                      <a:gd name="connsiteX2" fmla="*/ 882937 w 2393495"/>
                      <a:gd name="connsiteY2" fmla="*/ 0 h 2531566"/>
                      <a:gd name="connsiteX3" fmla="*/ 1430776 w 2393495"/>
                      <a:gd name="connsiteY3" fmla="*/ 0 h 2531566"/>
                      <a:gd name="connsiteX4" fmla="*/ 1994571 w 2393495"/>
                      <a:gd name="connsiteY4" fmla="*/ 0 h 2531566"/>
                      <a:gd name="connsiteX5" fmla="*/ 2393495 w 2393495"/>
                      <a:gd name="connsiteY5" fmla="*/ 398924 h 2531566"/>
                      <a:gd name="connsiteX6" fmla="*/ 2393495 w 2393495"/>
                      <a:gd name="connsiteY6" fmla="*/ 1011504 h 2531566"/>
                      <a:gd name="connsiteX7" fmla="*/ 2393495 w 2393495"/>
                      <a:gd name="connsiteY7" fmla="*/ 1589410 h 2531566"/>
                      <a:gd name="connsiteX8" fmla="*/ 2393495 w 2393495"/>
                      <a:gd name="connsiteY8" fmla="*/ 2132642 h 2531566"/>
                      <a:gd name="connsiteX9" fmla="*/ 1994571 w 2393495"/>
                      <a:gd name="connsiteY9" fmla="*/ 2531566 h 2531566"/>
                      <a:gd name="connsiteX10" fmla="*/ 1494602 w 2393495"/>
                      <a:gd name="connsiteY10" fmla="*/ 2531566 h 2531566"/>
                      <a:gd name="connsiteX11" fmla="*/ 962719 w 2393495"/>
                      <a:gd name="connsiteY11" fmla="*/ 2531566 h 2531566"/>
                      <a:gd name="connsiteX12" fmla="*/ 398924 w 2393495"/>
                      <a:gd name="connsiteY12" fmla="*/ 2531566 h 2531566"/>
                      <a:gd name="connsiteX13" fmla="*/ 0 w 2393495"/>
                      <a:gd name="connsiteY13" fmla="*/ 2132642 h 2531566"/>
                      <a:gd name="connsiteX14" fmla="*/ 0 w 2393495"/>
                      <a:gd name="connsiteY14" fmla="*/ 1537399 h 2531566"/>
                      <a:gd name="connsiteX15" fmla="*/ 0 w 2393495"/>
                      <a:gd name="connsiteY15" fmla="*/ 924818 h 2531566"/>
                      <a:gd name="connsiteX16" fmla="*/ 0 w 2393495"/>
                      <a:gd name="connsiteY16" fmla="*/ 398924 h 2531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93495" h="2531566" fill="none" extrusionOk="0">
                        <a:moveTo>
                          <a:pt x="0" y="398924"/>
                        </a:moveTo>
                        <a:cubicBezTo>
                          <a:pt x="-6990" y="173921"/>
                          <a:pt x="164285" y="4467"/>
                          <a:pt x="398924" y="0"/>
                        </a:cubicBezTo>
                        <a:cubicBezTo>
                          <a:pt x="586861" y="1389"/>
                          <a:pt x="717246" y="-171"/>
                          <a:pt x="882937" y="0"/>
                        </a:cubicBezTo>
                        <a:cubicBezTo>
                          <a:pt x="1048628" y="171"/>
                          <a:pt x="1248797" y="15298"/>
                          <a:pt x="1430776" y="0"/>
                        </a:cubicBezTo>
                        <a:cubicBezTo>
                          <a:pt x="1612755" y="-15298"/>
                          <a:pt x="1810157" y="19413"/>
                          <a:pt x="1994571" y="0"/>
                        </a:cubicBezTo>
                        <a:cubicBezTo>
                          <a:pt x="2175538" y="-5823"/>
                          <a:pt x="2359197" y="213661"/>
                          <a:pt x="2393495" y="398924"/>
                        </a:cubicBezTo>
                        <a:cubicBezTo>
                          <a:pt x="2379459" y="547772"/>
                          <a:pt x="2409009" y="747544"/>
                          <a:pt x="2393495" y="1011504"/>
                        </a:cubicBezTo>
                        <a:cubicBezTo>
                          <a:pt x="2377981" y="1275464"/>
                          <a:pt x="2366693" y="1387674"/>
                          <a:pt x="2393495" y="1589410"/>
                        </a:cubicBezTo>
                        <a:cubicBezTo>
                          <a:pt x="2420297" y="1791146"/>
                          <a:pt x="2406235" y="1996444"/>
                          <a:pt x="2393495" y="2132642"/>
                        </a:cubicBezTo>
                        <a:cubicBezTo>
                          <a:pt x="2422310" y="2357719"/>
                          <a:pt x="2185508" y="2530869"/>
                          <a:pt x="1994571" y="2531566"/>
                        </a:cubicBezTo>
                        <a:cubicBezTo>
                          <a:pt x="1872757" y="2517776"/>
                          <a:pt x="1708417" y="2551160"/>
                          <a:pt x="1494602" y="2531566"/>
                        </a:cubicBezTo>
                        <a:cubicBezTo>
                          <a:pt x="1280787" y="2511972"/>
                          <a:pt x="1071274" y="2521901"/>
                          <a:pt x="962719" y="2531566"/>
                        </a:cubicBezTo>
                        <a:cubicBezTo>
                          <a:pt x="854164" y="2541231"/>
                          <a:pt x="628948" y="2506694"/>
                          <a:pt x="398924" y="2531566"/>
                        </a:cubicBezTo>
                        <a:cubicBezTo>
                          <a:pt x="172641" y="2524909"/>
                          <a:pt x="-39332" y="2386494"/>
                          <a:pt x="0" y="2132642"/>
                        </a:cubicBezTo>
                        <a:cubicBezTo>
                          <a:pt x="2559" y="1843057"/>
                          <a:pt x="-2069" y="1669499"/>
                          <a:pt x="0" y="1537399"/>
                        </a:cubicBezTo>
                        <a:cubicBezTo>
                          <a:pt x="2069" y="1405299"/>
                          <a:pt x="5128" y="1199286"/>
                          <a:pt x="0" y="924818"/>
                        </a:cubicBezTo>
                        <a:cubicBezTo>
                          <a:pt x="-5128" y="650350"/>
                          <a:pt x="25518" y="620991"/>
                          <a:pt x="0" y="398924"/>
                        </a:cubicBezTo>
                        <a:close/>
                      </a:path>
                      <a:path w="2393495" h="2531566" stroke="0" extrusionOk="0">
                        <a:moveTo>
                          <a:pt x="0" y="398924"/>
                        </a:moveTo>
                        <a:cubicBezTo>
                          <a:pt x="49467" y="161033"/>
                          <a:pt x="165719" y="50126"/>
                          <a:pt x="398924" y="0"/>
                        </a:cubicBezTo>
                        <a:cubicBezTo>
                          <a:pt x="582378" y="1282"/>
                          <a:pt x="698020" y="2876"/>
                          <a:pt x="898893" y="0"/>
                        </a:cubicBezTo>
                        <a:cubicBezTo>
                          <a:pt x="1099766" y="-2876"/>
                          <a:pt x="1247302" y="-6850"/>
                          <a:pt x="1430776" y="0"/>
                        </a:cubicBezTo>
                        <a:cubicBezTo>
                          <a:pt x="1614250" y="6850"/>
                          <a:pt x="1829191" y="27199"/>
                          <a:pt x="1994571" y="0"/>
                        </a:cubicBezTo>
                        <a:cubicBezTo>
                          <a:pt x="2187327" y="-135"/>
                          <a:pt x="2429269" y="182558"/>
                          <a:pt x="2393495" y="398924"/>
                        </a:cubicBezTo>
                        <a:cubicBezTo>
                          <a:pt x="2418804" y="579762"/>
                          <a:pt x="2413698" y="785051"/>
                          <a:pt x="2393495" y="959493"/>
                        </a:cubicBezTo>
                        <a:cubicBezTo>
                          <a:pt x="2373292" y="1133935"/>
                          <a:pt x="2372118" y="1349433"/>
                          <a:pt x="2393495" y="1537399"/>
                        </a:cubicBezTo>
                        <a:cubicBezTo>
                          <a:pt x="2414872" y="1725365"/>
                          <a:pt x="2416341" y="1951952"/>
                          <a:pt x="2393495" y="2132642"/>
                        </a:cubicBezTo>
                        <a:cubicBezTo>
                          <a:pt x="2426386" y="2387090"/>
                          <a:pt x="2181846" y="2530467"/>
                          <a:pt x="1994571" y="2531566"/>
                        </a:cubicBezTo>
                        <a:cubicBezTo>
                          <a:pt x="1870714" y="2508936"/>
                          <a:pt x="1640150" y="2549900"/>
                          <a:pt x="1478645" y="2531566"/>
                        </a:cubicBezTo>
                        <a:cubicBezTo>
                          <a:pt x="1317140" y="2513232"/>
                          <a:pt x="1230484" y="2526721"/>
                          <a:pt x="994632" y="2531566"/>
                        </a:cubicBezTo>
                        <a:cubicBezTo>
                          <a:pt x="758780" y="2536411"/>
                          <a:pt x="601256" y="2521184"/>
                          <a:pt x="398924" y="2531566"/>
                        </a:cubicBezTo>
                        <a:cubicBezTo>
                          <a:pt x="170911" y="2531988"/>
                          <a:pt x="21949" y="2371541"/>
                          <a:pt x="0" y="2132642"/>
                        </a:cubicBezTo>
                        <a:cubicBezTo>
                          <a:pt x="-23282" y="1981038"/>
                          <a:pt x="2743" y="1821149"/>
                          <a:pt x="0" y="1606748"/>
                        </a:cubicBezTo>
                        <a:cubicBezTo>
                          <a:pt x="-2743" y="1392347"/>
                          <a:pt x="3331" y="1192478"/>
                          <a:pt x="0" y="1028842"/>
                        </a:cubicBezTo>
                        <a:cubicBezTo>
                          <a:pt x="-3331" y="865206"/>
                          <a:pt x="16243" y="599265"/>
                          <a:pt x="0" y="398924"/>
                        </a:cubicBezTo>
                        <a:close/>
                      </a:path>
                    </a:pathLst>
                  </a:custGeom>
                  <ask:type>
                    <ask:lineSketchNone/>
                  </ask:type>
                </ask:lineSketchStyleProps>
              </a:ext>
            </a:extLst>
          </a:ln>
        </p:spPr>
        <p:style>
          <a:lnRef idx="2">
            <a:schemeClr val="accent2"/>
          </a:lnRef>
          <a:fillRef idx="1">
            <a:schemeClr val="lt1"/>
          </a:fillRef>
          <a:effectRef idx="0">
            <a:schemeClr val="accent2"/>
          </a:effectRef>
          <a:fontRef idx="minor">
            <a:schemeClr val="dk1"/>
          </a:fontRef>
        </p:style>
        <p:txBody>
          <a:bodyPr wrap="square" lIns="91440" tIns="45720" rIns="91440" bIns="45720" rtlCol="0" anchor="t">
            <a:spAutoFit/>
          </a:bodyPr>
          <a:lstStyle/>
          <a:p>
            <a:pPr algn="ctr"/>
            <a:r>
              <a:rPr lang="en-US" sz="2400">
                <a:solidFill>
                  <a:schemeClr val="tx1"/>
                </a:solidFill>
              </a:rPr>
              <a:t>What kind of information can I include in my talk that will complement my poster?</a:t>
            </a:r>
          </a:p>
        </p:txBody>
      </p:sp>
      <p:sp>
        <p:nvSpPr>
          <p:cNvPr id="8" name="TextBox 7">
            <a:extLst>
              <a:ext uri="{FF2B5EF4-FFF2-40B4-BE49-F238E27FC236}">
                <a16:creationId xmlns:a16="http://schemas.microsoft.com/office/drawing/2014/main" id="{99EE9716-A286-B33B-2EFD-6E21A144ABED}"/>
              </a:ext>
            </a:extLst>
          </p:cNvPr>
          <p:cNvSpPr txBox="1"/>
          <p:nvPr/>
        </p:nvSpPr>
        <p:spPr>
          <a:xfrm>
            <a:off x="508521" y="4958264"/>
            <a:ext cx="6370864" cy="461665"/>
          </a:xfrm>
          <a:prstGeom prst="rect">
            <a:avLst/>
          </a:prstGeom>
          <a:noFill/>
        </p:spPr>
        <p:txBody>
          <a:bodyPr wrap="square">
            <a:spAutoFit/>
          </a:bodyPr>
          <a:lstStyle/>
          <a:p>
            <a:pPr marL="0" indent="0">
              <a:buNone/>
            </a:pPr>
            <a:r>
              <a:rPr lang="en-US" sz="2400"/>
              <a:t>Think about narrative. You want to tell a story!</a:t>
            </a:r>
          </a:p>
        </p:txBody>
      </p:sp>
    </p:spTree>
    <p:extLst>
      <p:ext uri="{BB962C8B-B14F-4D97-AF65-F5344CB8AC3E}">
        <p14:creationId xmlns:p14="http://schemas.microsoft.com/office/powerpoint/2010/main" val="369539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CDDEB8-2A57-0BEF-4A98-C6AEE67D5C9B}"/>
              </a:ext>
            </a:extLst>
          </p:cNvPr>
          <p:cNvSpPr>
            <a:spLocks noGrp="1"/>
          </p:cNvSpPr>
          <p:nvPr>
            <p:ph type="title"/>
          </p:nvPr>
        </p:nvSpPr>
        <p:spPr/>
        <p:txBody>
          <a:bodyPr/>
          <a:lstStyle/>
          <a:p>
            <a:r>
              <a:rPr lang="en-US"/>
              <a:t>THE RULES</a:t>
            </a:r>
            <a:endParaRPr lang="en-GB"/>
          </a:p>
        </p:txBody>
      </p:sp>
      <p:sp>
        <p:nvSpPr>
          <p:cNvPr id="3" name="Content Placeholder 2">
            <a:extLst>
              <a:ext uri="{FF2B5EF4-FFF2-40B4-BE49-F238E27FC236}">
                <a16:creationId xmlns:a16="http://schemas.microsoft.com/office/drawing/2014/main" id="{F0F5B9C5-F1E5-9B2C-469D-888D642F6407}"/>
              </a:ext>
            </a:extLst>
          </p:cNvPr>
          <p:cNvSpPr>
            <a:spLocks noGrp="1"/>
          </p:cNvSpPr>
          <p:nvPr>
            <p:ph idx="1"/>
          </p:nvPr>
        </p:nvSpPr>
        <p:spPr>
          <a:xfrm>
            <a:off x="6096000" y="1447061"/>
            <a:ext cx="5695278" cy="4652502"/>
          </a:xfrm>
        </p:spPr>
        <p:txBody>
          <a:bodyPr vert="horz" lIns="91440" tIns="45720" rIns="91440" bIns="45720" rtlCol="0" anchor="t">
            <a:normAutofit/>
          </a:bodyPr>
          <a:lstStyle/>
          <a:p>
            <a:r>
              <a:rPr lang="en-US" sz="2400"/>
              <a:t>Layout</a:t>
            </a:r>
          </a:p>
          <a:p>
            <a:pPr lvl="1"/>
            <a:r>
              <a:rPr lang="en-US"/>
              <a:t>Portrait</a:t>
            </a:r>
            <a:endParaRPr lang="en-US">
              <a:ea typeface="Calibri"/>
              <a:cs typeface="Calibri"/>
            </a:endParaRPr>
          </a:p>
          <a:p>
            <a:pPr lvl="1"/>
            <a:r>
              <a:rPr lang="en-US"/>
              <a:t>A1 (594 mm wide x 841 mm high)</a:t>
            </a:r>
            <a:endParaRPr lang="en-US">
              <a:ea typeface="Calibri"/>
              <a:cs typeface="Calibri"/>
            </a:endParaRPr>
          </a:p>
          <a:p>
            <a:r>
              <a:rPr lang="en-US" sz="2400"/>
              <a:t>Visuals</a:t>
            </a:r>
            <a:endParaRPr lang="en-US" sz="2400">
              <a:ea typeface="Calibri"/>
              <a:cs typeface="Calibri"/>
            </a:endParaRPr>
          </a:p>
          <a:p>
            <a:pPr lvl="1"/>
            <a:r>
              <a:rPr lang="en-US"/>
              <a:t>Sensible font size (24 – 36 pt for body text, larger for headings)</a:t>
            </a:r>
          </a:p>
          <a:p>
            <a:pPr lvl="1"/>
            <a:r>
              <a:rPr lang="en-US"/>
              <a:t>No gifs or videos</a:t>
            </a:r>
            <a:endParaRPr lang="en-US">
              <a:ea typeface="Calibri"/>
              <a:cs typeface="Calibri"/>
            </a:endParaRPr>
          </a:p>
          <a:p>
            <a:r>
              <a:rPr lang="en-US" sz="2400"/>
              <a:t>Referencing</a:t>
            </a:r>
            <a:endParaRPr lang="en-US" sz="2400">
              <a:ea typeface="Calibri"/>
              <a:cs typeface="Calibri"/>
            </a:endParaRPr>
          </a:p>
          <a:p>
            <a:pPr lvl="1"/>
            <a:r>
              <a:rPr lang="en-US"/>
              <a:t>You must reference ALL external sources of information</a:t>
            </a:r>
            <a:endParaRPr lang="en-US">
              <a:ea typeface="Calibri"/>
              <a:cs typeface="Calibri"/>
            </a:endParaRPr>
          </a:p>
        </p:txBody>
      </p:sp>
      <p:sp>
        <p:nvSpPr>
          <p:cNvPr id="4" name="Content Placeholder 2">
            <a:extLst>
              <a:ext uri="{FF2B5EF4-FFF2-40B4-BE49-F238E27FC236}">
                <a16:creationId xmlns:a16="http://schemas.microsoft.com/office/drawing/2014/main" id="{442723A5-A77F-63BB-EF5B-D6923EA0F332}"/>
              </a:ext>
            </a:extLst>
          </p:cNvPr>
          <p:cNvSpPr txBox="1">
            <a:spLocks/>
          </p:cNvSpPr>
          <p:nvPr/>
        </p:nvSpPr>
        <p:spPr>
          <a:xfrm>
            <a:off x="571947" y="1447061"/>
            <a:ext cx="5301728" cy="465250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a:t>Deadline: 4:30PM Thursday</a:t>
            </a:r>
          </a:p>
          <a:p>
            <a:r>
              <a:rPr lang="en-US" sz="2400"/>
              <a:t>Submission</a:t>
            </a:r>
          </a:p>
          <a:p>
            <a:pPr lvl="1"/>
            <a:r>
              <a:rPr lang="en-US"/>
              <a:t>Save as a pdf</a:t>
            </a:r>
          </a:p>
          <a:p>
            <a:pPr lvl="1"/>
            <a:r>
              <a:rPr lang="en-US"/>
              <a:t>Save in the submission folder in Teams</a:t>
            </a:r>
          </a:p>
          <a:p>
            <a:pPr lvl="1"/>
            <a:r>
              <a:rPr lang="en-US"/>
              <a:t>Use this type of file name </a:t>
            </a:r>
          </a:p>
          <a:p>
            <a:pPr marL="457200" lvl="1" indent="0">
              <a:buNone/>
            </a:pPr>
            <a:r>
              <a:rPr lang="en-US"/>
              <a:t>“Project Name - Your names.pdf”</a:t>
            </a:r>
          </a:p>
          <a:p>
            <a:pPr marL="457200" lvl="1" indent="0">
              <a:buNone/>
            </a:pPr>
            <a:r>
              <a:rPr lang="en-US"/>
              <a:t> E.g., “Exoplanets – Alison Jenny.pdf” </a:t>
            </a:r>
          </a:p>
          <a:p>
            <a:endParaRPr lang="en-US" sz="2400"/>
          </a:p>
          <a:p>
            <a:pPr lvl="1"/>
            <a:endParaRPr lang="en-US"/>
          </a:p>
          <a:p>
            <a:pPr lvl="1"/>
            <a:endParaRPr lang="en-US"/>
          </a:p>
        </p:txBody>
      </p:sp>
    </p:spTree>
    <p:extLst>
      <p:ext uri="{BB962C8B-B14F-4D97-AF65-F5344CB8AC3E}">
        <p14:creationId xmlns:p14="http://schemas.microsoft.com/office/powerpoint/2010/main" val="13134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D76DDC8-38DB-5B8E-62ED-33835CD691E7}"/>
              </a:ext>
            </a:extLst>
          </p:cNvPr>
          <p:cNvSpPr>
            <a:spLocks noGrp="1"/>
          </p:cNvSpPr>
          <p:nvPr>
            <p:ph type="title"/>
          </p:nvPr>
        </p:nvSpPr>
        <p:spPr>
          <a:xfrm>
            <a:off x="243395" y="498225"/>
            <a:ext cx="11245772" cy="520423"/>
          </a:xfrm>
        </p:spPr>
        <p:txBody>
          <a:bodyPr/>
          <a:lstStyle/>
          <a:p>
            <a:r>
              <a:rPr lang="en-US"/>
              <a:t>FRIDAY’S POSTER SESSION</a:t>
            </a:r>
            <a:endParaRPr lang="en-GB"/>
          </a:p>
        </p:txBody>
      </p:sp>
      <p:sp>
        <p:nvSpPr>
          <p:cNvPr id="5" name="Content Placeholder 4">
            <a:extLst>
              <a:ext uri="{FF2B5EF4-FFF2-40B4-BE49-F238E27FC236}">
                <a16:creationId xmlns:a16="http://schemas.microsoft.com/office/drawing/2014/main" id="{B2779CAC-89AB-8FB6-1A82-563730456021}"/>
              </a:ext>
            </a:extLst>
          </p:cNvPr>
          <p:cNvSpPr>
            <a:spLocks noGrp="1"/>
          </p:cNvSpPr>
          <p:nvPr>
            <p:ph idx="1"/>
          </p:nvPr>
        </p:nvSpPr>
        <p:spPr/>
        <p:txBody>
          <a:bodyPr>
            <a:normAutofit/>
          </a:bodyPr>
          <a:lstStyle/>
          <a:p>
            <a:r>
              <a:rPr lang="en-US" sz="2400">
                <a:cs typeface="Calibri"/>
              </a:rPr>
              <a:t>On Friday, it’s your opportunity to show off your research. </a:t>
            </a:r>
          </a:p>
          <a:p>
            <a:r>
              <a:rPr lang="en-US" sz="2400">
                <a:cs typeface="Calibri"/>
              </a:rPr>
              <a:t>Your posters will be displayed at the ARI.</a:t>
            </a:r>
            <a:r>
              <a:rPr lang="en-US" sz="2400" b="1">
                <a:cs typeface="Calibri"/>
              </a:rPr>
              <a:t> </a:t>
            </a:r>
            <a:r>
              <a:rPr lang="en-US" sz="2400">
                <a:cs typeface="Calibri"/>
              </a:rPr>
              <a:t>Staff and students will come along to see the posters and hear from teams about their research. </a:t>
            </a:r>
          </a:p>
          <a:p>
            <a:r>
              <a:rPr lang="en-US" sz="2400">
                <a:cs typeface="Calibri"/>
              </a:rPr>
              <a:t>All pairs will stand by their poster and chat with people as they make their way around the room. You don’t have to present to everyone at once! But you will have to talk to lots of different people.</a:t>
            </a:r>
          </a:p>
          <a:p>
            <a:r>
              <a:rPr lang="en-US" sz="2400">
                <a:cs typeface="Calibri"/>
              </a:rPr>
              <a:t>It lasts an hour – there will be refreshments.</a:t>
            </a:r>
          </a:p>
          <a:p>
            <a:r>
              <a:rPr lang="en-US" sz="2400">
                <a:cs typeface="Calibri"/>
              </a:rPr>
              <a:t>There are prizes to be won!</a:t>
            </a:r>
          </a:p>
          <a:p>
            <a:r>
              <a:rPr lang="en-US" sz="2400">
                <a:cs typeface="Calibri"/>
              </a:rPr>
              <a:t>Enjoy it!</a:t>
            </a:r>
          </a:p>
          <a:p>
            <a:endParaRPr lang="en-GB" sz="2400"/>
          </a:p>
        </p:txBody>
      </p:sp>
    </p:spTree>
    <p:extLst>
      <p:ext uri="{BB962C8B-B14F-4D97-AF65-F5344CB8AC3E}">
        <p14:creationId xmlns:p14="http://schemas.microsoft.com/office/powerpoint/2010/main" val="1872358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fade">
                                      <p:cBhvr>
                                        <p:cTn id="11" dur="500"/>
                                        <p:tgtEl>
                                          <p:spTgt spid="5">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fade">
                                      <p:cBhvr>
                                        <p:cTn id="15" dur="500"/>
                                        <p:tgtEl>
                                          <p:spTgt spid="5">
                                            <p:txEl>
                                              <p:pRg st="2" end="2"/>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animEffect transition="in" filter="fade">
                                      <p:cBhvr>
                                        <p:cTn id="19" dur="500"/>
                                        <p:tgtEl>
                                          <p:spTgt spid="5">
                                            <p:txEl>
                                              <p:pRg st="3" end="3"/>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animEffect transition="in" filter="fade">
                                      <p:cBhvr>
                                        <p:cTn id="23" dur="500"/>
                                        <p:tgtEl>
                                          <p:spTgt spid="5">
                                            <p:txEl>
                                              <p:pRg st="4" end="4"/>
                                            </p:txEl>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animEffect transition="in" filter="fade">
                                      <p:cBhvr>
                                        <p:cTn id="27"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A yellow post-it note pinned to a cork board&#10;&#10;Description automatically generated">
            <a:extLst>
              <a:ext uri="{FF2B5EF4-FFF2-40B4-BE49-F238E27FC236}">
                <a16:creationId xmlns:a16="http://schemas.microsoft.com/office/drawing/2014/main" id="{2BA4A35C-EBF6-3423-AB17-3F7C275280A9}"/>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2197" r="24752"/>
          <a:stretch/>
        </p:blipFill>
        <p:spPr>
          <a:xfrm>
            <a:off x="1326291" y="199914"/>
            <a:ext cx="9313022" cy="6012662"/>
          </a:xfrm>
        </p:spPr>
      </p:pic>
    </p:spTree>
    <p:extLst>
      <p:ext uri="{BB962C8B-B14F-4D97-AF65-F5344CB8AC3E}">
        <p14:creationId xmlns:p14="http://schemas.microsoft.com/office/powerpoint/2010/main" val="4242948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1AD6C5-3611-E06F-8729-0E4FD241A704}"/>
              </a:ext>
            </a:extLst>
          </p:cNvPr>
          <p:cNvSpPr>
            <a:spLocks noGrp="1"/>
          </p:cNvSpPr>
          <p:nvPr>
            <p:ph type="title"/>
          </p:nvPr>
        </p:nvSpPr>
        <p:spPr/>
        <p:txBody>
          <a:bodyPr/>
          <a:lstStyle/>
          <a:p>
            <a:r>
              <a:rPr lang="en-US" dirty="0"/>
              <a:t>SCIENCE COMMUNICATION CHANNELS</a:t>
            </a:r>
            <a:endParaRPr lang="en-GB" dirty="0"/>
          </a:p>
        </p:txBody>
      </p:sp>
      <p:pic>
        <p:nvPicPr>
          <p:cNvPr id="17" name="Picture 16" descr="A magazine cover with a planet&#10;&#10;Description automatically generated with medium confidence">
            <a:extLst>
              <a:ext uri="{FF2B5EF4-FFF2-40B4-BE49-F238E27FC236}">
                <a16:creationId xmlns:a16="http://schemas.microsoft.com/office/drawing/2014/main" id="{CA70051A-B7BA-BE9D-8521-552D5141A4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23798" y="3331643"/>
            <a:ext cx="2610816" cy="3442929"/>
          </a:xfrm>
          <a:prstGeom prst="rect">
            <a:avLst/>
          </a:prstGeom>
        </p:spPr>
      </p:pic>
      <p:pic>
        <p:nvPicPr>
          <p:cNvPr id="25" name="Picture 24" descr="A person standing at a table&#10;&#10;Description automatically generated with low confidence">
            <a:extLst>
              <a:ext uri="{FF2B5EF4-FFF2-40B4-BE49-F238E27FC236}">
                <a16:creationId xmlns:a16="http://schemas.microsoft.com/office/drawing/2014/main" id="{33950A08-0900-8E82-4E11-6350AF140F8C}"/>
              </a:ext>
            </a:extLst>
          </p:cNvPr>
          <p:cNvPicPr>
            <a:picLocks noChangeAspect="1"/>
          </p:cNvPicPr>
          <p:nvPr/>
        </p:nvPicPr>
        <p:blipFill rotWithShape="1">
          <a:blip r:embed="rId4">
            <a:extLst>
              <a:ext uri="{28A0092B-C50C-407E-A947-70E740481C1C}">
                <a14:useLocalDpi xmlns:a14="http://schemas.microsoft.com/office/drawing/2010/main" val="0"/>
              </a:ext>
            </a:extLst>
          </a:blip>
          <a:srcRect l="6449" t="8059" r="29791" b="9195"/>
          <a:stretch/>
        </p:blipFill>
        <p:spPr>
          <a:xfrm>
            <a:off x="8334614" y="3884303"/>
            <a:ext cx="3502580" cy="2272786"/>
          </a:xfrm>
          <a:prstGeom prst="rect">
            <a:avLst/>
          </a:prstGeom>
        </p:spPr>
      </p:pic>
      <p:pic>
        <p:nvPicPr>
          <p:cNvPr id="27" name="Picture 26" descr="A person holding a device&#10;&#10;Description automatically generated with low confidence">
            <a:extLst>
              <a:ext uri="{FF2B5EF4-FFF2-40B4-BE49-F238E27FC236}">
                <a16:creationId xmlns:a16="http://schemas.microsoft.com/office/drawing/2014/main" id="{2DDEDA9F-CB43-87B4-8B8D-47AEF7D4F1D6}"/>
              </a:ext>
            </a:extLst>
          </p:cNvPr>
          <p:cNvPicPr>
            <a:picLocks noChangeAspect="1"/>
          </p:cNvPicPr>
          <p:nvPr/>
        </p:nvPicPr>
        <p:blipFill rotWithShape="1">
          <a:blip r:embed="rId5">
            <a:extLst>
              <a:ext uri="{28A0092B-C50C-407E-A947-70E740481C1C}">
                <a14:useLocalDpi xmlns:a14="http://schemas.microsoft.com/office/drawing/2010/main" val="0"/>
              </a:ext>
            </a:extLst>
          </a:blip>
          <a:srcRect l="11426" r="35180"/>
          <a:stretch/>
        </p:blipFill>
        <p:spPr>
          <a:xfrm rot="5400000">
            <a:off x="9088386" y="997871"/>
            <a:ext cx="2508438" cy="3132000"/>
          </a:xfrm>
          <a:prstGeom prst="rect">
            <a:avLst/>
          </a:prstGeom>
        </p:spPr>
      </p:pic>
      <p:pic>
        <p:nvPicPr>
          <p:cNvPr id="23" name="Picture 22">
            <a:extLst>
              <a:ext uri="{FF2B5EF4-FFF2-40B4-BE49-F238E27FC236}">
                <a16:creationId xmlns:a16="http://schemas.microsoft.com/office/drawing/2014/main" id="{A18E0558-B6D2-D1F1-207A-219F3195FC87}"/>
              </a:ext>
            </a:extLst>
          </p:cNvPr>
          <p:cNvPicPr>
            <a:picLocks noChangeAspect="1"/>
          </p:cNvPicPr>
          <p:nvPr/>
        </p:nvPicPr>
        <p:blipFill rotWithShape="1">
          <a:blip r:embed="rId6">
            <a:extLst>
              <a:ext uri="{28A0092B-C50C-407E-A947-70E740481C1C}">
                <a14:useLocalDpi xmlns:a14="http://schemas.microsoft.com/office/drawing/2010/main" val="0"/>
              </a:ext>
            </a:extLst>
          </a:blip>
          <a:srcRect l="20069" t="9830" r="40260" b="34754"/>
          <a:stretch/>
        </p:blipFill>
        <p:spPr>
          <a:xfrm>
            <a:off x="5909067" y="1309652"/>
            <a:ext cx="2796127" cy="1952911"/>
          </a:xfrm>
          <a:prstGeom prst="rect">
            <a:avLst/>
          </a:prstGeom>
        </p:spPr>
      </p:pic>
      <p:sp>
        <p:nvSpPr>
          <p:cNvPr id="4" name="Content Placeholder 2">
            <a:extLst>
              <a:ext uri="{FF2B5EF4-FFF2-40B4-BE49-F238E27FC236}">
                <a16:creationId xmlns:a16="http://schemas.microsoft.com/office/drawing/2014/main" id="{F7CF5DD6-C71A-54DB-7642-28281C8A95CB}"/>
              </a:ext>
            </a:extLst>
          </p:cNvPr>
          <p:cNvSpPr txBox="1">
            <a:spLocks/>
          </p:cNvSpPr>
          <p:nvPr/>
        </p:nvSpPr>
        <p:spPr>
          <a:xfrm>
            <a:off x="665206" y="989777"/>
            <a:ext cx="9504405" cy="5167312"/>
          </a:xfrm>
          <a:prstGeom prst="rect">
            <a:avLst/>
          </a:prstGeom>
        </p:spPr>
        <p:txBody>
          <a:bodyPr vert="horz" lIns="91440" tIns="45720" rIns="91440" bIns="45720" numCol="2"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342900" indent="-342900">
              <a:buFont typeface="Arial" panose="020B0604020202020204" pitchFamily="34" charset="0"/>
              <a:buChar char="•"/>
            </a:pPr>
            <a:r>
              <a:rPr lang="en-GB" dirty="0"/>
              <a:t>Public talks</a:t>
            </a:r>
          </a:p>
          <a:p>
            <a:pPr marL="342900" indent="-342900">
              <a:buFont typeface="Arial" panose="020B0604020202020204" pitchFamily="34" charset="0"/>
              <a:buChar char="•"/>
            </a:pPr>
            <a:r>
              <a:rPr lang="en-GB" dirty="0"/>
              <a:t>School workshops </a:t>
            </a:r>
          </a:p>
          <a:p>
            <a:pPr marL="342900" indent="-342900">
              <a:buFont typeface="Arial" panose="020B0604020202020204" pitchFamily="34" charset="0"/>
              <a:buChar char="•"/>
            </a:pPr>
            <a:r>
              <a:rPr lang="en-GB" dirty="0"/>
              <a:t>Science Festivals</a:t>
            </a:r>
          </a:p>
          <a:p>
            <a:pPr marL="342900" indent="-342900">
              <a:buFont typeface="Arial" panose="020B0604020202020204" pitchFamily="34" charset="0"/>
              <a:buChar char="•"/>
            </a:pPr>
            <a:r>
              <a:rPr lang="en-GB" dirty="0"/>
              <a:t>TV/Radio</a:t>
            </a:r>
          </a:p>
          <a:p>
            <a:pPr marL="342900" indent="-342900">
              <a:buFont typeface="Arial" panose="020B0604020202020204" pitchFamily="34" charset="0"/>
              <a:buChar char="•"/>
            </a:pPr>
            <a:r>
              <a:rPr lang="en-GB" dirty="0"/>
              <a:t>Writing blogs</a:t>
            </a:r>
          </a:p>
          <a:p>
            <a:pPr marL="342900" indent="-342900">
              <a:buFont typeface="Arial" panose="020B0604020202020204" pitchFamily="34" charset="0"/>
              <a:buChar char="•"/>
            </a:pPr>
            <a:r>
              <a:rPr lang="en-GB" dirty="0"/>
              <a:t>Social media</a:t>
            </a:r>
          </a:p>
          <a:p>
            <a:pPr marL="342900" indent="-342900">
              <a:buFont typeface="Arial" panose="020B0604020202020204" pitchFamily="34" charset="0"/>
              <a:buChar char="•"/>
            </a:pPr>
            <a:r>
              <a:rPr lang="en-GB" dirty="0"/>
              <a:t>Magazines/newspapers </a:t>
            </a:r>
          </a:p>
          <a:p>
            <a:pPr marL="342900" indent="-342900">
              <a:buFont typeface="Arial" panose="020B0604020202020204" pitchFamily="34" charset="0"/>
              <a:buChar char="•"/>
            </a:pPr>
            <a:r>
              <a:rPr lang="en-GB" dirty="0"/>
              <a:t>Conferences (Posters)</a:t>
            </a:r>
          </a:p>
          <a:p>
            <a:pPr marL="342900" indent="-342900">
              <a:buFont typeface="Arial" panose="020B0604020202020204" pitchFamily="34" charset="0"/>
              <a:buChar char="•"/>
            </a:pPr>
            <a:r>
              <a:rPr lang="en-GB" dirty="0"/>
              <a:t>Art exhibition </a:t>
            </a:r>
          </a:p>
          <a:p>
            <a:pPr marL="342900" indent="-342900">
              <a:buFont typeface="Arial" panose="020B0604020202020204" pitchFamily="34" charset="0"/>
              <a:buChar char="•"/>
            </a:pPr>
            <a:endParaRPr lang="en-GB" dirty="0"/>
          </a:p>
          <a:p>
            <a:endParaRPr lang="en-GB" sz="4000" dirty="0"/>
          </a:p>
          <a:p>
            <a:endParaRPr lang="en-GB" sz="4000" dirty="0"/>
          </a:p>
          <a:p>
            <a:endParaRPr lang="en-GB" sz="4000" dirty="0"/>
          </a:p>
          <a:p>
            <a:endParaRPr lang="en-GB" sz="4000" dirty="0"/>
          </a:p>
          <a:p>
            <a:endParaRPr lang="en-GB" sz="4000" dirty="0"/>
          </a:p>
        </p:txBody>
      </p:sp>
    </p:spTree>
    <p:extLst>
      <p:ext uri="{BB962C8B-B14F-4D97-AF65-F5344CB8AC3E}">
        <p14:creationId xmlns:p14="http://schemas.microsoft.com/office/powerpoint/2010/main" val="1659146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3F3F18-DB22-24A0-05B4-0ECBED691935}"/>
            </a:ext>
          </a:extLst>
        </p:cNvPr>
        <p:cNvGrpSpPr/>
        <p:nvPr/>
      </p:nvGrpSpPr>
      <p:grpSpPr>
        <a:xfrm>
          <a:off x="0" y="0"/>
          <a:ext cx="0" cy="0"/>
          <a:chOff x="0" y="0"/>
          <a:chExt cx="0" cy="0"/>
        </a:xfrm>
      </p:grpSpPr>
      <p:sp>
        <p:nvSpPr>
          <p:cNvPr id="1031" name="Title 1">
            <a:extLst>
              <a:ext uri="{FF2B5EF4-FFF2-40B4-BE49-F238E27FC236}">
                <a16:creationId xmlns:a16="http://schemas.microsoft.com/office/drawing/2014/main" id="{F631E3AF-C1F1-1D7B-9D51-283D8D9715A9}"/>
              </a:ext>
            </a:extLst>
          </p:cNvPr>
          <p:cNvSpPr>
            <a:spLocks noGrp="1"/>
          </p:cNvSpPr>
          <p:nvPr>
            <p:ph type="title"/>
          </p:nvPr>
        </p:nvSpPr>
        <p:spPr>
          <a:xfrm>
            <a:off x="243396" y="498225"/>
            <a:ext cx="9333090" cy="520423"/>
          </a:xfrm>
        </p:spPr>
        <p:txBody>
          <a:bodyPr/>
          <a:lstStyle/>
          <a:p>
            <a:r>
              <a:rPr lang="en-US" dirty="0"/>
              <a:t>WHAT IS A SCIENCE COMMUNICATION?</a:t>
            </a:r>
          </a:p>
        </p:txBody>
      </p:sp>
      <p:pic>
        <p:nvPicPr>
          <p:cNvPr id="1030" name="Picture 6">
            <a:extLst>
              <a:ext uri="{FF2B5EF4-FFF2-40B4-BE49-F238E27FC236}">
                <a16:creationId xmlns:a16="http://schemas.microsoft.com/office/drawing/2014/main" id="{48483C47-B36C-ED62-B4A8-C31AA37765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25932" y="1469570"/>
            <a:ext cx="7740135" cy="5008973"/>
          </a:xfrm>
          <a:prstGeom prst="rect">
            <a:avLst/>
          </a:prstGeom>
          <a:noFill/>
          <a:extLst>
            <a:ext uri="{909E8E84-426E-40DD-AFC4-6F175D3DCCD1}">
              <a14:hiddenFill xmlns:a14="http://schemas.microsoft.com/office/drawing/2010/main">
                <a:solidFill>
                  <a:srgbClr val="FFFFFF"/>
                </a:solidFill>
              </a14:hiddenFill>
            </a:ext>
          </a:extLst>
        </p:spPr>
      </p:pic>
      <p:sp>
        <p:nvSpPr>
          <p:cNvPr id="19" name="Oval 18">
            <a:extLst>
              <a:ext uri="{FF2B5EF4-FFF2-40B4-BE49-F238E27FC236}">
                <a16:creationId xmlns:a16="http://schemas.microsoft.com/office/drawing/2014/main" id="{A0050D7E-5A6D-28D1-2E54-5D2EFD09C0B6}"/>
              </a:ext>
            </a:extLst>
          </p:cNvPr>
          <p:cNvSpPr/>
          <p:nvPr/>
        </p:nvSpPr>
        <p:spPr>
          <a:xfrm>
            <a:off x="7242126" y="2291254"/>
            <a:ext cx="1765738" cy="767255"/>
          </a:xfrm>
          <a:prstGeom prst="ellipse">
            <a:avLst/>
          </a:prstGeom>
          <a:noFill/>
          <a:ln w="2857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ight Arrow 1">
            <a:extLst>
              <a:ext uri="{FF2B5EF4-FFF2-40B4-BE49-F238E27FC236}">
                <a16:creationId xmlns:a16="http://schemas.microsoft.com/office/drawing/2014/main" id="{C4A906C0-859A-5AB5-8752-B5DF514E95EA}"/>
              </a:ext>
            </a:extLst>
          </p:cNvPr>
          <p:cNvSpPr/>
          <p:nvPr/>
        </p:nvSpPr>
        <p:spPr>
          <a:xfrm rot="333513">
            <a:off x="9017923" y="2668042"/>
            <a:ext cx="1891862" cy="29954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 name="TextBox 2">
            <a:extLst>
              <a:ext uri="{FF2B5EF4-FFF2-40B4-BE49-F238E27FC236}">
                <a16:creationId xmlns:a16="http://schemas.microsoft.com/office/drawing/2014/main" id="{E1F91BA6-A420-C20B-B060-3357C1EDD75B}"/>
              </a:ext>
            </a:extLst>
          </p:cNvPr>
          <p:cNvSpPr txBox="1"/>
          <p:nvPr/>
        </p:nvSpPr>
        <p:spPr>
          <a:xfrm>
            <a:off x="10371840" y="3058509"/>
            <a:ext cx="1499128" cy="461665"/>
          </a:xfrm>
          <a:prstGeom prst="rect">
            <a:avLst/>
          </a:prstGeom>
          <a:noFill/>
        </p:spPr>
        <p:txBody>
          <a:bodyPr wrap="none" rtlCol="0">
            <a:spAutoFit/>
          </a:bodyPr>
          <a:lstStyle/>
          <a:p>
            <a:r>
              <a:rPr lang="en-US" sz="2400" b="1" dirty="0"/>
              <a:t>The Public</a:t>
            </a:r>
          </a:p>
        </p:txBody>
      </p:sp>
    </p:spTree>
    <p:extLst>
      <p:ext uri="{BB962C8B-B14F-4D97-AF65-F5344CB8AC3E}">
        <p14:creationId xmlns:p14="http://schemas.microsoft.com/office/powerpoint/2010/main" val="2295260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1"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9" grpId="1" animBg="1"/>
      <p:bldP spid="2" grpId="0" animBg="1"/>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0D5CE0E-11A1-F925-29A5-F145647F348B}"/>
              </a:ext>
            </a:extLst>
          </p:cNvPr>
          <p:cNvSpPr>
            <a:spLocks noGrp="1"/>
          </p:cNvSpPr>
          <p:nvPr>
            <p:ph type="title"/>
          </p:nvPr>
        </p:nvSpPr>
        <p:spPr>
          <a:xfrm>
            <a:off x="243396" y="498225"/>
            <a:ext cx="9333090" cy="520423"/>
          </a:xfrm>
        </p:spPr>
        <p:txBody>
          <a:bodyPr/>
          <a:lstStyle/>
          <a:p>
            <a:r>
              <a:rPr lang="en-US" dirty="0"/>
              <a:t>WHO ARE THE PUBLIC?</a:t>
            </a:r>
          </a:p>
        </p:txBody>
      </p:sp>
      <p:sp>
        <p:nvSpPr>
          <p:cNvPr id="5" name="Content Placeholder 2">
            <a:extLst>
              <a:ext uri="{FF2B5EF4-FFF2-40B4-BE49-F238E27FC236}">
                <a16:creationId xmlns:a16="http://schemas.microsoft.com/office/drawing/2014/main" id="{EB3977B1-B291-C2A4-1D9E-0D64C35470DE}"/>
              </a:ext>
            </a:extLst>
          </p:cNvPr>
          <p:cNvSpPr>
            <a:spLocks noGrp="1"/>
          </p:cNvSpPr>
          <p:nvPr>
            <p:ph idx="1"/>
          </p:nvPr>
        </p:nvSpPr>
        <p:spPr>
          <a:xfrm>
            <a:off x="883770" y="1207911"/>
            <a:ext cx="9500937" cy="4978868"/>
          </a:xfrm>
        </p:spPr>
        <p:txBody>
          <a:bodyPr>
            <a:normAutofit fontScale="85000" lnSpcReduction="20000"/>
          </a:bodyPr>
          <a:lstStyle/>
          <a:p>
            <a:pPr marL="0" indent="0">
              <a:buNone/>
            </a:pPr>
            <a:r>
              <a:rPr lang="en-GB" dirty="0"/>
              <a:t>There isn’t one!</a:t>
            </a:r>
          </a:p>
          <a:p>
            <a:endParaRPr lang="en-GB" dirty="0"/>
          </a:p>
          <a:p>
            <a:r>
              <a:rPr lang="en-GB" dirty="0"/>
              <a:t>Community groups</a:t>
            </a:r>
          </a:p>
          <a:p>
            <a:r>
              <a:rPr lang="en-GB" dirty="0"/>
              <a:t>Academia</a:t>
            </a:r>
          </a:p>
          <a:p>
            <a:r>
              <a:rPr lang="en-GB" dirty="0"/>
              <a:t>Social groups</a:t>
            </a:r>
          </a:p>
          <a:p>
            <a:r>
              <a:rPr lang="en-GB" dirty="0"/>
              <a:t>Age groups</a:t>
            </a:r>
          </a:p>
          <a:p>
            <a:r>
              <a:rPr lang="en-GB" dirty="0"/>
              <a:t>Genders</a:t>
            </a:r>
          </a:p>
          <a:p>
            <a:r>
              <a:rPr lang="en-GB" dirty="0"/>
              <a:t>Ethnicities</a:t>
            </a:r>
          </a:p>
          <a:p>
            <a:r>
              <a:rPr lang="en-GB" dirty="0"/>
              <a:t>Education</a:t>
            </a:r>
          </a:p>
          <a:p>
            <a:r>
              <a:rPr lang="en-GB" dirty="0"/>
              <a:t>Geographical</a:t>
            </a:r>
          </a:p>
          <a:p>
            <a:r>
              <a:rPr lang="en-GB" dirty="0"/>
              <a:t>Policy makers</a:t>
            </a:r>
          </a:p>
          <a:p>
            <a:r>
              <a:rPr lang="en-GB" dirty="0"/>
              <a:t>Industries</a:t>
            </a:r>
          </a:p>
          <a:p>
            <a:r>
              <a:rPr lang="en-GB" dirty="0"/>
              <a:t>Schools</a:t>
            </a:r>
          </a:p>
        </p:txBody>
      </p:sp>
      <p:pic>
        <p:nvPicPr>
          <p:cNvPr id="6" name="Graphic 5" descr="Venn diagram with solid fill">
            <a:extLst>
              <a:ext uri="{FF2B5EF4-FFF2-40B4-BE49-F238E27FC236}">
                <a16:creationId xmlns:a16="http://schemas.microsoft.com/office/drawing/2014/main" id="{9F6710D8-43B3-D899-69F5-825AFA900533}"/>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6001704" y="1497031"/>
            <a:ext cx="4978867" cy="4978867"/>
          </a:xfrm>
          <a:prstGeom prst="rect">
            <a:avLst/>
          </a:prstGeom>
        </p:spPr>
      </p:pic>
    </p:spTree>
    <p:extLst>
      <p:ext uri="{BB962C8B-B14F-4D97-AF65-F5344CB8AC3E}">
        <p14:creationId xmlns:p14="http://schemas.microsoft.com/office/powerpoint/2010/main" val="4627444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6">
            <a:extLst>
              <a:ext uri="{FF2B5EF4-FFF2-40B4-BE49-F238E27FC236}">
                <a16:creationId xmlns:a16="http://schemas.microsoft.com/office/drawing/2014/main" id="{F70F300D-F511-4D78-941F-22FA81B3F7AE}"/>
              </a:ext>
            </a:extLst>
          </p:cNvPr>
          <p:cNvSpPr txBox="1">
            <a:spLocks/>
          </p:cNvSpPr>
          <p:nvPr/>
        </p:nvSpPr>
        <p:spPr>
          <a:xfrm>
            <a:off x="117037" y="372101"/>
            <a:ext cx="11761076" cy="52042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1" kern="1200">
                <a:solidFill>
                  <a:schemeClr val="tx1"/>
                </a:solidFill>
                <a:latin typeface="Arial Narrow" panose="020B0606020202030204" pitchFamily="34" charset="0"/>
                <a:ea typeface="Open Sans Condensed Medium" pitchFamily="2" charset="0"/>
                <a:cs typeface="Open Sans Condensed Medium" pitchFamily="2" charset="0"/>
              </a:defRPr>
            </a:lvl1pPr>
          </a:lstStyle>
          <a:p>
            <a:r>
              <a:rPr lang="en-GB" dirty="0"/>
              <a:t>WHY SHOULD I BOTHER TALKING ABOUT MY SCIENCE?</a:t>
            </a:r>
          </a:p>
        </p:txBody>
      </p:sp>
      <p:pic>
        <p:nvPicPr>
          <p:cNvPr id="6146" name="Picture 2">
            <a:extLst>
              <a:ext uri="{FF2B5EF4-FFF2-40B4-BE49-F238E27FC236}">
                <a16:creationId xmlns:a16="http://schemas.microsoft.com/office/drawing/2014/main" id="{F3C49734-5B15-643C-0AFA-3F79FB150AC5}"/>
              </a:ext>
            </a:extLst>
          </p:cNvPr>
          <p:cNvPicPr>
            <a:picLocks noChangeAspect="1" noChangeArrowheads="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69159" y="1505607"/>
            <a:ext cx="2147614" cy="2147614"/>
          </a:xfrm>
          <a:prstGeom prst="rect">
            <a:avLst/>
          </a:prstGeom>
          <a:noFill/>
        </p:spPr>
      </p:pic>
      <p:pic>
        <p:nvPicPr>
          <p:cNvPr id="6148" name="Picture 4">
            <a:extLst>
              <a:ext uri="{FF2B5EF4-FFF2-40B4-BE49-F238E27FC236}">
                <a16:creationId xmlns:a16="http://schemas.microsoft.com/office/drawing/2014/main" id="{5E990D62-5129-C95D-545D-4D2BA355FF0F}"/>
              </a:ext>
            </a:extLst>
          </p:cNvPr>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768194" y="2924503"/>
            <a:ext cx="2126593" cy="2126593"/>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a:extLst>
              <a:ext uri="{FF2B5EF4-FFF2-40B4-BE49-F238E27FC236}">
                <a16:creationId xmlns:a16="http://schemas.microsoft.com/office/drawing/2014/main" id="{DC7074E8-BE2E-8F97-59A5-72D336AE297E}"/>
              </a:ext>
            </a:extLst>
          </p:cNvPr>
          <p:cNvPicPr>
            <a:picLocks noChangeAspect="1" noChangeArrowheads="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657020" y="4742793"/>
            <a:ext cx="1538014" cy="1538014"/>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6DEE97DB-D1E0-C4D2-EAD4-49D957E93559}"/>
              </a:ext>
            </a:extLst>
          </p:cNvPr>
          <p:cNvSpPr txBox="1"/>
          <p:nvPr/>
        </p:nvSpPr>
        <p:spPr>
          <a:xfrm>
            <a:off x="914403" y="3424621"/>
            <a:ext cx="1380506" cy="461665"/>
          </a:xfrm>
          <a:prstGeom prst="rect">
            <a:avLst/>
          </a:prstGeom>
          <a:noFill/>
        </p:spPr>
        <p:txBody>
          <a:bodyPr wrap="none" rtlCol="0">
            <a:spAutoFit/>
          </a:bodyPr>
          <a:lstStyle/>
          <a:p>
            <a:r>
              <a:rPr lang="en-US" sz="2400" b="1" dirty="0"/>
              <a:t>Audience</a:t>
            </a:r>
            <a:endParaRPr lang="en-US" b="1" dirty="0"/>
          </a:p>
        </p:txBody>
      </p:sp>
      <p:sp>
        <p:nvSpPr>
          <p:cNvPr id="16" name="TextBox 15">
            <a:extLst>
              <a:ext uri="{FF2B5EF4-FFF2-40B4-BE49-F238E27FC236}">
                <a16:creationId xmlns:a16="http://schemas.microsoft.com/office/drawing/2014/main" id="{4EFFAC4E-722B-FE1B-6DAB-53AF53C67DF9}"/>
              </a:ext>
            </a:extLst>
          </p:cNvPr>
          <p:cNvSpPr txBox="1"/>
          <p:nvPr/>
        </p:nvSpPr>
        <p:spPr>
          <a:xfrm>
            <a:off x="5109254" y="5142468"/>
            <a:ext cx="1519711" cy="461665"/>
          </a:xfrm>
          <a:prstGeom prst="rect">
            <a:avLst/>
          </a:prstGeom>
          <a:noFill/>
        </p:spPr>
        <p:txBody>
          <a:bodyPr wrap="none" rtlCol="0">
            <a:spAutoFit/>
          </a:bodyPr>
          <a:lstStyle/>
          <a:p>
            <a:r>
              <a:rPr lang="en-US" sz="2400" b="1" dirty="0"/>
              <a:t>Institution</a:t>
            </a:r>
            <a:endParaRPr lang="en-US" b="1" dirty="0"/>
          </a:p>
        </p:txBody>
      </p:sp>
      <p:sp>
        <p:nvSpPr>
          <p:cNvPr id="17" name="TextBox 16">
            <a:extLst>
              <a:ext uri="{FF2B5EF4-FFF2-40B4-BE49-F238E27FC236}">
                <a16:creationId xmlns:a16="http://schemas.microsoft.com/office/drawing/2014/main" id="{9B8EBB7E-1E18-A27A-5230-0003DE4470B1}"/>
              </a:ext>
            </a:extLst>
          </p:cNvPr>
          <p:cNvSpPr txBox="1"/>
          <p:nvPr/>
        </p:nvSpPr>
        <p:spPr>
          <a:xfrm>
            <a:off x="8720080" y="6054101"/>
            <a:ext cx="650371" cy="461665"/>
          </a:xfrm>
          <a:prstGeom prst="rect">
            <a:avLst/>
          </a:prstGeom>
          <a:noFill/>
        </p:spPr>
        <p:txBody>
          <a:bodyPr wrap="none" rtlCol="0">
            <a:spAutoFit/>
          </a:bodyPr>
          <a:lstStyle/>
          <a:p>
            <a:r>
              <a:rPr lang="en-US" sz="2400" b="1" dirty="0"/>
              <a:t>You</a:t>
            </a:r>
            <a:endParaRPr lang="en-US" b="1" dirty="0"/>
          </a:p>
        </p:txBody>
      </p:sp>
    </p:spTree>
    <p:extLst>
      <p:ext uri="{BB962C8B-B14F-4D97-AF65-F5344CB8AC3E}">
        <p14:creationId xmlns:p14="http://schemas.microsoft.com/office/powerpoint/2010/main" val="3163636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14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15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97D20C-A4C4-F5A3-3B82-2E95886B2224}"/>
            </a:ext>
          </a:extLst>
        </p:cNvPr>
        <p:cNvGrpSpPr/>
        <p:nvPr/>
      </p:nvGrpSpPr>
      <p:grpSpPr>
        <a:xfrm>
          <a:off x="0" y="0"/>
          <a:ext cx="0" cy="0"/>
          <a:chOff x="0" y="0"/>
          <a:chExt cx="0" cy="0"/>
        </a:xfrm>
      </p:grpSpPr>
      <p:sp>
        <p:nvSpPr>
          <p:cNvPr id="8" name="Title 6">
            <a:extLst>
              <a:ext uri="{FF2B5EF4-FFF2-40B4-BE49-F238E27FC236}">
                <a16:creationId xmlns:a16="http://schemas.microsoft.com/office/drawing/2014/main" id="{C2AF7200-6F4B-9859-C068-E8F218A2BE5D}"/>
              </a:ext>
            </a:extLst>
          </p:cNvPr>
          <p:cNvSpPr txBox="1">
            <a:spLocks/>
          </p:cNvSpPr>
          <p:nvPr/>
        </p:nvSpPr>
        <p:spPr>
          <a:xfrm>
            <a:off x="411327" y="466699"/>
            <a:ext cx="6136618" cy="52042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1" kern="1200">
                <a:solidFill>
                  <a:schemeClr val="tx1"/>
                </a:solidFill>
                <a:latin typeface="Arial Narrow" panose="020B0606020202030204" pitchFamily="34" charset="0"/>
                <a:ea typeface="Open Sans Condensed Medium" pitchFamily="2" charset="0"/>
                <a:cs typeface="Open Sans Condensed Medium" pitchFamily="2" charset="0"/>
              </a:defRPr>
            </a:lvl1pPr>
          </a:lstStyle>
          <a:p>
            <a:r>
              <a:rPr lang="en-GB" dirty="0"/>
              <a:t>1. STAND UP FOR SCIENCE</a:t>
            </a:r>
          </a:p>
        </p:txBody>
      </p:sp>
      <p:pic>
        <p:nvPicPr>
          <p:cNvPr id="6146" name="Picture 2">
            <a:extLst>
              <a:ext uri="{FF2B5EF4-FFF2-40B4-BE49-F238E27FC236}">
                <a16:creationId xmlns:a16="http://schemas.microsoft.com/office/drawing/2014/main" id="{A0144DDF-B69D-6AEF-5B4F-BD0A85D38D34}"/>
              </a:ext>
            </a:extLst>
          </p:cNvPr>
          <p:cNvPicPr>
            <a:picLocks noChangeAspect="1" noChangeArrowheads="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637450" y="1232879"/>
            <a:ext cx="3841249" cy="3841249"/>
          </a:xfrm>
          <a:prstGeom prst="rect">
            <a:avLst/>
          </a:prstGeom>
          <a:noFill/>
        </p:spPr>
      </p:pic>
      <p:sp>
        <p:nvSpPr>
          <p:cNvPr id="2" name="TextBox 1">
            <a:extLst>
              <a:ext uri="{FF2B5EF4-FFF2-40B4-BE49-F238E27FC236}">
                <a16:creationId xmlns:a16="http://schemas.microsoft.com/office/drawing/2014/main" id="{E388FF8C-64AE-751D-4AB5-7641C4A4FDDF}"/>
              </a:ext>
            </a:extLst>
          </p:cNvPr>
          <p:cNvSpPr txBox="1"/>
          <p:nvPr/>
        </p:nvSpPr>
        <p:spPr>
          <a:xfrm>
            <a:off x="713301" y="1097105"/>
            <a:ext cx="6388866" cy="1200329"/>
          </a:xfrm>
          <a:prstGeom prst="rect">
            <a:avLst/>
          </a:prstGeom>
          <a:noFill/>
        </p:spPr>
        <p:txBody>
          <a:bodyPr wrap="square" rtlCol="0">
            <a:spAutoFit/>
          </a:bodyPr>
          <a:lstStyle/>
          <a:p>
            <a:pPr marL="285750" indent="-285750">
              <a:buFont typeface="Arial" panose="020B0604020202020204" pitchFamily="34" charset="0"/>
              <a:buChar char="•"/>
            </a:pPr>
            <a:r>
              <a:rPr lang="en-GB" dirty="0"/>
              <a:t>Fighting back against the dangerous tide of misinformation</a:t>
            </a:r>
          </a:p>
          <a:p>
            <a:pPr marL="285750" indent="-285750">
              <a:buFont typeface="Arial" panose="020B0604020202020204" pitchFamily="34" charset="0"/>
              <a:buChar char="•"/>
            </a:pPr>
            <a:r>
              <a:rPr lang="en-GB" dirty="0"/>
              <a:t>Raising awareness about the global challenges  </a:t>
            </a:r>
          </a:p>
          <a:p>
            <a:pPr marL="285750" indent="-285750">
              <a:buFont typeface="Arial" panose="020B0604020202020204" pitchFamily="34" charset="0"/>
              <a:buChar char="•"/>
            </a:pPr>
            <a:r>
              <a:rPr lang="en-GB" dirty="0"/>
              <a:t>Regaining trust in science (from being role models or people experiencing STEM in a positive way)</a:t>
            </a:r>
            <a:endParaRPr lang="en-US" dirty="0"/>
          </a:p>
        </p:txBody>
      </p:sp>
      <p:sp>
        <p:nvSpPr>
          <p:cNvPr id="3" name="Title 6">
            <a:extLst>
              <a:ext uri="{FF2B5EF4-FFF2-40B4-BE49-F238E27FC236}">
                <a16:creationId xmlns:a16="http://schemas.microsoft.com/office/drawing/2014/main" id="{8F7F1DCD-4F4C-E7B4-7F47-E8C610B580EC}"/>
              </a:ext>
            </a:extLst>
          </p:cNvPr>
          <p:cNvSpPr txBox="1">
            <a:spLocks/>
          </p:cNvSpPr>
          <p:nvPr/>
        </p:nvSpPr>
        <p:spPr>
          <a:xfrm>
            <a:off x="411328" y="2526507"/>
            <a:ext cx="6136617" cy="52042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1" kern="1200">
                <a:solidFill>
                  <a:schemeClr val="tx1"/>
                </a:solidFill>
                <a:latin typeface="Arial Narrow" panose="020B0606020202030204" pitchFamily="34" charset="0"/>
                <a:ea typeface="Open Sans Condensed Medium" pitchFamily="2" charset="0"/>
                <a:cs typeface="Open Sans Condensed Medium" pitchFamily="2" charset="0"/>
              </a:defRPr>
            </a:lvl1pPr>
          </a:lstStyle>
          <a:p>
            <a:r>
              <a:rPr lang="en-GB" dirty="0"/>
              <a:t>2. LET’S TALK</a:t>
            </a:r>
          </a:p>
        </p:txBody>
      </p:sp>
      <p:sp>
        <p:nvSpPr>
          <p:cNvPr id="4" name="TextBox 3">
            <a:extLst>
              <a:ext uri="{FF2B5EF4-FFF2-40B4-BE49-F238E27FC236}">
                <a16:creationId xmlns:a16="http://schemas.microsoft.com/office/drawing/2014/main" id="{6799918C-D7C4-8447-321E-80347397FA87}"/>
              </a:ext>
            </a:extLst>
          </p:cNvPr>
          <p:cNvSpPr txBox="1"/>
          <p:nvPr/>
        </p:nvSpPr>
        <p:spPr>
          <a:xfrm>
            <a:off x="713301" y="3153504"/>
            <a:ext cx="4921475" cy="923330"/>
          </a:xfrm>
          <a:prstGeom prst="rect">
            <a:avLst/>
          </a:prstGeom>
          <a:noFill/>
        </p:spPr>
        <p:txBody>
          <a:bodyPr wrap="none" rtlCol="0">
            <a:spAutoFit/>
          </a:bodyPr>
          <a:lstStyle/>
          <a:p>
            <a:pPr marL="285750" indent="-285750">
              <a:buFont typeface="Arial" panose="020B0604020202020204" pitchFamily="34" charset="0"/>
              <a:buChar char="•"/>
            </a:pPr>
            <a:r>
              <a:rPr lang="en-GB" dirty="0"/>
              <a:t>Helping the public feel confident</a:t>
            </a:r>
          </a:p>
          <a:p>
            <a:pPr marL="285750" indent="-285750">
              <a:buFont typeface="Arial" panose="020B0604020202020204" pitchFamily="34" charset="0"/>
              <a:buChar char="•"/>
            </a:pPr>
            <a:r>
              <a:rPr lang="en-GB" dirty="0"/>
              <a:t>Empowering the public to join in conversations </a:t>
            </a:r>
          </a:p>
          <a:p>
            <a:pPr marL="285750" indent="-285750">
              <a:buFont typeface="Arial" panose="020B0604020202020204" pitchFamily="34" charset="0"/>
              <a:buChar char="•"/>
            </a:pPr>
            <a:r>
              <a:rPr lang="en-GB" dirty="0"/>
              <a:t>Listen and Incorporate their thoughts  </a:t>
            </a:r>
          </a:p>
        </p:txBody>
      </p:sp>
      <p:sp>
        <p:nvSpPr>
          <p:cNvPr id="5" name="Title 6">
            <a:extLst>
              <a:ext uri="{FF2B5EF4-FFF2-40B4-BE49-F238E27FC236}">
                <a16:creationId xmlns:a16="http://schemas.microsoft.com/office/drawing/2014/main" id="{4CD3823D-CB5A-6E7A-BE28-8BECCF1F444F}"/>
              </a:ext>
            </a:extLst>
          </p:cNvPr>
          <p:cNvSpPr txBox="1">
            <a:spLocks/>
          </p:cNvSpPr>
          <p:nvPr/>
        </p:nvSpPr>
        <p:spPr>
          <a:xfrm>
            <a:off x="411327" y="4549686"/>
            <a:ext cx="5852839" cy="52042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1" kern="1200">
                <a:solidFill>
                  <a:schemeClr val="tx1"/>
                </a:solidFill>
                <a:latin typeface="Arial Narrow" panose="020B0606020202030204" pitchFamily="34" charset="0"/>
                <a:ea typeface="Open Sans Condensed Medium" pitchFamily="2" charset="0"/>
                <a:cs typeface="Open Sans Condensed Medium" pitchFamily="2" charset="0"/>
              </a:defRPr>
            </a:lvl1pPr>
          </a:lstStyle>
          <a:p>
            <a:r>
              <a:rPr lang="en-GB" dirty="0"/>
              <a:t>3. SHARE THE BEAUTY OF THE WORLD</a:t>
            </a:r>
          </a:p>
        </p:txBody>
      </p:sp>
      <p:sp>
        <p:nvSpPr>
          <p:cNvPr id="6" name="TextBox 5">
            <a:extLst>
              <a:ext uri="{FF2B5EF4-FFF2-40B4-BE49-F238E27FC236}">
                <a16:creationId xmlns:a16="http://schemas.microsoft.com/office/drawing/2014/main" id="{F8D1451C-DCC3-F907-61BA-B0239F7797C2}"/>
              </a:ext>
            </a:extLst>
          </p:cNvPr>
          <p:cNvSpPr txBox="1"/>
          <p:nvPr/>
        </p:nvSpPr>
        <p:spPr>
          <a:xfrm>
            <a:off x="713300" y="5398333"/>
            <a:ext cx="7026988" cy="369332"/>
          </a:xfrm>
          <a:prstGeom prst="rect">
            <a:avLst/>
          </a:prstGeom>
          <a:noFill/>
        </p:spPr>
        <p:txBody>
          <a:bodyPr wrap="none" rtlCol="0">
            <a:spAutoFit/>
          </a:bodyPr>
          <a:lstStyle/>
          <a:p>
            <a:pPr marL="285750" indent="-285750">
              <a:buFont typeface="Arial" panose="020B0604020202020204" pitchFamily="34" charset="0"/>
              <a:buChar char="•"/>
            </a:pPr>
            <a:r>
              <a:rPr lang="en-GB" dirty="0"/>
              <a:t>Making someone’s day by learning something new about the universe</a:t>
            </a:r>
          </a:p>
        </p:txBody>
      </p:sp>
    </p:spTree>
    <p:extLst>
      <p:ext uri="{BB962C8B-B14F-4D97-AF65-F5344CB8AC3E}">
        <p14:creationId xmlns:p14="http://schemas.microsoft.com/office/powerpoint/2010/main" val="2593096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p:bldP spid="3" grpId="0"/>
      <p:bldP spid="4" grpId="0"/>
      <p:bldP spid="5"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4A516E-FD78-E02C-214B-9218F7777E39}"/>
            </a:ext>
          </a:extLst>
        </p:cNvPr>
        <p:cNvGrpSpPr/>
        <p:nvPr/>
      </p:nvGrpSpPr>
      <p:grpSpPr>
        <a:xfrm>
          <a:off x="0" y="0"/>
          <a:ext cx="0" cy="0"/>
          <a:chOff x="0" y="0"/>
          <a:chExt cx="0" cy="0"/>
        </a:xfrm>
      </p:grpSpPr>
      <p:sp>
        <p:nvSpPr>
          <p:cNvPr id="8" name="Title 6">
            <a:extLst>
              <a:ext uri="{FF2B5EF4-FFF2-40B4-BE49-F238E27FC236}">
                <a16:creationId xmlns:a16="http://schemas.microsoft.com/office/drawing/2014/main" id="{B467884E-93E1-ACFA-75B6-C3FF50A08728}"/>
              </a:ext>
            </a:extLst>
          </p:cNvPr>
          <p:cNvSpPr txBox="1">
            <a:spLocks/>
          </p:cNvSpPr>
          <p:nvPr/>
        </p:nvSpPr>
        <p:spPr>
          <a:xfrm>
            <a:off x="411327" y="466699"/>
            <a:ext cx="6136618" cy="52042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1" kern="1200">
                <a:solidFill>
                  <a:schemeClr val="tx1"/>
                </a:solidFill>
                <a:latin typeface="Arial Narrow" panose="020B0606020202030204" pitchFamily="34" charset="0"/>
                <a:ea typeface="Open Sans Condensed Medium" pitchFamily="2" charset="0"/>
                <a:cs typeface="Open Sans Condensed Medium" pitchFamily="2" charset="0"/>
              </a:defRPr>
            </a:lvl1pPr>
          </a:lstStyle>
          <a:p>
            <a:r>
              <a:rPr lang="en-GB" dirty="0"/>
              <a:t>4. WHERE DID MY DOSH GO?</a:t>
            </a:r>
          </a:p>
        </p:txBody>
      </p:sp>
      <p:sp>
        <p:nvSpPr>
          <p:cNvPr id="2" name="TextBox 1">
            <a:extLst>
              <a:ext uri="{FF2B5EF4-FFF2-40B4-BE49-F238E27FC236}">
                <a16:creationId xmlns:a16="http://schemas.microsoft.com/office/drawing/2014/main" id="{E7F5E06D-3218-DC57-C2EF-D2355F5BC44A}"/>
              </a:ext>
            </a:extLst>
          </p:cNvPr>
          <p:cNvSpPr txBox="1"/>
          <p:nvPr/>
        </p:nvSpPr>
        <p:spPr>
          <a:xfrm>
            <a:off x="713301" y="1097105"/>
            <a:ext cx="6388866" cy="923330"/>
          </a:xfrm>
          <a:prstGeom prst="rect">
            <a:avLst/>
          </a:prstGeom>
          <a:noFill/>
        </p:spPr>
        <p:txBody>
          <a:bodyPr wrap="square" rtlCol="0">
            <a:spAutoFit/>
          </a:bodyPr>
          <a:lstStyle/>
          <a:p>
            <a:pPr marL="285750" indent="-285750">
              <a:buFont typeface="Arial" panose="020B0604020202020204" pitchFamily="34" charset="0"/>
              <a:buChar char="•"/>
            </a:pPr>
            <a:r>
              <a:rPr lang="en-GB" dirty="0"/>
              <a:t>Public funding: let the public know how you're spending their money </a:t>
            </a:r>
          </a:p>
          <a:p>
            <a:pPr marL="285750" indent="-285750">
              <a:buFont typeface="Arial" panose="020B0604020202020204" pitchFamily="34" charset="0"/>
              <a:buChar char="•"/>
            </a:pPr>
            <a:r>
              <a:rPr lang="en-GB" dirty="0"/>
              <a:t>Private funding: report back on what sci comm you've done </a:t>
            </a:r>
            <a:endParaRPr lang="en-US" dirty="0"/>
          </a:p>
        </p:txBody>
      </p:sp>
      <p:sp>
        <p:nvSpPr>
          <p:cNvPr id="3" name="Title 6">
            <a:extLst>
              <a:ext uri="{FF2B5EF4-FFF2-40B4-BE49-F238E27FC236}">
                <a16:creationId xmlns:a16="http://schemas.microsoft.com/office/drawing/2014/main" id="{8A4A7C19-7F5A-6FE9-95AC-50F61A575A5D}"/>
              </a:ext>
            </a:extLst>
          </p:cNvPr>
          <p:cNvSpPr txBox="1">
            <a:spLocks/>
          </p:cNvSpPr>
          <p:nvPr/>
        </p:nvSpPr>
        <p:spPr>
          <a:xfrm>
            <a:off x="411327" y="2526507"/>
            <a:ext cx="7797251" cy="52042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1" kern="1200">
                <a:solidFill>
                  <a:schemeClr val="tx1"/>
                </a:solidFill>
                <a:latin typeface="Arial Narrow" panose="020B0606020202030204" pitchFamily="34" charset="0"/>
                <a:ea typeface="Open Sans Condensed Medium" pitchFamily="2" charset="0"/>
                <a:cs typeface="Open Sans Condensed Medium" pitchFamily="2" charset="0"/>
              </a:defRPr>
            </a:lvl1pPr>
          </a:lstStyle>
          <a:p>
            <a:r>
              <a:rPr lang="en-GB" dirty="0"/>
              <a:t>5. DO YOU RESONATE WITH THEIR 'WHY </a:t>
            </a:r>
          </a:p>
        </p:txBody>
      </p:sp>
      <p:sp>
        <p:nvSpPr>
          <p:cNvPr id="4" name="TextBox 3">
            <a:extLst>
              <a:ext uri="{FF2B5EF4-FFF2-40B4-BE49-F238E27FC236}">
                <a16:creationId xmlns:a16="http://schemas.microsoft.com/office/drawing/2014/main" id="{4F157616-CE13-3795-6932-D20E794766A8}"/>
              </a:ext>
            </a:extLst>
          </p:cNvPr>
          <p:cNvSpPr txBox="1"/>
          <p:nvPr/>
        </p:nvSpPr>
        <p:spPr>
          <a:xfrm>
            <a:off x="713301" y="3332179"/>
            <a:ext cx="7137927" cy="646331"/>
          </a:xfrm>
          <a:prstGeom prst="rect">
            <a:avLst/>
          </a:prstGeom>
          <a:noFill/>
        </p:spPr>
        <p:txBody>
          <a:bodyPr wrap="square" rtlCol="0">
            <a:spAutoFit/>
          </a:bodyPr>
          <a:lstStyle/>
          <a:p>
            <a:pPr marL="285750" indent="-285750">
              <a:buFont typeface="Arial" panose="020B0604020202020204" pitchFamily="34" charset="0"/>
              <a:buChar char="•"/>
            </a:pPr>
            <a:r>
              <a:rPr lang="en-GB" dirty="0"/>
              <a:t>It could be civic responsibility, widen participation, or reaching potential industry partners or collaborators </a:t>
            </a:r>
          </a:p>
        </p:txBody>
      </p:sp>
      <p:sp>
        <p:nvSpPr>
          <p:cNvPr id="5" name="Title 6">
            <a:extLst>
              <a:ext uri="{FF2B5EF4-FFF2-40B4-BE49-F238E27FC236}">
                <a16:creationId xmlns:a16="http://schemas.microsoft.com/office/drawing/2014/main" id="{96FAC5F1-B12F-1E8A-3EF7-AFD0BE1AE33B}"/>
              </a:ext>
            </a:extLst>
          </p:cNvPr>
          <p:cNvSpPr txBox="1">
            <a:spLocks/>
          </p:cNvSpPr>
          <p:nvPr/>
        </p:nvSpPr>
        <p:spPr>
          <a:xfrm>
            <a:off x="411327" y="4549686"/>
            <a:ext cx="7797251" cy="52042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1" kern="1200">
                <a:solidFill>
                  <a:schemeClr val="tx1"/>
                </a:solidFill>
                <a:latin typeface="Arial Narrow" panose="020B0606020202030204" pitchFamily="34" charset="0"/>
                <a:ea typeface="Open Sans Condensed Medium" pitchFamily="2" charset="0"/>
                <a:cs typeface="Open Sans Condensed Medium" pitchFamily="2" charset="0"/>
              </a:defRPr>
            </a:lvl1pPr>
          </a:lstStyle>
          <a:p>
            <a:r>
              <a:rPr lang="en-GB" dirty="0"/>
              <a:t>6. RESEACH EXCELLENCE FRAMEWORK (R.E.F)</a:t>
            </a:r>
          </a:p>
        </p:txBody>
      </p:sp>
      <p:sp>
        <p:nvSpPr>
          <p:cNvPr id="6" name="TextBox 5">
            <a:extLst>
              <a:ext uri="{FF2B5EF4-FFF2-40B4-BE49-F238E27FC236}">
                <a16:creationId xmlns:a16="http://schemas.microsoft.com/office/drawing/2014/main" id="{2A045790-CD80-48FF-6EF2-3740635476C1}"/>
              </a:ext>
            </a:extLst>
          </p:cNvPr>
          <p:cNvSpPr txBox="1"/>
          <p:nvPr/>
        </p:nvSpPr>
        <p:spPr>
          <a:xfrm>
            <a:off x="713301" y="5360159"/>
            <a:ext cx="7281569" cy="646331"/>
          </a:xfrm>
          <a:prstGeom prst="rect">
            <a:avLst/>
          </a:prstGeom>
          <a:noFill/>
        </p:spPr>
        <p:txBody>
          <a:bodyPr wrap="square" rtlCol="0">
            <a:spAutoFit/>
          </a:bodyPr>
          <a:lstStyle/>
          <a:p>
            <a:pPr marL="285750" indent="-285750">
              <a:buFont typeface="Arial" panose="020B0604020202020204" pitchFamily="34" charset="0"/>
              <a:buChar char="•"/>
            </a:pPr>
            <a:r>
              <a:rPr lang="en-GB" dirty="0"/>
              <a:t>If you are at a university in the UK, then your sci comm work will help with the university ranking and income  </a:t>
            </a:r>
          </a:p>
        </p:txBody>
      </p:sp>
      <p:pic>
        <p:nvPicPr>
          <p:cNvPr id="7" name="Picture 4">
            <a:extLst>
              <a:ext uri="{FF2B5EF4-FFF2-40B4-BE49-F238E27FC236}">
                <a16:creationId xmlns:a16="http://schemas.microsoft.com/office/drawing/2014/main" id="{97842F51-7E04-870E-B598-5D5F7DE9DB5E}"/>
              </a:ext>
            </a:extLst>
          </p:cNvPr>
          <p:cNvPicPr>
            <a:picLocks noChangeAspect="1" noChangeArrowheads="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994870" y="1362737"/>
            <a:ext cx="3581533" cy="35815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6507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p:bldP spid="3" grpId="0"/>
      <p:bldP spid="4" grpId="0"/>
      <p:bldP spid="5"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13E9BE-2946-7AAD-B227-32102C1DA72E}"/>
            </a:ext>
          </a:extLst>
        </p:cNvPr>
        <p:cNvGrpSpPr/>
        <p:nvPr/>
      </p:nvGrpSpPr>
      <p:grpSpPr>
        <a:xfrm>
          <a:off x="0" y="0"/>
          <a:ext cx="0" cy="0"/>
          <a:chOff x="0" y="0"/>
          <a:chExt cx="0" cy="0"/>
        </a:xfrm>
      </p:grpSpPr>
      <p:sp>
        <p:nvSpPr>
          <p:cNvPr id="8" name="Title 6">
            <a:extLst>
              <a:ext uri="{FF2B5EF4-FFF2-40B4-BE49-F238E27FC236}">
                <a16:creationId xmlns:a16="http://schemas.microsoft.com/office/drawing/2014/main" id="{410DED38-8F76-DD86-0BCB-4D09FE346CDF}"/>
              </a:ext>
            </a:extLst>
          </p:cNvPr>
          <p:cNvSpPr txBox="1">
            <a:spLocks/>
          </p:cNvSpPr>
          <p:nvPr/>
        </p:nvSpPr>
        <p:spPr>
          <a:xfrm>
            <a:off x="411327" y="466699"/>
            <a:ext cx="6136618" cy="52042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1" kern="1200">
                <a:solidFill>
                  <a:schemeClr val="tx1"/>
                </a:solidFill>
                <a:latin typeface="Arial Narrow" panose="020B0606020202030204" pitchFamily="34" charset="0"/>
                <a:ea typeface="Open Sans Condensed Medium" pitchFamily="2" charset="0"/>
                <a:cs typeface="Open Sans Condensed Medium" pitchFamily="2" charset="0"/>
              </a:defRPr>
            </a:lvl1pPr>
          </a:lstStyle>
          <a:p>
            <a:r>
              <a:rPr lang="en-GB" dirty="0"/>
              <a:t>7. POP YOUR BUBBLE</a:t>
            </a:r>
          </a:p>
        </p:txBody>
      </p:sp>
      <p:sp>
        <p:nvSpPr>
          <p:cNvPr id="2" name="TextBox 1">
            <a:extLst>
              <a:ext uri="{FF2B5EF4-FFF2-40B4-BE49-F238E27FC236}">
                <a16:creationId xmlns:a16="http://schemas.microsoft.com/office/drawing/2014/main" id="{55DF3547-9EED-875E-FB55-52D6D310AFB6}"/>
              </a:ext>
            </a:extLst>
          </p:cNvPr>
          <p:cNvSpPr txBox="1"/>
          <p:nvPr/>
        </p:nvSpPr>
        <p:spPr>
          <a:xfrm>
            <a:off x="713301" y="1097105"/>
            <a:ext cx="6388866" cy="646331"/>
          </a:xfrm>
          <a:prstGeom prst="rect">
            <a:avLst/>
          </a:prstGeom>
          <a:noFill/>
        </p:spPr>
        <p:txBody>
          <a:bodyPr wrap="square" rtlCol="0">
            <a:spAutoFit/>
          </a:bodyPr>
          <a:lstStyle/>
          <a:p>
            <a:pPr marL="285750" indent="-285750">
              <a:buFont typeface="Arial" panose="020B0604020202020204" pitchFamily="34" charset="0"/>
              <a:buChar char="•"/>
            </a:pPr>
            <a:r>
              <a:rPr lang="en-GB" dirty="0"/>
              <a:t>Hear what strangers think of your work might even lead you to seeing your own science in a different light or new ideas </a:t>
            </a:r>
          </a:p>
        </p:txBody>
      </p:sp>
      <p:sp>
        <p:nvSpPr>
          <p:cNvPr id="3" name="Title 6">
            <a:extLst>
              <a:ext uri="{FF2B5EF4-FFF2-40B4-BE49-F238E27FC236}">
                <a16:creationId xmlns:a16="http://schemas.microsoft.com/office/drawing/2014/main" id="{B35A00B5-5B4F-6CAE-3C16-2975B8D2210E}"/>
              </a:ext>
            </a:extLst>
          </p:cNvPr>
          <p:cNvSpPr txBox="1">
            <a:spLocks/>
          </p:cNvSpPr>
          <p:nvPr/>
        </p:nvSpPr>
        <p:spPr>
          <a:xfrm>
            <a:off x="411327" y="2526507"/>
            <a:ext cx="7797251" cy="52042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1" kern="1200">
                <a:solidFill>
                  <a:schemeClr val="tx1"/>
                </a:solidFill>
                <a:latin typeface="Arial Narrow" panose="020B0606020202030204" pitchFamily="34" charset="0"/>
                <a:ea typeface="Open Sans Condensed Medium" pitchFamily="2" charset="0"/>
                <a:cs typeface="Open Sans Condensed Medium" pitchFamily="2" charset="0"/>
              </a:defRPr>
            </a:lvl1pPr>
          </a:lstStyle>
          <a:p>
            <a:r>
              <a:rPr lang="en-GB" dirty="0"/>
              <a:t>8. SCI COMM WITH BENEFITS</a:t>
            </a:r>
          </a:p>
        </p:txBody>
      </p:sp>
      <p:sp>
        <p:nvSpPr>
          <p:cNvPr id="4" name="TextBox 3">
            <a:extLst>
              <a:ext uri="{FF2B5EF4-FFF2-40B4-BE49-F238E27FC236}">
                <a16:creationId xmlns:a16="http://schemas.microsoft.com/office/drawing/2014/main" id="{196EBFEA-CFC9-A430-EDCD-2A139E03BC08}"/>
              </a:ext>
            </a:extLst>
          </p:cNvPr>
          <p:cNvSpPr txBox="1"/>
          <p:nvPr/>
        </p:nvSpPr>
        <p:spPr>
          <a:xfrm>
            <a:off x="713301" y="3332179"/>
            <a:ext cx="7137927" cy="923330"/>
          </a:xfrm>
          <a:prstGeom prst="rect">
            <a:avLst/>
          </a:prstGeom>
          <a:noFill/>
        </p:spPr>
        <p:txBody>
          <a:bodyPr wrap="square" rtlCol="0">
            <a:spAutoFit/>
          </a:bodyPr>
          <a:lstStyle/>
          <a:p>
            <a:pPr marL="285750" indent="-285750">
              <a:buFont typeface="Arial" panose="020B0604020202020204" pitchFamily="34" charset="0"/>
              <a:buChar char="•"/>
            </a:pPr>
            <a:r>
              <a:rPr lang="en-GB" dirty="0"/>
              <a:t>Could improve your profile to attract more job or funding opportunities</a:t>
            </a:r>
          </a:p>
          <a:p>
            <a:pPr marL="285750" indent="-285750">
              <a:buFont typeface="Arial" panose="020B0604020202020204" pitchFamily="34" charset="0"/>
              <a:buChar char="•"/>
            </a:pPr>
            <a:r>
              <a:rPr lang="en-GB" dirty="0"/>
              <a:t>Develop new skills </a:t>
            </a:r>
          </a:p>
          <a:p>
            <a:pPr marL="285750" indent="-285750">
              <a:buFont typeface="Arial" panose="020B0604020202020204" pitchFamily="34" charset="0"/>
              <a:buChar char="•"/>
            </a:pPr>
            <a:r>
              <a:rPr lang="en-GB" dirty="0"/>
              <a:t>Networking  </a:t>
            </a:r>
          </a:p>
        </p:txBody>
      </p:sp>
      <p:sp>
        <p:nvSpPr>
          <p:cNvPr id="5" name="Title 6">
            <a:extLst>
              <a:ext uri="{FF2B5EF4-FFF2-40B4-BE49-F238E27FC236}">
                <a16:creationId xmlns:a16="http://schemas.microsoft.com/office/drawing/2014/main" id="{FB3BC75D-85E2-D9A8-E02C-132CF7A57B2D}"/>
              </a:ext>
            </a:extLst>
          </p:cNvPr>
          <p:cNvSpPr txBox="1">
            <a:spLocks/>
          </p:cNvSpPr>
          <p:nvPr/>
        </p:nvSpPr>
        <p:spPr>
          <a:xfrm>
            <a:off x="411327" y="4326103"/>
            <a:ext cx="7797251" cy="52042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1" kern="1200">
                <a:solidFill>
                  <a:schemeClr val="tx1"/>
                </a:solidFill>
                <a:latin typeface="Arial Narrow" panose="020B0606020202030204" pitchFamily="34" charset="0"/>
                <a:ea typeface="Open Sans Condensed Medium" pitchFamily="2" charset="0"/>
                <a:cs typeface="Open Sans Condensed Medium" pitchFamily="2" charset="0"/>
              </a:defRPr>
            </a:lvl1pPr>
          </a:lstStyle>
          <a:p>
            <a:r>
              <a:rPr lang="en-GB" dirty="0"/>
              <a:t>9. FUN</a:t>
            </a:r>
          </a:p>
        </p:txBody>
      </p:sp>
      <p:sp>
        <p:nvSpPr>
          <p:cNvPr id="6" name="TextBox 5">
            <a:extLst>
              <a:ext uri="{FF2B5EF4-FFF2-40B4-BE49-F238E27FC236}">
                <a16:creationId xmlns:a16="http://schemas.microsoft.com/office/drawing/2014/main" id="{6642E625-8810-36FB-4FB4-E32C44824D14}"/>
              </a:ext>
            </a:extLst>
          </p:cNvPr>
          <p:cNvSpPr txBox="1"/>
          <p:nvPr/>
        </p:nvSpPr>
        <p:spPr>
          <a:xfrm>
            <a:off x="713301" y="4980684"/>
            <a:ext cx="7281569" cy="923330"/>
          </a:xfrm>
          <a:prstGeom prst="rect">
            <a:avLst/>
          </a:prstGeom>
          <a:noFill/>
        </p:spPr>
        <p:txBody>
          <a:bodyPr wrap="square" rtlCol="0">
            <a:spAutoFit/>
          </a:bodyPr>
          <a:lstStyle/>
          <a:p>
            <a:pPr marL="285750" indent="-285750">
              <a:buFont typeface="Arial" panose="020B0604020202020204" pitchFamily="34" charset="0"/>
              <a:buChar char="•"/>
            </a:pPr>
            <a:r>
              <a:rPr lang="en-GB" dirty="0"/>
              <a:t>It can be just for fun</a:t>
            </a:r>
          </a:p>
          <a:p>
            <a:pPr marL="285750" indent="-285750">
              <a:buFont typeface="Arial" panose="020B0604020202020204" pitchFamily="34" charset="0"/>
              <a:buChar char="•"/>
            </a:pPr>
            <a:r>
              <a:rPr lang="en-US" dirty="0"/>
              <a:t>It gives a sense of purpose, personal fulfilment</a:t>
            </a:r>
            <a:endParaRPr lang="en-GB" dirty="0"/>
          </a:p>
          <a:p>
            <a:pPr marL="285750" indent="-285750">
              <a:buFont typeface="Arial" panose="020B0604020202020204" pitchFamily="34" charset="0"/>
              <a:buChar char="•"/>
            </a:pPr>
            <a:endParaRPr lang="en-GB" dirty="0"/>
          </a:p>
        </p:txBody>
      </p:sp>
      <p:pic>
        <p:nvPicPr>
          <p:cNvPr id="9" name="Picture 6">
            <a:extLst>
              <a:ext uri="{FF2B5EF4-FFF2-40B4-BE49-F238E27FC236}">
                <a16:creationId xmlns:a16="http://schemas.microsoft.com/office/drawing/2014/main" id="{76B7CE82-A329-0285-2598-1717B6D2E56E}"/>
              </a:ext>
            </a:extLst>
          </p:cNvPr>
          <p:cNvPicPr>
            <a:picLocks noChangeAspect="1" noChangeArrowheads="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425792" y="1776248"/>
            <a:ext cx="3506076" cy="35060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4305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p:bldP spid="3" grpId="0"/>
      <p:bldP spid="4" grpId="0"/>
      <p:bldP spid="5" grpId="0"/>
      <p:bldP spid="6" grpId="0"/>
    </p:bldLst>
  </p:timing>
</p:sld>
</file>

<file path=ppt/tags/tag1.xml><?xml version="1.0" encoding="utf-8"?>
<p:tagLst xmlns:a="http://schemas.openxmlformats.org/drawingml/2006/main" xmlns:r="http://schemas.openxmlformats.org/officeDocument/2006/relationships" xmlns:p="http://schemas.openxmlformats.org/presentationml/2006/main">
  <p:tag name="PRESGUID" val="bc2c9fe5-1401-4776-bab2-802215de6265"/>
</p:tagLst>
</file>

<file path=ppt/theme/theme1.xml><?xml version="1.0" encoding="utf-8"?>
<a:theme xmlns:a="http://schemas.openxmlformats.org/drawingml/2006/main" name="Office Theme">
  <a:themeElements>
    <a:clrScheme name="NSO">
      <a:dk1>
        <a:srgbClr val="00205B"/>
      </a:dk1>
      <a:lt1>
        <a:sysClr val="window" lastClr="FFFFFF"/>
      </a:lt1>
      <a:dk2>
        <a:srgbClr val="595959"/>
      </a:dk2>
      <a:lt2>
        <a:srgbClr val="E2DFCC"/>
      </a:lt2>
      <a:accent1>
        <a:srgbClr val="455067"/>
      </a:accent1>
      <a:accent2>
        <a:srgbClr val="2CD5C4"/>
      </a:accent2>
      <a:accent3>
        <a:srgbClr val="DBE2E9"/>
      </a:accent3>
      <a:accent4>
        <a:srgbClr val="FF6900"/>
      </a:accent4>
      <a:accent5>
        <a:srgbClr val="027AC6"/>
      </a:accent5>
      <a:accent6>
        <a:srgbClr val="455067"/>
      </a:accent6>
      <a:hlink>
        <a:srgbClr val="027AC6"/>
      </a:hlink>
      <a:folHlink>
        <a:srgbClr val="A300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C1B4375D1EDF44F9BEBAF4E72D800D1" ma:contentTypeVersion="16" ma:contentTypeDescription="Create a new document." ma:contentTypeScope="" ma:versionID="0447f0ef923412196e030bc22b7afda7">
  <xsd:schema xmlns:xsd="http://www.w3.org/2001/XMLSchema" xmlns:xs="http://www.w3.org/2001/XMLSchema" xmlns:p="http://schemas.microsoft.com/office/2006/metadata/properties" xmlns:ns2="8e5697e1-6b6f-4082-8800-f293980a7b2a" xmlns:ns3="bd052577-b06d-4619-817e-e8972bed9606" targetNamespace="http://schemas.microsoft.com/office/2006/metadata/properties" ma:root="true" ma:fieldsID="214eee9fb7adf2889336c35e52ab7c70" ns2:_="" ns3:_="">
    <xsd:import namespace="8e5697e1-6b6f-4082-8800-f293980a7b2a"/>
    <xsd:import namespace="bd052577-b06d-4619-817e-e8972bed9606"/>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3:SharedWithUsers" minOccurs="0"/>
                <xsd:element ref="ns3:SharedWithDetails" minOccurs="0"/>
                <xsd:element ref="ns2:MediaServiceObjectDetectorVersions" minOccurs="0"/>
                <xsd:element ref="ns2:MediaServiceSearchProperties" minOccurs="0"/>
                <xsd:element ref="ns2:MediaServiceDateTake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e5697e1-6b6f-4082-8800-f293980a7b2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13fea976-0fb7-4036-bc8a-08177e9f5879" ma:termSetId="09814cd3-568e-fe90-9814-8d621ff8fb84" ma:anchorId="fba54fb3-c3e1-fe81-a776-ca4b69148c4d" ma:open="true" ma:isKeyword="false">
      <xsd:complexType>
        <xsd:sequence>
          <xsd:element ref="pc:Terms" minOccurs="0" maxOccurs="1"/>
        </xsd:sequence>
      </xsd:complex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DateTaken" ma:index="22" nillable="true" ma:displayName="MediaServiceDateTaken" ma:hidden="true" ma:indexed="true" ma:internalName="MediaServiceDateTaken" ma:readOnly="true">
      <xsd:simpleType>
        <xsd:restriction base="dms:Text"/>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d052577-b06d-4619-817e-e8972bed9606"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26f3c0bd-e5fa-4e83-b2b0-9c9974eb602d}" ma:internalName="TaxCatchAll" ma:showField="CatchAllData" ma:web="bd052577-b06d-4619-817e-e8972bed9606">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8e5697e1-6b6f-4082-8800-f293980a7b2a">
      <Terms xmlns="http://schemas.microsoft.com/office/infopath/2007/PartnerControls"/>
    </lcf76f155ced4ddcb4097134ff3c332f>
    <TaxCatchAll xmlns="bd052577-b06d-4619-817e-e8972bed9606" xsi:nil="true"/>
  </documentManagement>
</p:properties>
</file>

<file path=customXml/itemProps1.xml><?xml version="1.0" encoding="utf-8"?>
<ds:datastoreItem xmlns:ds="http://schemas.openxmlformats.org/officeDocument/2006/customXml" ds:itemID="{515B3A33-839D-4937-81A7-9982B5A44364}">
  <ds:schemaRefs>
    <ds:schemaRef ds:uri="http://schemas.microsoft.com/sharepoint/v3/contenttype/forms"/>
  </ds:schemaRefs>
</ds:datastoreItem>
</file>

<file path=customXml/itemProps2.xml><?xml version="1.0" encoding="utf-8"?>
<ds:datastoreItem xmlns:ds="http://schemas.openxmlformats.org/officeDocument/2006/customXml" ds:itemID="{CE95067E-66A1-4D91-AE80-A09DA6D381E9}"/>
</file>

<file path=customXml/itemProps3.xml><?xml version="1.0" encoding="utf-8"?>
<ds:datastoreItem xmlns:ds="http://schemas.openxmlformats.org/officeDocument/2006/customXml" ds:itemID="{5BAF7F21-8EB9-45F4-9189-70F9CD0EAFB9}">
  <ds:schemaRefs>
    <ds:schemaRef ds:uri="8e5697e1-6b6f-4082-8800-f293980a7b2a"/>
    <ds:schemaRef ds:uri="bd052577-b06d-4619-817e-e8972bed9606"/>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feffa93e-cba6-43bb-8a73-15ac29ca5438"/>
    <ds:schemaRef ds:uri="bc488e00-68d8-4541-a084-0abf67b939b2"/>
  </ds:schemaRefs>
</ds:datastoreItem>
</file>

<file path=docProps/app.xml><?xml version="1.0" encoding="utf-8"?>
<Properties xmlns="http://schemas.openxmlformats.org/officeDocument/2006/extended-properties" xmlns:vt="http://schemas.openxmlformats.org/officeDocument/2006/docPropsVTypes">
  <Template/>
  <TotalTime>316</TotalTime>
  <Words>1421</Words>
  <Application>Microsoft Office PowerPoint</Application>
  <PresentationFormat>Widescreen</PresentationFormat>
  <Paragraphs>215</Paragraphs>
  <Slides>26</Slides>
  <Notes>7</Notes>
  <HiddenSlides>0</HiddenSlides>
  <MMClips>1</MMClip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Office Theme</vt:lpstr>
      <vt:lpstr>COMMUNICATING YOUR SCIENCE</vt:lpstr>
      <vt:lpstr>WHAT IS A SCIENCE COMMUNICATION?</vt:lpstr>
      <vt:lpstr>SCIENCE COMMUNICATION CHANNELS</vt:lpstr>
      <vt:lpstr>WHAT IS A SCIENCE COMMUNICATION?</vt:lpstr>
      <vt:lpstr>WHO ARE THE PUBLIC?</vt:lpstr>
      <vt:lpstr>PowerPoint Presentation</vt:lpstr>
      <vt:lpstr>PowerPoint Presentation</vt:lpstr>
      <vt:lpstr>PowerPoint Presentation</vt:lpstr>
      <vt:lpstr>PowerPoint Presentation</vt:lpstr>
      <vt:lpstr>HOW TO COMMUNICATE SCIENCE? </vt:lpstr>
      <vt:lpstr>SCIENCE POSTERS</vt:lpstr>
      <vt:lpstr>POSTER SESSION</vt:lpstr>
      <vt:lpstr>PRESENTING YOUR POSTER</vt:lpstr>
      <vt:lpstr>PREPARE AN ELEVATOR PITCH</vt:lpstr>
      <vt:lpstr>COMMUNICATION CHALLENGE</vt:lpstr>
      <vt:lpstr>COMMON MISTAKES</vt:lpstr>
      <vt:lpstr>How to make a GREAT  science poster!</vt:lpstr>
      <vt:lpstr>WHAT MAKES A GOOD POSTER?</vt:lpstr>
      <vt:lpstr>A TERRIBLE POSTER</vt:lpstr>
      <vt:lpstr>WHAT SHOULD YOUR POSTER CONTAIN?</vt:lpstr>
      <vt:lpstr>TIPS ON DESIGNING A GREAT POSTER</vt:lpstr>
      <vt:lpstr>TIPS ON DESIGNING A GREAT POSTER</vt:lpstr>
      <vt:lpstr>WHERE DO WE START?</vt:lpstr>
      <vt:lpstr>THE RULES</vt:lpstr>
      <vt:lpstr>FRIDAY’S POSTER SESSION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Jenny</dc:creator>
  <cp:lastModifiedBy>Daoud, Mohamed</cp:lastModifiedBy>
  <cp:revision>9</cp:revision>
  <dcterms:created xsi:type="dcterms:W3CDTF">2022-06-07T14:52:57Z</dcterms:created>
  <dcterms:modified xsi:type="dcterms:W3CDTF">2026-07-15T10:51:00Z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0x0101006C1B4375D1EDF44F9BEBAF4E72D800D1</vt:lpwstr>
  </property>
  <property fmtid="{D5CDD505-2E9C-101B-9397-08002B2CF9AE}" pid="3" name="MediaServiceImageTags">
    <vt:lpwstr/>
  </property>
</Properties>
</file>