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1" r:id="rId5"/>
    <p:sldId id="262" r:id="rId6"/>
    <p:sldId id="287" r:id="rId7"/>
    <p:sldId id="291" r:id="rId8"/>
    <p:sldId id="282" r:id="rId9"/>
    <p:sldId id="290" r:id="rId10"/>
    <p:sldId id="292" r:id="rId11"/>
    <p:sldId id="293" r:id="rId12"/>
    <p:sldId id="294" r:id="rId13"/>
    <p:sldId id="295" r:id="rId14"/>
    <p:sldId id="296" r:id="rId15"/>
    <p:sldId id="304" r:id="rId16"/>
    <p:sldId id="281" r:id="rId17"/>
    <p:sldId id="297" r:id="rId18"/>
    <p:sldId id="300" r:id="rId19"/>
    <p:sldId id="298" r:id="rId20"/>
    <p:sldId id="299" r:id="rId21"/>
    <p:sldId id="301" r:id="rId22"/>
    <p:sldId id="302" r:id="rId23"/>
    <p:sldId id="303"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EFF2F5"/>
    <a:srgbClr val="2CD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8" autoAdjust="0"/>
    <p:restoredTop sz="76146"/>
  </p:normalViewPr>
  <p:slideViewPr>
    <p:cSldViewPr snapToGrid="0">
      <p:cViewPr varScale="1">
        <p:scale>
          <a:sx n="90" d="100"/>
          <a:sy n="90" d="100"/>
        </p:scale>
        <p:origin x="912" y="200"/>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Georgia" userId="e1b54d54-76b2-485a-99fd-ddf0877bea67" providerId="ADAL" clId="{6B3B1F16-9100-59BD-80A2-F36F643518EA}"/>
    <pc:docChg chg="undo redo custSel addSld delSld modSld">
      <pc:chgData name="Hurst, Georgia" userId="e1b54d54-76b2-485a-99fd-ddf0877bea67" providerId="ADAL" clId="{6B3B1F16-9100-59BD-80A2-F36F643518EA}" dt="2026-07-10T14:09:04.691" v="423" actId="20577"/>
      <pc:docMkLst>
        <pc:docMk/>
      </pc:docMkLst>
      <pc:sldChg chg="modSp add mod">
        <pc:chgData name="Hurst, Georgia" userId="e1b54d54-76b2-485a-99fd-ddf0877bea67" providerId="ADAL" clId="{6B3B1F16-9100-59BD-80A2-F36F643518EA}" dt="2026-07-10T14:09:04.691" v="423" actId="20577"/>
        <pc:sldMkLst>
          <pc:docMk/>
          <pc:sldMk cId="1375733163" sldId="281"/>
        </pc:sldMkLst>
        <pc:spChg chg="mod">
          <ac:chgData name="Hurst, Georgia" userId="e1b54d54-76b2-485a-99fd-ddf0877bea67" providerId="ADAL" clId="{6B3B1F16-9100-59BD-80A2-F36F643518EA}" dt="2026-07-10T14:07:22.607" v="317" actId="20577"/>
          <ac:spMkLst>
            <pc:docMk/>
            <pc:sldMk cId="1375733163" sldId="281"/>
            <ac:spMk id="2" creationId="{4300EE3C-9BEB-37FF-E519-09D502484270}"/>
          </ac:spMkLst>
        </pc:spChg>
        <pc:spChg chg="mod">
          <ac:chgData name="Hurst, Georgia" userId="e1b54d54-76b2-485a-99fd-ddf0877bea67" providerId="ADAL" clId="{6B3B1F16-9100-59BD-80A2-F36F643518EA}" dt="2026-07-10T14:08:04.819" v="383" actId="20577"/>
          <ac:spMkLst>
            <pc:docMk/>
            <pc:sldMk cId="1375733163" sldId="281"/>
            <ac:spMk id="3" creationId="{D24CDF85-9C79-5E79-0502-183A69B8AF6C}"/>
          </ac:spMkLst>
        </pc:spChg>
        <pc:spChg chg="mod">
          <ac:chgData name="Hurst, Georgia" userId="e1b54d54-76b2-485a-99fd-ddf0877bea67" providerId="ADAL" clId="{6B3B1F16-9100-59BD-80A2-F36F643518EA}" dt="2026-07-10T14:09:04.691" v="423" actId="20577"/>
          <ac:spMkLst>
            <pc:docMk/>
            <pc:sldMk cId="1375733163" sldId="281"/>
            <ac:spMk id="4" creationId="{8E6E7C34-A9C7-3930-FC78-FB410F34F62E}"/>
          </ac:spMkLst>
        </pc:spChg>
      </pc:sldChg>
      <pc:sldChg chg="modSp add mod modNotesTx">
        <pc:chgData name="Hurst, Georgia" userId="e1b54d54-76b2-485a-99fd-ddf0877bea67" providerId="ADAL" clId="{6B3B1F16-9100-59BD-80A2-F36F643518EA}" dt="2026-07-10T13:44:41.951" v="8" actId="20577"/>
        <pc:sldMkLst>
          <pc:docMk/>
          <pc:sldMk cId="4195932579" sldId="282"/>
        </pc:sldMkLst>
        <pc:spChg chg="mod">
          <ac:chgData name="Hurst, Georgia" userId="e1b54d54-76b2-485a-99fd-ddf0877bea67" providerId="ADAL" clId="{6B3B1F16-9100-59BD-80A2-F36F643518EA}" dt="2026-07-10T13:44:34.702" v="6" actId="122"/>
          <ac:spMkLst>
            <pc:docMk/>
            <pc:sldMk cId="4195932579" sldId="282"/>
            <ac:spMk id="2" creationId="{B866B9BC-923A-AAD1-126F-22457A74C889}"/>
          </ac:spMkLst>
        </pc:spChg>
      </pc:sldChg>
      <pc:sldChg chg="modSp mod">
        <pc:chgData name="Hurst, Georgia" userId="e1b54d54-76b2-485a-99fd-ddf0877bea67" providerId="ADAL" clId="{6B3B1F16-9100-59BD-80A2-F36F643518EA}" dt="2026-07-10T13:50:27.992" v="105" actId="2710"/>
        <pc:sldMkLst>
          <pc:docMk/>
          <pc:sldMk cId="3779468439" sldId="290"/>
        </pc:sldMkLst>
        <pc:spChg chg="mod">
          <ac:chgData name="Hurst, Georgia" userId="e1b54d54-76b2-485a-99fd-ddf0877bea67" providerId="ADAL" clId="{6B3B1F16-9100-59BD-80A2-F36F643518EA}" dt="2026-07-10T13:44:52.551" v="12" actId="1076"/>
          <ac:spMkLst>
            <pc:docMk/>
            <pc:sldMk cId="3779468439" sldId="290"/>
            <ac:spMk id="2" creationId="{B1AA0ED4-C0B2-D300-81FB-8BC5665073AA}"/>
          </ac:spMkLst>
        </pc:spChg>
        <pc:spChg chg="mod">
          <ac:chgData name="Hurst, Georgia" userId="e1b54d54-76b2-485a-99fd-ddf0877bea67" providerId="ADAL" clId="{6B3B1F16-9100-59BD-80A2-F36F643518EA}" dt="2026-07-10T13:50:27.992" v="105" actId="2710"/>
          <ac:spMkLst>
            <pc:docMk/>
            <pc:sldMk cId="3779468439" sldId="290"/>
            <ac:spMk id="3" creationId="{7EFB5C53-7894-0991-6963-426FD449FE60}"/>
          </ac:spMkLst>
        </pc:spChg>
      </pc:sldChg>
      <pc:sldChg chg="addSp modSp">
        <pc:chgData name="Hurst, Georgia" userId="e1b54d54-76b2-485a-99fd-ddf0877bea67" providerId="ADAL" clId="{6B3B1F16-9100-59BD-80A2-F36F643518EA}" dt="2026-07-10T13:44:08.526" v="1"/>
        <pc:sldMkLst>
          <pc:docMk/>
          <pc:sldMk cId="1447914045" sldId="291"/>
        </pc:sldMkLst>
      </pc:sldChg>
      <pc:sldChg chg="modSp mod">
        <pc:chgData name="Hurst, Georgia" userId="e1b54d54-76b2-485a-99fd-ddf0877bea67" providerId="ADAL" clId="{6B3B1F16-9100-59BD-80A2-F36F643518EA}" dt="2026-07-10T13:50:23.497" v="104" actId="27636"/>
        <pc:sldMkLst>
          <pc:docMk/>
          <pc:sldMk cId="3530076716" sldId="292"/>
        </pc:sldMkLst>
        <pc:spChg chg="mod">
          <ac:chgData name="Hurst, Georgia" userId="e1b54d54-76b2-485a-99fd-ddf0877bea67" providerId="ADAL" clId="{6B3B1F16-9100-59BD-80A2-F36F643518EA}" dt="2026-07-10T13:45:37.035" v="17" actId="1076"/>
          <ac:spMkLst>
            <pc:docMk/>
            <pc:sldMk cId="3530076716" sldId="292"/>
            <ac:spMk id="2" creationId="{F46EF09A-12E0-344F-D1E4-904D28FE8FF3}"/>
          </ac:spMkLst>
        </pc:spChg>
        <pc:spChg chg="mod">
          <ac:chgData name="Hurst, Georgia" userId="e1b54d54-76b2-485a-99fd-ddf0877bea67" providerId="ADAL" clId="{6B3B1F16-9100-59BD-80A2-F36F643518EA}" dt="2026-07-10T13:50:23.497" v="104" actId="27636"/>
          <ac:spMkLst>
            <pc:docMk/>
            <pc:sldMk cId="3530076716" sldId="292"/>
            <ac:spMk id="3" creationId="{F83B58D3-A8A5-97E6-FD77-D151C50936FF}"/>
          </ac:spMkLst>
        </pc:spChg>
      </pc:sldChg>
      <pc:sldChg chg="modSp mod">
        <pc:chgData name="Hurst, Georgia" userId="e1b54d54-76b2-485a-99fd-ddf0877bea67" providerId="ADAL" clId="{6B3B1F16-9100-59BD-80A2-F36F643518EA}" dt="2026-07-10T13:50:17.732" v="102" actId="20577"/>
        <pc:sldMkLst>
          <pc:docMk/>
          <pc:sldMk cId="981160489" sldId="293"/>
        </pc:sldMkLst>
        <pc:spChg chg="mod">
          <ac:chgData name="Hurst, Georgia" userId="e1b54d54-76b2-485a-99fd-ddf0877bea67" providerId="ADAL" clId="{6B3B1F16-9100-59BD-80A2-F36F643518EA}" dt="2026-07-10T13:48:06.518" v="67" actId="1076"/>
          <ac:spMkLst>
            <pc:docMk/>
            <pc:sldMk cId="981160489" sldId="293"/>
            <ac:spMk id="2" creationId="{36F94E0B-DFE7-D9FB-ACFD-D293029B3FFF}"/>
          </ac:spMkLst>
        </pc:spChg>
        <pc:spChg chg="mod">
          <ac:chgData name="Hurst, Georgia" userId="e1b54d54-76b2-485a-99fd-ddf0877bea67" providerId="ADAL" clId="{6B3B1F16-9100-59BD-80A2-F36F643518EA}" dt="2026-07-10T13:50:17.732" v="102" actId="20577"/>
          <ac:spMkLst>
            <pc:docMk/>
            <pc:sldMk cId="981160489" sldId="293"/>
            <ac:spMk id="3" creationId="{A8A418C5-ED43-7D31-04FF-C1A8F50A3278}"/>
          </ac:spMkLst>
        </pc:spChg>
      </pc:sldChg>
      <pc:sldChg chg="modSp mod">
        <pc:chgData name="Hurst, Georgia" userId="e1b54d54-76b2-485a-99fd-ddf0877bea67" providerId="ADAL" clId="{6B3B1F16-9100-59BD-80A2-F36F643518EA}" dt="2026-07-10T13:50:02.598" v="95" actId="2710"/>
        <pc:sldMkLst>
          <pc:docMk/>
          <pc:sldMk cId="3202300213" sldId="294"/>
        </pc:sldMkLst>
        <pc:spChg chg="mod">
          <ac:chgData name="Hurst, Georgia" userId="e1b54d54-76b2-485a-99fd-ddf0877bea67" providerId="ADAL" clId="{6B3B1F16-9100-59BD-80A2-F36F643518EA}" dt="2026-07-10T13:49:03.864" v="76" actId="1076"/>
          <ac:spMkLst>
            <pc:docMk/>
            <pc:sldMk cId="3202300213" sldId="294"/>
            <ac:spMk id="2" creationId="{512CC6C1-3A5E-E292-D363-6CD38E758747}"/>
          </ac:spMkLst>
        </pc:spChg>
        <pc:spChg chg="mod">
          <ac:chgData name="Hurst, Georgia" userId="e1b54d54-76b2-485a-99fd-ddf0877bea67" providerId="ADAL" clId="{6B3B1F16-9100-59BD-80A2-F36F643518EA}" dt="2026-07-10T13:50:02.598" v="95" actId="2710"/>
          <ac:spMkLst>
            <pc:docMk/>
            <pc:sldMk cId="3202300213" sldId="294"/>
            <ac:spMk id="3" creationId="{25D937CB-E28A-3BE9-042A-7DA9D650A5B5}"/>
          </ac:spMkLst>
        </pc:spChg>
      </pc:sldChg>
      <pc:sldChg chg="modSp mod">
        <pc:chgData name="Hurst, Georgia" userId="e1b54d54-76b2-485a-99fd-ddf0877bea67" providerId="ADAL" clId="{6B3B1F16-9100-59BD-80A2-F36F643518EA}" dt="2026-07-10T13:53:06.653" v="144" actId="113"/>
        <pc:sldMkLst>
          <pc:docMk/>
          <pc:sldMk cId="1814198058" sldId="295"/>
        </pc:sldMkLst>
        <pc:spChg chg="mod">
          <ac:chgData name="Hurst, Georgia" userId="e1b54d54-76b2-485a-99fd-ddf0877bea67" providerId="ADAL" clId="{6B3B1F16-9100-59BD-80A2-F36F643518EA}" dt="2026-07-10T13:49:52.146" v="90" actId="1076"/>
          <ac:spMkLst>
            <pc:docMk/>
            <pc:sldMk cId="1814198058" sldId="295"/>
            <ac:spMk id="2" creationId="{710E4B18-AD7C-E165-91E7-A5F53D0F7EF1}"/>
          </ac:spMkLst>
        </pc:spChg>
        <pc:spChg chg="mod">
          <ac:chgData name="Hurst, Georgia" userId="e1b54d54-76b2-485a-99fd-ddf0877bea67" providerId="ADAL" clId="{6B3B1F16-9100-59BD-80A2-F36F643518EA}" dt="2026-07-10T13:53:06.653" v="144" actId="113"/>
          <ac:spMkLst>
            <pc:docMk/>
            <pc:sldMk cId="1814198058" sldId="295"/>
            <ac:spMk id="3" creationId="{0A28FA3F-D5F4-1570-BA01-B7AD37FE37B1}"/>
          </ac:spMkLst>
        </pc:spChg>
      </pc:sldChg>
      <pc:sldChg chg="modSp mod">
        <pc:chgData name="Hurst, Georgia" userId="e1b54d54-76b2-485a-99fd-ddf0877bea67" providerId="ADAL" clId="{6B3B1F16-9100-59BD-80A2-F36F643518EA}" dt="2026-07-10T13:53:51.098" v="161" actId="255"/>
        <pc:sldMkLst>
          <pc:docMk/>
          <pc:sldMk cId="351508554" sldId="296"/>
        </pc:sldMkLst>
        <pc:spChg chg="mod">
          <ac:chgData name="Hurst, Georgia" userId="e1b54d54-76b2-485a-99fd-ddf0877bea67" providerId="ADAL" clId="{6B3B1F16-9100-59BD-80A2-F36F643518EA}" dt="2026-07-10T13:53:14.768" v="146" actId="1076"/>
          <ac:spMkLst>
            <pc:docMk/>
            <pc:sldMk cId="351508554" sldId="296"/>
            <ac:spMk id="2" creationId="{33BEF60C-87ED-835D-0D46-292B4A03DE29}"/>
          </ac:spMkLst>
        </pc:spChg>
        <pc:spChg chg="mod">
          <ac:chgData name="Hurst, Georgia" userId="e1b54d54-76b2-485a-99fd-ddf0877bea67" providerId="ADAL" clId="{6B3B1F16-9100-59BD-80A2-F36F643518EA}" dt="2026-07-10T13:53:51.098" v="161" actId="255"/>
          <ac:spMkLst>
            <pc:docMk/>
            <pc:sldMk cId="351508554" sldId="296"/>
            <ac:spMk id="3" creationId="{2639780E-AA3A-7E03-14AE-FA636A49487F}"/>
          </ac:spMkLst>
        </pc:spChg>
      </pc:sldChg>
      <pc:sldChg chg="modSp mod">
        <pc:chgData name="Hurst, Georgia" userId="e1b54d54-76b2-485a-99fd-ddf0877bea67" providerId="ADAL" clId="{6B3B1F16-9100-59BD-80A2-F36F643518EA}" dt="2026-07-10T13:56:45.843" v="257" actId="113"/>
        <pc:sldMkLst>
          <pc:docMk/>
          <pc:sldMk cId="3043506042" sldId="297"/>
        </pc:sldMkLst>
        <pc:spChg chg="mod">
          <ac:chgData name="Hurst, Georgia" userId="e1b54d54-76b2-485a-99fd-ddf0877bea67" providerId="ADAL" clId="{6B3B1F16-9100-59BD-80A2-F36F643518EA}" dt="2026-07-10T13:54:35.245" v="175" actId="20577"/>
          <ac:spMkLst>
            <pc:docMk/>
            <pc:sldMk cId="3043506042" sldId="297"/>
            <ac:spMk id="2" creationId="{4AE01ED6-BF82-9195-2680-7EFBC646D75E}"/>
          </ac:spMkLst>
        </pc:spChg>
        <pc:spChg chg="mod">
          <ac:chgData name="Hurst, Georgia" userId="e1b54d54-76b2-485a-99fd-ddf0877bea67" providerId="ADAL" clId="{6B3B1F16-9100-59BD-80A2-F36F643518EA}" dt="2026-07-10T13:56:45.843" v="257" actId="113"/>
          <ac:spMkLst>
            <pc:docMk/>
            <pc:sldMk cId="3043506042" sldId="297"/>
            <ac:spMk id="3" creationId="{FB60061F-8D7F-8B0F-66CD-FA159211142B}"/>
          </ac:spMkLst>
        </pc:spChg>
      </pc:sldChg>
      <pc:sldChg chg="modSp mod">
        <pc:chgData name="Hurst, Georgia" userId="e1b54d54-76b2-485a-99fd-ddf0877bea67" providerId="ADAL" clId="{6B3B1F16-9100-59BD-80A2-F36F643518EA}" dt="2026-07-10T13:58:25.042" v="281" actId="1076"/>
        <pc:sldMkLst>
          <pc:docMk/>
          <pc:sldMk cId="3742050792" sldId="298"/>
        </pc:sldMkLst>
        <pc:spChg chg="mod">
          <ac:chgData name="Hurst, Georgia" userId="e1b54d54-76b2-485a-99fd-ddf0877bea67" providerId="ADAL" clId="{6B3B1F16-9100-59BD-80A2-F36F643518EA}" dt="2026-07-10T13:57:39.603" v="270" actId="1076"/>
          <ac:spMkLst>
            <pc:docMk/>
            <pc:sldMk cId="3742050792" sldId="298"/>
            <ac:spMk id="2" creationId="{E25475E7-CD0A-B83E-7FFB-92A1E5D1A4C2}"/>
          </ac:spMkLst>
        </pc:spChg>
        <pc:spChg chg="mod">
          <ac:chgData name="Hurst, Georgia" userId="e1b54d54-76b2-485a-99fd-ddf0877bea67" providerId="ADAL" clId="{6B3B1F16-9100-59BD-80A2-F36F643518EA}" dt="2026-07-10T13:58:17.061" v="279" actId="113"/>
          <ac:spMkLst>
            <pc:docMk/>
            <pc:sldMk cId="3742050792" sldId="298"/>
            <ac:spMk id="3" creationId="{841EFA88-94FF-F3D1-5831-182C184F0450}"/>
          </ac:spMkLst>
        </pc:spChg>
        <pc:spChg chg="mod">
          <ac:chgData name="Hurst, Georgia" userId="e1b54d54-76b2-485a-99fd-ddf0877bea67" providerId="ADAL" clId="{6B3B1F16-9100-59BD-80A2-F36F643518EA}" dt="2026-07-10T13:58:25.042" v="281" actId="1076"/>
          <ac:spMkLst>
            <pc:docMk/>
            <pc:sldMk cId="3742050792" sldId="298"/>
            <ac:spMk id="4" creationId="{648203D9-3CD1-AA3A-EFB1-1225920B8172}"/>
          </ac:spMkLst>
        </pc:spChg>
        <pc:spChg chg="mod">
          <ac:chgData name="Hurst, Georgia" userId="e1b54d54-76b2-485a-99fd-ddf0877bea67" providerId="ADAL" clId="{6B3B1F16-9100-59BD-80A2-F36F643518EA}" dt="2026-07-10T13:58:19.922" v="280" actId="113"/>
          <ac:spMkLst>
            <pc:docMk/>
            <pc:sldMk cId="3742050792" sldId="298"/>
            <ac:spMk id="7" creationId="{0CAC87E0-9137-83FC-1302-8AB81B22AFBF}"/>
          </ac:spMkLst>
        </pc:spChg>
        <pc:grpChg chg="mod">
          <ac:chgData name="Hurst, Georgia" userId="e1b54d54-76b2-485a-99fd-ddf0877bea67" providerId="ADAL" clId="{6B3B1F16-9100-59BD-80A2-F36F643518EA}" dt="2026-07-10T13:58:25.042" v="281" actId="1076"/>
          <ac:grpSpMkLst>
            <pc:docMk/>
            <pc:sldMk cId="3742050792" sldId="298"/>
            <ac:grpSpMk id="8" creationId="{5C1DB491-3BFE-ABF8-C7E2-3EE7CACD2D2F}"/>
          </ac:grpSpMkLst>
        </pc:grpChg>
        <pc:picChg chg="mod">
          <ac:chgData name="Hurst, Georgia" userId="e1b54d54-76b2-485a-99fd-ddf0877bea67" providerId="ADAL" clId="{6B3B1F16-9100-59BD-80A2-F36F643518EA}" dt="2026-07-10T13:58:25.042" v="281" actId="1076"/>
          <ac:picMkLst>
            <pc:docMk/>
            <pc:sldMk cId="3742050792" sldId="298"/>
            <ac:picMk id="2050" creationId="{9AF611FC-1E08-C801-5BAD-0665FB44D6AD}"/>
          </ac:picMkLst>
        </pc:picChg>
      </pc:sldChg>
      <pc:sldChg chg="modSp mod">
        <pc:chgData name="Hurst, Georgia" userId="e1b54d54-76b2-485a-99fd-ddf0877bea67" providerId="ADAL" clId="{6B3B1F16-9100-59BD-80A2-F36F643518EA}" dt="2026-07-10T13:59:14.569" v="289" actId="255"/>
        <pc:sldMkLst>
          <pc:docMk/>
          <pc:sldMk cId="822497065" sldId="299"/>
        </pc:sldMkLst>
        <pc:spChg chg="mod">
          <ac:chgData name="Hurst, Georgia" userId="e1b54d54-76b2-485a-99fd-ddf0877bea67" providerId="ADAL" clId="{6B3B1F16-9100-59BD-80A2-F36F643518EA}" dt="2026-07-10T13:58:34.310" v="283" actId="1076"/>
          <ac:spMkLst>
            <pc:docMk/>
            <pc:sldMk cId="822497065" sldId="299"/>
            <ac:spMk id="2" creationId="{C7BFFD1B-EAE0-D6D0-F08A-BC32CAE3B961}"/>
          </ac:spMkLst>
        </pc:spChg>
        <pc:spChg chg="mod">
          <ac:chgData name="Hurst, Georgia" userId="e1b54d54-76b2-485a-99fd-ddf0877bea67" providerId="ADAL" clId="{6B3B1F16-9100-59BD-80A2-F36F643518EA}" dt="2026-07-10T13:59:14.569" v="289" actId="255"/>
          <ac:spMkLst>
            <pc:docMk/>
            <pc:sldMk cId="822497065" sldId="299"/>
            <ac:spMk id="3" creationId="{1D406940-2E41-AC51-340E-F161005B8738}"/>
          </ac:spMkLst>
        </pc:spChg>
      </pc:sldChg>
      <pc:sldChg chg="modSp mod">
        <pc:chgData name="Hurst, Georgia" userId="e1b54d54-76b2-485a-99fd-ddf0877bea67" providerId="ADAL" clId="{6B3B1F16-9100-59BD-80A2-F36F643518EA}" dt="2026-07-10T13:57:54.131" v="274" actId="1076"/>
        <pc:sldMkLst>
          <pc:docMk/>
          <pc:sldMk cId="2628996260" sldId="300"/>
        </pc:sldMkLst>
        <pc:spChg chg="mod">
          <ac:chgData name="Hurst, Georgia" userId="e1b54d54-76b2-485a-99fd-ddf0877bea67" providerId="ADAL" clId="{6B3B1F16-9100-59BD-80A2-F36F643518EA}" dt="2026-07-10T13:56:54.359" v="259" actId="1076"/>
          <ac:spMkLst>
            <pc:docMk/>
            <pc:sldMk cId="2628996260" sldId="300"/>
            <ac:spMk id="2" creationId="{6E584D96-63C8-7410-FDD5-C76E33525F76}"/>
          </ac:spMkLst>
        </pc:spChg>
        <pc:spChg chg="mod">
          <ac:chgData name="Hurst, Georgia" userId="e1b54d54-76b2-485a-99fd-ddf0877bea67" providerId="ADAL" clId="{6B3B1F16-9100-59BD-80A2-F36F643518EA}" dt="2026-07-10T13:57:54.131" v="274" actId="1076"/>
          <ac:spMkLst>
            <pc:docMk/>
            <pc:sldMk cId="2628996260" sldId="300"/>
            <ac:spMk id="3" creationId="{FF11D9C2-8730-972B-C8A2-0B64E315910B}"/>
          </ac:spMkLst>
        </pc:spChg>
      </pc:sldChg>
      <pc:sldChg chg="modSp mod">
        <pc:chgData name="Hurst, Georgia" userId="e1b54d54-76b2-485a-99fd-ddf0877bea67" providerId="ADAL" clId="{6B3B1F16-9100-59BD-80A2-F36F643518EA}" dt="2026-07-10T14:03:20.450" v="302" actId="1076"/>
        <pc:sldMkLst>
          <pc:docMk/>
          <pc:sldMk cId="4020805836" sldId="301"/>
        </pc:sldMkLst>
        <pc:spChg chg="mod">
          <ac:chgData name="Hurst, Georgia" userId="e1b54d54-76b2-485a-99fd-ddf0877bea67" providerId="ADAL" clId="{6B3B1F16-9100-59BD-80A2-F36F643518EA}" dt="2026-07-10T14:02:35.639" v="291" actId="1076"/>
          <ac:spMkLst>
            <pc:docMk/>
            <pc:sldMk cId="4020805836" sldId="301"/>
            <ac:spMk id="2" creationId="{B7241D9B-7CE7-743D-6C28-F182BBC7A970}"/>
          </ac:spMkLst>
        </pc:spChg>
        <pc:spChg chg="mod">
          <ac:chgData name="Hurst, Georgia" userId="e1b54d54-76b2-485a-99fd-ddf0877bea67" providerId="ADAL" clId="{6B3B1F16-9100-59BD-80A2-F36F643518EA}" dt="2026-07-10T14:03:20.450" v="302" actId="1076"/>
          <ac:spMkLst>
            <pc:docMk/>
            <pc:sldMk cId="4020805836" sldId="301"/>
            <ac:spMk id="3" creationId="{B694C6DF-7ACE-AE4A-2E44-001C77F27FBF}"/>
          </ac:spMkLst>
        </pc:spChg>
        <pc:spChg chg="mod">
          <ac:chgData name="Hurst, Georgia" userId="e1b54d54-76b2-485a-99fd-ddf0877bea67" providerId="ADAL" clId="{6B3B1F16-9100-59BD-80A2-F36F643518EA}" dt="2026-07-10T14:03:13.468" v="300" actId="113"/>
          <ac:spMkLst>
            <pc:docMk/>
            <pc:sldMk cId="4020805836" sldId="301"/>
            <ac:spMk id="5" creationId="{1633F6E3-2584-E287-8524-11807C3798DE}"/>
          </ac:spMkLst>
        </pc:spChg>
      </pc:sldChg>
      <pc:sldChg chg="modSp mod">
        <pc:chgData name="Hurst, Georgia" userId="e1b54d54-76b2-485a-99fd-ddf0877bea67" providerId="ADAL" clId="{6B3B1F16-9100-59BD-80A2-F36F643518EA}" dt="2026-07-10T14:03:42.937" v="309" actId="1076"/>
        <pc:sldMkLst>
          <pc:docMk/>
          <pc:sldMk cId="3287290136" sldId="302"/>
        </pc:sldMkLst>
        <pc:spChg chg="mod">
          <ac:chgData name="Hurst, Georgia" userId="e1b54d54-76b2-485a-99fd-ddf0877bea67" providerId="ADAL" clId="{6B3B1F16-9100-59BD-80A2-F36F643518EA}" dt="2026-07-10T14:03:28.204" v="304" actId="1076"/>
          <ac:spMkLst>
            <pc:docMk/>
            <pc:sldMk cId="3287290136" sldId="302"/>
            <ac:spMk id="2" creationId="{967239A8-B536-55E1-0F3C-17A073E11E8B}"/>
          </ac:spMkLst>
        </pc:spChg>
        <pc:spChg chg="mod">
          <ac:chgData name="Hurst, Georgia" userId="e1b54d54-76b2-485a-99fd-ddf0877bea67" providerId="ADAL" clId="{6B3B1F16-9100-59BD-80A2-F36F643518EA}" dt="2026-07-10T14:03:38.967" v="308" actId="20577"/>
          <ac:spMkLst>
            <pc:docMk/>
            <pc:sldMk cId="3287290136" sldId="302"/>
            <ac:spMk id="3" creationId="{279961C1-1A4D-3A08-0CE8-DD084D6FA4BD}"/>
          </ac:spMkLst>
        </pc:spChg>
        <pc:spChg chg="mod">
          <ac:chgData name="Hurst, Georgia" userId="e1b54d54-76b2-485a-99fd-ddf0877bea67" providerId="ADAL" clId="{6B3B1F16-9100-59BD-80A2-F36F643518EA}" dt="2026-07-10T14:03:42.937" v="309" actId="1076"/>
          <ac:spMkLst>
            <pc:docMk/>
            <pc:sldMk cId="3287290136" sldId="302"/>
            <ac:spMk id="6" creationId="{7D4E4249-5A2A-5D8E-C515-E7665FCEFEC6}"/>
          </ac:spMkLst>
        </pc:spChg>
      </pc:sldChg>
      <pc:sldChg chg="modSp mod">
        <pc:chgData name="Hurst, Georgia" userId="e1b54d54-76b2-485a-99fd-ddf0877bea67" providerId="ADAL" clId="{6B3B1F16-9100-59BD-80A2-F36F643518EA}" dt="2026-07-10T14:04:53.465" v="315" actId="1076"/>
        <pc:sldMkLst>
          <pc:docMk/>
          <pc:sldMk cId="3996714145" sldId="303"/>
        </pc:sldMkLst>
        <pc:spChg chg="mod">
          <ac:chgData name="Hurst, Georgia" userId="e1b54d54-76b2-485a-99fd-ddf0877bea67" providerId="ADAL" clId="{6B3B1F16-9100-59BD-80A2-F36F643518EA}" dt="2026-07-10T14:04:39.695" v="311" actId="1076"/>
          <ac:spMkLst>
            <pc:docMk/>
            <pc:sldMk cId="3996714145" sldId="303"/>
            <ac:spMk id="2" creationId="{F6A80E2E-C17A-C6C1-7A90-E3CD6E5C3F26}"/>
          </ac:spMkLst>
        </pc:spChg>
        <pc:spChg chg="mod">
          <ac:chgData name="Hurst, Georgia" userId="e1b54d54-76b2-485a-99fd-ddf0877bea67" providerId="ADAL" clId="{6B3B1F16-9100-59BD-80A2-F36F643518EA}" dt="2026-07-10T14:04:53.465" v="315" actId="1076"/>
          <ac:spMkLst>
            <pc:docMk/>
            <pc:sldMk cId="3996714145" sldId="303"/>
            <ac:spMk id="3" creationId="{E4F035BD-E601-D44F-0743-A16FF3D68A44}"/>
          </ac:spMkLst>
        </pc:spChg>
      </pc:sldChg>
      <pc:sldChg chg="modSp new mod">
        <pc:chgData name="Hurst, Georgia" userId="e1b54d54-76b2-485a-99fd-ddf0877bea67" providerId="ADAL" clId="{6B3B1F16-9100-59BD-80A2-F36F643518EA}" dt="2026-07-10T13:55:24.226" v="230" actId="403"/>
        <pc:sldMkLst>
          <pc:docMk/>
          <pc:sldMk cId="3703374135" sldId="304"/>
        </pc:sldMkLst>
        <pc:spChg chg="mod">
          <ac:chgData name="Hurst, Georgia" userId="e1b54d54-76b2-485a-99fd-ddf0877bea67" providerId="ADAL" clId="{6B3B1F16-9100-59BD-80A2-F36F643518EA}" dt="2026-07-10T13:54:56.757" v="196" actId="20577"/>
          <ac:spMkLst>
            <pc:docMk/>
            <pc:sldMk cId="3703374135" sldId="304"/>
            <ac:spMk id="2" creationId="{EA47D5FA-4E1D-598D-7584-0275ABBC5C19}"/>
          </ac:spMkLst>
        </pc:spChg>
        <pc:spChg chg="mod">
          <ac:chgData name="Hurst, Georgia" userId="e1b54d54-76b2-485a-99fd-ddf0877bea67" providerId="ADAL" clId="{6B3B1F16-9100-59BD-80A2-F36F643518EA}" dt="2026-07-10T13:55:24.226" v="230" actId="403"/>
          <ac:spMkLst>
            <pc:docMk/>
            <pc:sldMk cId="3703374135" sldId="304"/>
            <ac:spMk id="3" creationId="{18C5F52C-83EA-2B93-28C6-DF9547B2B0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15/07/2026</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15/07/2026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6EF6-FBFC-9D06-F608-3555CD929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37F8B-F0D0-0F88-821E-1D0852DDF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14E48-4399-B589-73F9-CDC213FED66C}"/>
              </a:ext>
            </a:extLst>
          </p:cNvPr>
          <p:cNvSpPr>
            <a:spLocks noGrp="1"/>
          </p:cNvSpPr>
          <p:nvPr>
            <p:ph type="body" idx="1"/>
          </p:nvPr>
        </p:nvSpPr>
        <p:spPr/>
        <p:txBody>
          <a:bodyPr/>
          <a:lstStyle/>
          <a:p>
            <a:endParaRPr lang="en-US" b="0" u="none" dirty="0"/>
          </a:p>
          <a:p>
            <a:endParaRPr lang="en-US" b="0" u="none" dirty="0"/>
          </a:p>
          <a:p>
            <a:endParaRPr lang="en-US" b="0" u="none" dirty="0"/>
          </a:p>
        </p:txBody>
      </p:sp>
      <p:sp>
        <p:nvSpPr>
          <p:cNvPr id="4" name="Slide Number Placeholder 3">
            <a:extLst>
              <a:ext uri="{FF2B5EF4-FFF2-40B4-BE49-F238E27FC236}">
                <a16:creationId xmlns:a16="http://schemas.microsoft.com/office/drawing/2014/main" id="{40EA7696-95F4-35FD-CA21-18846555C110}"/>
              </a:ext>
            </a:extLst>
          </p:cNvPr>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347863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r>
              <a:rPr lang="en-US" dirty="0"/>
              <a:t>Students may know about redshift from GCSE/A-Level.</a:t>
            </a:r>
          </a:p>
          <a:p>
            <a:endParaRPr lang="en-US" dirty="0"/>
          </a:p>
          <a:p>
            <a:r>
              <a:rPr lang="en-US" dirty="0"/>
              <a:t>Between one wave and the next being emitted, the galaxy has moved backwards. This increases the distance between the waves – and, so, the wavelength. A longer wavelength shifts the light into the redder part of the spectrum. This can be viewed by comparing emission/absorption lines.</a:t>
            </a:r>
          </a:p>
          <a:p>
            <a:endParaRPr lang="en-US" dirty="0"/>
          </a:p>
          <a:p>
            <a:r>
              <a:rPr lang="en-US" dirty="0"/>
              <a:t>It can be compared to sound waves; as a siren (e.g. on an ambulance, fire engine) approaches, you notice the pitch become higher, and it gets lower when the siren is moving away. Pitch is related to frequency, with lower frequencies resulting in lower pitches. Frequency is related to wavelength – the longer the wavelength, the less waves can pass a point in 1 second, and so the lower the frequency. Lower pitch sounds, therefore, have greater wavelengths. </a:t>
            </a:r>
          </a:p>
        </p:txBody>
      </p:sp>
      <p:sp>
        <p:nvSpPr>
          <p:cNvPr id="4" name="Slide Number Placeholder 3"/>
          <p:cNvSpPr>
            <a:spLocks noGrp="1"/>
          </p:cNvSpPr>
          <p:nvPr>
            <p:ph type="sldNum" sz="quarter" idx="5"/>
          </p:nvPr>
        </p:nvSpPr>
        <p:spPr/>
        <p:txBody>
          <a:bodyPr/>
          <a:lstStyle/>
          <a:p>
            <a:fld id="{3DD05905-E595-4FAE-829E-5244D4535A65}" type="slidenum">
              <a:rPr lang="en-GB" smtClean="0"/>
              <a:t>16</a:t>
            </a:fld>
            <a:endParaRPr lang="en-GB"/>
          </a:p>
        </p:txBody>
      </p:sp>
    </p:spTree>
    <p:extLst>
      <p:ext uri="{BB962C8B-B14F-4D97-AF65-F5344CB8AC3E}">
        <p14:creationId xmlns:p14="http://schemas.microsoft.com/office/powerpoint/2010/main" val="222174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645B-E3F8-5861-FA86-81C06013E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C7B75-284E-5852-2E31-B21DF073E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65854-8662-DFAF-06A1-E23913DD9C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r>
              <a:rPr lang="en-US" dirty="0"/>
              <a:t>Refer to previous slide – the unshifted spectrum is the emitted and the redshifted spectrum is the observed. The difference between them will give the redshift. Redshift values are usually positive, showing that the observed wavelength is bigger compared to the emitted.</a:t>
            </a:r>
          </a:p>
          <a:p>
            <a:endParaRPr lang="en-US" dirty="0"/>
          </a:p>
          <a:p>
            <a:r>
              <a:rPr lang="en-US" dirty="0"/>
              <a:t>Calculating the redshift a galaxy could be demoed. Alternatively, allow students to attempt and see if any common errors/misunderstandings occur. The most likely mistake will be forgetting to include brackets in the formula. Call students’ attention back to front if whole class feedback is needed at any point.</a:t>
            </a:r>
          </a:p>
          <a:p>
            <a:endParaRPr lang="en-US" dirty="0"/>
          </a:p>
          <a:p>
            <a:r>
              <a:rPr lang="en-US" dirty="0"/>
              <a:t>Once students have attempted, show answers on screen.</a:t>
            </a:r>
          </a:p>
        </p:txBody>
      </p:sp>
      <p:sp>
        <p:nvSpPr>
          <p:cNvPr id="4" name="Slide Number Placeholder 3">
            <a:extLst>
              <a:ext uri="{FF2B5EF4-FFF2-40B4-BE49-F238E27FC236}">
                <a16:creationId xmlns:a16="http://schemas.microsoft.com/office/drawing/2014/main" id="{19F076B8-4E42-F91A-1232-73EB15D43DDE}"/>
              </a:ext>
            </a:extLst>
          </p:cNvPr>
          <p:cNvSpPr>
            <a:spLocks noGrp="1"/>
          </p:cNvSpPr>
          <p:nvPr>
            <p:ph type="sldNum" sz="quarter" idx="5"/>
          </p:nvPr>
        </p:nvSpPr>
        <p:spPr/>
        <p:txBody>
          <a:bodyPr/>
          <a:lstStyle/>
          <a:p>
            <a:fld id="{3DD05905-E595-4FAE-829E-5244D4535A65}" type="slidenum">
              <a:rPr lang="en-GB" smtClean="0"/>
              <a:t>17</a:t>
            </a:fld>
            <a:endParaRPr lang="en-GB"/>
          </a:p>
        </p:txBody>
      </p:sp>
    </p:spTree>
    <p:extLst>
      <p:ext uri="{BB962C8B-B14F-4D97-AF65-F5344CB8AC3E}">
        <p14:creationId xmlns:p14="http://schemas.microsoft.com/office/powerpoint/2010/main" val="30808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18</a:t>
            </a:fld>
            <a:endParaRPr lang="en-GB"/>
          </a:p>
        </p:txBody>
      </p:sp>
    </p:spTree>
    <p:extLst>
      <p:ext uri="{BB962C8B-B14F-4D97-AF65-F5344CB8AC3E}">
        <p14:creationId xmlns:p14="http://schemas.microsoft.com/office/powerpoint/2010/main" val="344154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153E-E386-9312-F0B2-7F533115F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DE397-9FD1-9463-2F8E-6DA541EF3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68B85-6868-5407-8B8D-FED5C21B96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r>
              <a:rPr lang="en-US" dirty="0"/>
              <a:t>Students can attempt to rearrange equation themselves. A check could always be made if needed before getting them to start calculations.</a:t>
            </a:r>
          </a:p>
          <a:p>
            <a:endParaRPr lang="en-US" dirty="0"/>
          </a:p>
          <a:p>
            <a:r>
              <a:rPr lang="en-US" dirty="0" err="1"/>
              <a:t>Emphasise</a:t>
            </a:r>
            <a:r>
              <a:rPr lang="en-US" dirty="0"/>
              <a:t> that the calculated distance will be in megaparsecs and students will need to convert to parsecs – they should be familiar with the conversion from GCSE/A-Level.</a:t>
            </a:r>
          </a:p>
          <a:p>
            <a:endParaRPr lang="en-US" dirty="0"/>
          </a:p>
          <a:p>
            <a:r>
              <a:rPr lang="en-US" dirty="0"/>
              <a:t>Calculating the distance of a galaxy could be demoed. Alternatively, allow students to attempt and see if any common errors/misunderstandings occur. The most likely mistake will be forgetting to include brackets in the formula. Call students’ attention back to front if whole class feedback is needed at any point.</a:t>
            </a:r>
          </a:p>
          <a:p>
            <a:endParaRPr lang="en-US" dirty="0"/>
          </a:p>
          <a:p>
            <a:r>
              <a:rPr lang="en-US" dirty="0"/>
              <a:t>Once students have attempted, show answers on screen.</a:t>
            </a:r>
          </a:p>
        </p:txBody>
      </p:sp>
      <p:sp>
        <p:nvSpPr>
          <p:cNvPr id="4" name="Slide Number Placeholder 3">
            <a:extLst>
              <a:ext uri="{FF2B5EF4-FFF2-40B4-BE49-F238E27FC236}">
                <a16:creationId xmlns:a16="http://schemas.microsoft.com/office/drawing/2014/main" id="{200718AC-3FA7-1F2B-B1A9-F3E064F8EB16}"/>
              </a:ext>
            </a:extLst>
          </p:cNvPr>
          <p:cNvSpPr>
            <a:spLocks noGrp="1"/>
          </p:cNvSpPr>
          <p:nvPr>
            <p:ph type="sldNum" sz="quarter" idx="5"/>
          </p:nvPr>
        </p:nvSpPr>
        <p:spPr/>
        <p:txBody>
          <a:bodyPr/>
          <a:lstStyle/>
          <a:p>
            <a:fld id="{3DD05905-E595-4FAE-829E-5244D4535A65}" type="slidenum">
              <a:rPr lang="en-GB" smtClean="0"/>
              <a:t>19</a:t>
            </a:fld>
            <a:endParaRPr lang="en-GB"/>
          </a:p>
        </p:txBody>
      </p:sp>
    </p:spTree>
    <p:extLst>
      <p:ext uri="{BB962C8B-B14F-4D97-AF65-F5344CB8AC3E}">
        <p14:creationId xmlns:p14="http://schemas.microsoft.com/office/powerpoint/2010/main" val="380238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8D70F-4BEB-03A4-71E2-A8213EBA8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BB4E3-F9C4-F33E-37B4-23123CBF9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98F6F-197B-0E43-9630-A05B1A3C83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pPr marL="0" indent="0">
              <a:buNone/>
            </a:pPr>
            <a:r>
              <a:rPr lang="en-US" dirty="0"/>
              <a:t>The absolute magnitude of an object is how bright that objects appears to look at a specific distance (10 parsecs/32.6 light years) from Earth.</a:t>
            </a:r>
          </a:p>
          <a:p>
            <a:pPr marL="0" indent="0">
              <a:buNone/>
            </a:pPr>
            <a:endParaRPr lang="en-US" dirty="0"/>
          </a:p>
          <a:p>
            <a:pPr marL="0" indent="0">
              <a:buNone/>
            </a:pPr>
            <a:r>
              <a:rPr lang="en-US" dirty="0"/>
              <a:t>Because it is unaffected by distance, astronomers can use the absolute magnitudes of objects to compare their luminosities, which is a measure of the radiated/emitted power. Luminosity is the total amount of electromagnetic energy emitted per unit of time. The units of measurement are Watts, W - which is the same as Joules per second, J/s. In astronomy, luminosity is often given in terms of the Sun’s luminosity (with 1 </a:t>
            </a:r>
            <a:r>
              <a:rPr lang="en-US" sz="1200" b="0" i="0" u="none" strike="noStrike" kern="1200" dirty="0">
                <a:solidFill>
                  <a:schemeClr val="tx1"/>
                </a:solidFill>
                <a:effectLst/>
                <a:latin typeface="+mn-lt"/>
                <a:ea typeface="+mn-ea"/>
                <a:cs typeface="+mn-cs"/>
              </a:rPr>
              <a:t>L</a:t>
            </a:r>
            <a:r>
              <a:rPr lang="en-US" sz="1200" b="0" i="0" u="none" strike="noStrike" kern="1200" baseline="-25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luminosity of the Sun).</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m – M is the distance modulus. It expresses distances on a logarithmic scale.</a:t>
            </a:r>
          </a:p>
        </p:txBody>
      </p:sp>
      <p:sp>
        <p:nvSpPr>
          <p:cNvPr id="4" name="Slide Number Placeholder 3">
            <a:extLst>
              <a:ext uri="{FF2B5EF4-FFF2-40B4-BE49-F238E27FC236}">
                <a16:creationId xmlns:a16="http://schemas.microsoft.com/office/drawing/2014/main" id="{83588A68-C9A1-64CA-ABC9-17911E53E3A6}"/>
              </a:ext>
            </a:extLst>
          </p:cNvPr>
          <p:cNvSpPr>
            <a:spLocks noGrp="1"/>
          </p:cNvSpPr>
          <p:nvPr>
            <p:ph type="sldNum" sz="quarter" idx="5"/>
          </p:nvPr>
        </p:nvSpPr>
        <p:spPr/>
        <p:txBody>
          <a:bodyPr/>
          <a:lstStyle/>
          <a:p>
            <a:fld id="{3DD05905-E595-4FAE-829E-5244D4535A65}" type="slidenum">
              <a:rPr lang="en-GB" smtClean="0"/>
              <a:t>20</a:t>
            </a:fld>
            <a:endParaRPr lang="en-GB"/>
          </a:p>
        </p:txBody>
      </p:sp>
    </p:spTree>
    <p:extLst>
      <p:ext uri="{BB962C8B-B14F-4D97-AF65-F5344CB8AC3E}">
        <p14:creationId xmlns:p14="http://schemas.microsoft.com/office/powerpoint/2010/main" val="176841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Teacher Notes</a:t>
            </a:r>
            <a:endParaRPr lang="en-US" b="0" u="none" dirty="0"/>
          </a:p>
          <a:p>
            <a:r>
              <a:rPr lang="en-US" b="0" u="none" dirty="0"/>
              <a:t>An actual flux needs to take into account the area of the aperture (as the galaxies are different sizes) as well as the instrument used, seeing conditions, etc. Technically this means we shouldn’t compare data for the galaxies, but this exercise is just to introduce students to using EXCEL.</a:t>
            </a:r>
          </a:p>
          <a:p>
            <a:endParaRPr lang="en-US" b="0" u="none" dirty="0"/>
          </a:p>
          <a:p>
            <a:r>
              <a:rPr lang="en-US" b="0" u="none" dirty="0"/>
              <a:t>Instead, ask students to keep this mind when </a:t>
            </a:r>
            <a:r>
              <a:rPr lang="en-US" b="0" u="none" dirty="0" err="1"/>
              <a:t>analysing</a:t>
            </a:r>
            <a:r>
              <a:rPr lang="en-US" b="0" u="none" dirty="0"/>
              <a:t> their results at the end – this is also good practice for when they do their projects. They should note any potential assumptions or causes of error as they go along.</a:t>
            </a:r>
          </a:p>
          <a:p>
            <a:endParaRPr lang="en-US" b="0" u="none" dirty="0"/>
          </a:p>
          <a:p>
            <a:r>
              <a:rPr lang="en-US" b="0" u="none" dirty="0"/>
              <a:t>Demo calculating the B flux (Equation: = D4/B21). Show students what happens when you click and drag to apply to all cells in the column. The formula copies the action, with ‘D4’ and ‘B21’ being replaced with cells below them in the column, and each subsequent cell doing the same. Doing this gives errors in the rest of the cells. Explain the errors – F5 is because it’s being divided by the cell with the galaxy names, the others are being divided by zero.</a:t>
            </a:r>
          </a:p>
          <a:p>
            <a:endParaRPr lang="en-US" b="0" u="none" dirty="0"/>
          </a:p>
          <a:p>
            <a:r>
              <a:rPr lang="en-US" b="0" u="none" dirty="0"/>
              <a:t>To rectify, keep the B21 cell constant (Equation: = D4/$B$21). Now all cells will show numbers. However, this is using an exposure time of 60 for all. Go along the column and change the letter to match the correct exposure time (B=60, C=90, D=120). A ‘!’ in a triangle might pop up when the first cell is changed. It’s good practice for the students to check any potential errors, so click on it to show them – it’s just that this formula is the only one different (yet) to the rest, so we can ignore the message because we want it to be different.</a:t>
            </a:r>
          </a:p>
          <a:p>
            <a:endParaRPr lang="en-US" b="0" u="none" dirty="0"/>
          </a:p>
          <a:p>
            <a:r>
              <a:rPr lang="en-US" b="0" u="none" dirty="0"/>
              <a:t>Once you’ve completed changing the formulas, show students that (now the correct cell for the exposure time will stay constant), they can just drag and apply the formulas from the F cells into G, and the ‘D’ in the formula will automatically change ‘E’ which is one cell over. Demo the first cell (G4) and then give students a few minutes to complete before you do the same.</a:t>
            </a:r>
            <a:endParaRPr lang="en-US" b="1" u="sng" dirty="0"/>
          </a:p>
        </p:txBody>
      </p:sp>
      <p:sp>
        <p:nvSpPr>
          <p:cNvPr id="4" name="Slide Number Placeholder 3"/>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18998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endParaRPr lang="en-US" b="0" u="none" dirty="0"/>
          </a:p>
          <a:p>
            <a:r>
              <a:rPr lang="en-US" dirty="0"/>
              <a:t>A difference of 5 magnitudes = a factor of 100 flux.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apparent magnitude of an object is how bright that objects appears to look from our viewpoint on Earth. This means it is affected by distance (among other things). The absolute magnitude of an object is how bright that objects appears to look at a specific distance (10 parsecs/32.6 light years) from Earth. Because it isn’t affected by distance, absolute magnitude is a measure of the object’s luminosity (or reflected light for non-luminous objects e.g. planets). </a:t>
            </a:r>
          </a:p>
          <a:p>
            <a:endParaRPr lang="en-US" dirty="0"/>
          </a:p>
          <a:p>
            <a:r>
              <a:rPr lang="en-US" dirty="0"/>
              <a:t>The Sun has an apparent magnitude (V filter) of around -27. Sirius, the brightest star in the sky, has an apparent magnitude (V filter) of -1.46. Naked eye observations, in ideal dark conditions, can see objects with apparent magnitudes (V filter) as faint as around +6.5. </a:t>
            </a:r>
          </a:p>
        </p:txBody>
      </p:sp>
      <p:sp>
        <p:nvSpPr>
          <p:cNvPr id="4" name="Slide Number Placeholder 3"/>
          <p:cNvSpPr>
            <a:spLocks noGrp="1"/>
          </p:cNvSpPr>
          <p:nvPr>
            <p:ph type="sldNum" sz="quarter" idx="5"/>
          </p:nvPr>
        </p:nvSpPr>
        <p:spPr/>
        <p:txBody>
          <a:bodyPr/>
          <a:lstStyle/>
          <a:p>
            <a:fld id="{3DD05905-E595-4FAE-829E-5244D4535A65}" type="slidenum">
              <a:rPr lang="en-GB" smtClean="0"/>
              <a:t>7</a:t>
            </a:fld>
            <a:endParaRPr lang="en-GB"/>
          </a:p>
        </p:txBody>
      </p:sp>
    </p:spTree>
    <p:extLst>
      <p:ext uri="{BB962C8B-B14F-4D97-AF65-F5344CB8AC3E}">
        <p14:creationId xmlns:p14="http://schemas.microsoft.com/office/powerpoint/2010/main" val="231839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to students that instrumental magnitudes are only really used to compare objects within the same image when the same size aperture has been used. </a:t>
            </a:r>
            <a:r>
              <a:rPr lang="en-US" b="0" u="none" dirty="0"/>
              <a:t>Technically this means we shouldn’t compare data for the galaxies, but this exercise is just to introduce students to using EXCEL. Ask students to keep this mind when </a:t>
            </a:r>
            <a:r>
              <a:rPr lang="en-US" b="0" u="none" dirty="0" err="1"/>
              <a:t>analysing</a:t>
            </a:r>
            <a:r>
              <a:rPr lang="en-US" b="0" u="none" dirty="0"/>
              <a:t> their results at the end – this is also good practice for when they do their projects. They should note any potential assumptions or causes of error as they go along.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Demo writing the formula (=-2.5LOG10(F4)) for the first cell and applying it the rest. Give students a few minutes to complete the other column before you do the same.</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8</a:t>
            </a:fld>
            <a:endParaRPr lang="en-GB"/>
          </a:p>
        </p:txBody>
      </p:sp>
    </p:spTree>
    <p:extLst>
      <p:ext uri="{BB962C8B-B14F-4D97-AF65-F5344CB8AC3E}">
        <p14:creationId xmlns:p14="http://schemas.microsoft.com/office/powerpoint/2010/main" val="411689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endParaRPr lang="en-US" b="0" u="none" dirty="0"/>
          </a:p>
          <a:p>
            <a:r>
              <a:rPr lang="en-US" dirty="0"/>
              <a:t>A star’s </a:t>
            </a:r>
            <a:r>
              <a:rPr lang="en-US" dirty="0" err="1"/>
              <a:t>colour</a:t>
            </a:r>
            <a:r>
              <a:rPr lang="en-US" dirty="0"/>
              <a:t> index can help determine the temperature and spectral type. Star </a:t>
            </a:r>
            <a:r>
              <a:rPr lang="en-US" dirty="0" err="1"/>
              <a:t>colour</a:t>
            </a:r>
            <a:r>
              <a:rPr lang="en-US" dirty="0"/>
              <a:t> indexes are also used in HR diagrams, which can help us understand stellar evolution.</a:t>
            </a:r>
          </a:p>
          <a:p>
            <a:endParaRPr lang="en-US" dirty="0"/>
          </a:p>
          <a:p>
            <a:r>
              <a:rPr lang="en-US" dirty="0"/>
              <a:t>A galaxy’s </a:t>
            </a:r>
            <a:r>
              <a:rPr lang="en-US" dirty="0" err="1"/>
              <a:t>colour</a:t>
            </a:r>
            <a:r>
              <a:rPr lang="en-US" dirty="0"/>
              <a:t> index (along with other properties) can help determine its classification. It also helps us understand a galaxy’s star formation rate and the age of its stellar population. Galaxy </a:t>
            </a:r>
            <a:r>
              <a:rPr lang="en-US" dirty="0" err="1"/>
              <a:t>colour</a:t>
            </a:r>
            <a:r>
              <a:rPr lang="en-US" dirty="0"/>
              <a:t> indexes are used in CMDs, which can provide clues about galaxy formation and evolution.</a:t>
            </a:r>
          </a:p>
          <a:p>
            <a:endParaRPr lang="en-US" dirty="0"/>
          </a:p>
          <a:p>
            <a:r>
              <a:rPr lang="en-US" dirty="0"/>
              <a:t>Explain the </a:t>
            </a:r>
            <a:r>
              <a:rPr lang="en-US" dirty="0" err="1"/>
              <a:t>colour</a:t>
            </a:r>
            <a:r>
              <a:rPr lang="en-US" dirty="0"/>
              <a:t> index values. Blue objects are bright in the B filter – therefore, they have a smaller value for their B magnitude, leading to a smaller value when calculated. Redder objects are bright in V filter – therefore, they have a smaller value for their V magnitude, leading to a larger value when calculated.</a:t>
            </a:r>
          </a:p>
          <a:p>
            <a:endParaRPr lang="en-US" dirty="0"/>
          </a:p>
          <a:p>
            <a:r>
              <a:rPr lang="en-US" dirty="0"/>
              <a:t>Demo writing the formula in the first cell and ask students to apply this to the rest. Give them a few minutes to complete before doing the same.</a:t>
            </a:r>
          </a:p>
        </p:txBody>
      </p:sp>
      <p:sp>
        <p:nvSpPr>
          <p:cNvPr id="4" name="Slide Number Placeholder 3"/>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9837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Teacher Notes</a:t>
            </a:r>
          </a:p>
          <a:p>
            <a:r>
              <a:rPr lang="en-US" b="0" u="none" dirty="0"/>
              <a:t>Demo each step on the front screen so students can follow along. The final result will not show any obvious features as the dataset isn’t large enough (and hasn’t been corrected), however students might find that the elliptical galaxies give a higher B – V (redder) value than the spiral galaxies and have a higher instrument B magnitude.</a:t>
            </a:r>
          </a:p>
          <a:p>
            <a:endParaRPr lang="en-US" b="1" u="sng" dirty="0"/>
          </a:p>
          <a:p>
            <a:pPr marL="514350" indent="-514350">
              <a:buFont typeface="+mj-lt"/>
              <a:buAutoNum type="arabicPeriod"/>
            </a:pPr>
            <a:r>
              <a:rPr lang="en-US" dirty="0"/>
              <a:t>Click ‘Insert’ header</a:t>
            </a:r>
          </a:p>
          <a:p>
            <a:pPr marL="514350" indent="-514350">
              <a:buFont typeface="+mj-lt"/>
              <a:buAutoNum type="arabicPeriod"/>
            </a:pPr>
            <a:r>
              <a:rPr lang="en-US" dirty="0"/>
              <a:t>Click on the scatter graph icon</a:t>
            </a:r>
          </a:p>
          <a:p>
            <a:pPr marL="514350" indent="-514350">
              <a:buFont typeface="+mj-lt"/>
              <a:buAutoNum type="arabicPeriod"/>
            </a:pPr>
            <a:r>
              <a:rPr lang="en-US" dirty="0"/>
              <a:t>Select the first graph in the ‘Scatter’ section (with the small dots and squares, no lines)</a:t>
            </a:r>
          </a:p>
          <a:p>
            <a:pPr marL="514350" indent="-514350">
              <a:buFont typeface="+mj-lt"/>
              <a:buAutoNum type="arabicPeriod"/>
            </a:pPr>
            <a:r>
              <a:rPr lang="en-US" dirty="0"/>
              <a:t>Click ‘Select Data’</a:t>
            </a:r>
          </a:p>
          <a:p>
            <a:pPr marL="514350" indent="-514350">
              <a:buFont typeface="+mj-lt"/>
              <a:buAutoNum type="arabicPeriod"/>
            </a:pPr>
            <a:r>
              <a:rPr lang="en-US" dirty="0"/>
              <a:t>Click the ‘+’ button under the ‘Legend entries (Series)’ box</a:t>
            </a:r>
          </a:p>
          <a:p>
            <a:pPr marL="514350" indent="-514350">
              <a:buFont typeface="+mj-lt"/>
              <a:buAutoNum type="arabicPeriod"/>
            </a:pPr>
            <a:r>
              <a:rPr lang="en-US" dirty="0"/>
              <a:t>Click in the blank ‘X values:’ box</a:t>
            </a:r>
          </a:p>
          <a:p>
            <a:pPr marL="514350" indent="-514350">
              <a:buFont typeface="+mj-lt"/>
              <a:buAutoNum type="arabicPeriod"/>
            </a:pPr>
            <a:r>
              <a:rPr lang="en-US" dirty="0"/>
              <a:t>Select all the B – V data from column J</a:t>
            </a:r>
          </a:p>
          <a:p>
            <a:pPr marL="514350" indent="-514350">
              <a:buFont typeface="+mj-lt"/>
              <a:buAutoNum type="arabicPeriod"/>
            </a:pPr>
            <a:r>
              <a:rPr lang="en-US" dirty="0"/>
              <a:t>Delete the text in the ‘Y values:’ box</a:t>
            </a:r>
          </a:p>
          <a:p>
            <a:pPr marL="514350" indent="-514350">
              <a:buFont typeface="+mj-lt"/>
              <a:buAutoNum type="arabicPeriod"/>
            </a:pPr>
            <a:r>
              <a:rPr lang="en-US" dirty="0"/>
              <a:t>Select all the Instrumental B Magnitude data from column H</a:t>
            </a:r>
          </a:p>
          <a:p>
            <a:pPr marL="514350" indent="-514350">
              <a:buFont typeface="+mj-lt"/>
              <a:buAutoNum type="arabicPeriod"/>
            </a:pPr>
            <a:r>
              <a:rPr lang="en-US" dirty="0"/>
              <a:t>Click ‘OK’</a:t>
            </a:r>
          </a:p>
          <a:p>
            <a:pPr marL="514350" indent="-514350">
              <a:buFont typeface="+mj-lt"/>
              <a:buAutoNum type="arabicPeriod"/>
            </a:pPr>
            <a:r>
              <a:rPr lang="en-US" dirty="0"/>
              <a:t>Click the ‘Add Chart Element’ button from the top menu and select ‘Axis Titles’ and then ‘Primary Horizontal’</a:t>
            </a:r>
          </a:p>
          <a:p>
            <a:pPr marL="514350" indent="-514350">
              <a:buFont typeface="+mj-lt"/>
              <a:buAutoNum type="arabicPeriod"/>
            </a:pPr>
            <a:r>
              <a:rPr lang="en-US" dirty="0"/>
              <a:t>Edit to ‘B – V </a:t>
            </a:r>
            <a:r>
              <a:rPr lang="en-US" dirty="0" err="1"/>
              <a:t>Colour</a:t>
            </a:r>
            <a:r>
              <a:rPr lang="en-US" dirty="0"/>
              <a:t> Index’. Select ‘Home’ header, click on axis title and increase the font size.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Click ‘Chart Design’ header. Click the ‘Add Chart Element’ button from the top menu and select ‘Axis Titles’ and then ‘Primary Vertical’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Edit to ‘Instrumental B Magnitude’. Select ‘Home’ header, click on axis title and increase the font size (to the same as the other axis title).</a:t>
            </a:r>
          </a:p>
          <a:p>
            <a:pPr marL="514350" indent="-514350">
              <a:buFont typeface="+mj-lt"/>
              <a:buAutoNum type="arabicPeriod"/>
            </a:pPr>
            <a:r>
              <a:rPr lang="en-US" dirty="0"/>
              <a:t>Double-click the values of the y-axis to open the format axis panel at the side (alternatively, right-click the y axis and select ‘Format Axis…’)</a:t>
            </a:r>
          </a:p>
          <a:p>
            <a:pPr marL="514350" indent="-514350">
              <a:buFont typeface="+mj-lt"/>
              <a:buAutoNum type="arabicPeriod"/>
            </a:pPr>
            <a:r>
              <a:rPr lang="en-US" dirty="0"/>
              <a:t>Under the ‘Bounds’ heading, change the ‘Minimum’ to -14 and ‘Maximum’ to -9 to better fit the range of values. Note: students may need to use slightly different values to fit the range of their individual results</a:t>
            </a:r>
          </a:p>
          <a:p>
            <a:pPr marL="514350" indent="-514350">
              <a:buFont typeface="+mj-lt"/>
              <a:buAutoNum type="arabicPeriod"/>
            </a:pPr>
            <a:r>
              <a:rPr lang="en-US" dirty="0"/>
              <a:t>Click ‘Home’ header and increase the font size of the numbers.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Double-click the values of the x-axis to open the format axis panel at the side (alternatively, right-click the y axis and select ‘Format Axis…’)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Change the range if needed (but probably not necessary). Then click ‘Labels’ and change ‘Label Position’ to ‘Low’.</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Increase the font size of the numbers (to the same as the other axis).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Edit ‘Chart Title’ to ‘Galaxy </a:t>
            </a:r>
            <a:r>
              <a:rPr lang="en-US" dirty="0" err="1"/>
              <a:t>Colour</a:t>
            </a:r>
            <a:r>
              <a:rPr lang="en-US" dirty="0"/>
              <a:t>-Magnitude Diagram’ (if there isn’t a chart title there, select ‘Add Chart Element’ button, then ‘Chart Title’, then ‘Above Chart’)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Increase font size of title (larger than axis titles). Stretch graph to a larger size if needed.</a:t>
            </a:r>
          </a:p>
          <a:p>
            <a:pPr marL="514350" indent="-514350">
              <a:buFont typeface="+mj-lt"/>
              <a:buAutoNum type="arabicPeriod"/>
            </a:pPr>
            <a:r>
              <a:rPr lang="en-US" dirty="0"/>
              <a:t>Go to ‘Chart Design’, ‘Add Chart Element’, ‘Data Labels’, then select ‘Below’</a:t>
            </a:r>
          </a:p>
          <a:p>
            <a:pPr marL="514350" indent="-514350">
              <a:buFont typeface="+mj-lt"/>
              <a:buAutoNum type="arabicPeriod"/>
            </a:pPr>
            <a:r>
              <a:rPr lang="en-US" dirty="0"/>
              <a:t>Double-click the data labels to open the format data labels panel at the side (alternatively, right-click the data labels and select ‘Format Data Labels…’)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Tick ‘Value From Cells’ and select the galaxy names from column B. Click ‘OK’</a:t>
            </a:r>
          </a:p>
          <a:p>
            <a:pPr marL="514350" indent="-514350">
              <a:buFont typeface="+mj-lt"/>
              <a:buAutoNum type="arabicPeriod"/>
            </a:pPr>
            <a:r>
              <a:rPr lang="en-US" dirty="0"/>
              <a:t>Untick ‘Y Value’ and ‘Show Leader Lines’</a:t>
            </a:r>
          </a:p>
          <a:p>
            <a:pPr marL="514350" indent="-514350">
              <a:buFont typeface="+mj-lt"/>
              <a:buAutoNum type="arabicPeriod"/>
            </a:pPr>
            <a:r>
              <a:rPr lang="en-US" dirty="0"/>
              <a:t>Increase font size of labels</a:t>
            </a:r>
          </a:p>
          <a:p>
            <a:pPr marL="514350" indent="-514350">
              <a:buFont typeface="+mj-lt"/>
              <a:buAutoNum type="arabicPeriod"/>
            </a:pPr>
            <a:r>
              <a:rPr lang="en-US" dirty="0"/>
              <a:t>Move any labels that overlap into another space</a:t>
            </a:r>
          </a:p>
          <a:p>
            <a:pPr marL="514350" indent="-514350">
              <a:buFont typeface="+mj-lt"/>
              <a:buAutoNum type="arabicPeriod"/>
            </a:pPr>
            <a:r>
              <a:rPr lang="en-US" dirty="0"/>
              <a:t>Ask students to compare the galaxy name to its type</a:t>
            </a:r>
          </a:p>
          <a:p>
            <a:pPr marL="514350" indent="-514350">
              <a:buFont typeface="+mj-lt"/>
              <a:buAutoNum type="arabicPeriod"/>
            </a:pPr>
            <a:r>
              <a:rPr lang="en-US" dirty="0"/>
              <a:t>Ask students if there’s a pattern to the redder galaxies – they should find these are mostly ellipticals</a:t>
            </a:r>
          </a:p>
          <a:p>
            <a:endParaRPr lang="en-US" b="0" u="none" dirty="0"/>
          </a:p>
        </p:txBody>
      </p:sp>
      <p:sp>
        <p:nvSpPr>
          <p:cNvPr id="4" name="Slide Number Placeholder 3"/>
          <p:cNvSpPr>
            <a:spLocks noGrp="1"/>
          </p:cNvSpPr>
          <p:nvPr>
            <p:ph type="sldNum" sz="quarter" idx="5"/>
          </p:nvPr>
        </p:nvSpPr>
        <p:spPr/>
        <p:txBody>
          <a:bodyPr/>
          <a:lstStyle/>
          <a:p>
            <a:fld id="{3DD05905-E595-4FAE-829E-5244D4535A65}" type="slidenum">
              <a:rPr lang="en-GB" smtClean="0"/>
              <a:t>10</a:t>
            </a:fld>
            <a:endParaRPr lang="en-GB"/>
          </a:p>
        </p:txBody>
      </p:sp>
    </p:spTree>
    <p:extLst>
      <p:ext uri="{BB962C8B-B14F-4D97-AF65-F5344CB8AC3E}">
        <p14:creationId xmlns:p14="http://schemas.microsoft.com/office/powerpoint/2010/main" val="167665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Teacher Notes</a:t>
            </a:r>
          </a:p>
          <a:p>
            <a:r>
              <a:rPr lang="en-US" b="0" u="none" dirty="0"/>
              <a:t>Green valley may be composed of late galaxies that are running out of gas for star formation and early galaxies where gas. has been destroyed very quickly (e.g. through mergers, AGN).</a:t>
            </a:r>
          </a:p>
          <a:p>
            <a:endParaRPr lang="en-US" b="0" u="none" dirty="0"/>
          </a:p>
          <a:p>
            <a:r>
              <a:rPr lang="en-US" b="0" u="none" dirty="0"/>
              <a:t>To see these features, we’d need data from thousands of galaxies.</a:t>
            </a:r>
          </a:p>
        </p:txBody>
      </p:sp>
      <p:sp>
        <p:nvSpPr>
          <p:cNvPr id="4" name="Slide Number Placeholder 3"/>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38690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r>
              <a:rPr lang="en-US" dirty="0"/>
              <a:t>Luminosity is the total amount of electromagnetic energy emitted per unit of time. The units of measurement are Watts, W - which is the same as Joules per second, J/s. In astronomy, luminosity is often given in terms of the Sun’s luminosity (with 1 </a:t>
            </a:r>
            <a:r>
              <a:rPr lang="en-US" sz="1200" b="0" i="0" u="none" strike="noStrike" kern="1200" dirty="0">
                <a:solidFill>
                  <a:schemeClr val="tx1"/>
                </a:solidFill>
                <a:effectLst/>
                <a:latin typeface="+mn-lt"/>
                <a:ea typeface="+mn-ea"/>
                <a:cs typeface="+mn-cs"/>
              </a:rPr>
              <a:t>L</a:t>
            </a:r>
            <a:r>
              <a:rPr lang="en-US" sz="1200" b="0" i="0" u="none" strike="noStrike" kern="1200" baseline="-25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luminosity of the Sun).</a:t>
            </a:r>
          </a:p>
          <a:p>
            <a:endParaRPr lang="en-US" sz="1200" b="0" i="0" u="none" strike="noStrike" kern="1200" baseline="0" dirty="0">
              <a:solidFill>
                <a:schemeClr val="tx1"/>
              </a:solidFill>
              <a:effectLst/>
              <a:latin typeface="+mn-lt"/>
              <a:ea typeface="+mn-ea"/>
              <a:cs typeface="+mn-cs"/>
            </a:endParaRPr>
          </a:p>
          <a:p>
            <a:r>
              <a:rPr lang="en-US" dirty="0"/>
              <a:t>Measuring distance in astronomy is important but can also be difficult. One tool that astronomers use is redshift.</a:t>
            </a:r>
          </a:p>
        </p:txBody>
      </p:sp>
      <p:sp>
        <p:nvSpPr>
          <p:cNvPr id="4" name="Slide Number Placeholder 3"/>
          <p:cNvSpPr>
            <a:spLocks noGrp="1"/>
          </p:cNvSpPr>
          <p:nvPr>
            <p:ph type="sldNum" sz="quarter" idx="5"/>
          </p:nvPr>
        </p:nvSpPr>
        <p:spPr/>
        <p:txBody>
          <a:bodyPr/>
          <a:lstStyle/>
          <a:p>
            <a:fld id="{3DD05905-E595-4FAE-829E-5244D4535A65}" type="slidenum">
              <a:rPr lang="en-GB" smtClean="0"/>
              <a:t>14</a:t>
            </a:fld>
            <a:endParaRPr lang="en-GB"/>
          </a:p>
        </p:txBody>
      </p:sp>
    </p:spTree>
    <p:extLst>
      <p:ext uri="{BB962C8B-B14F-4D97-AF65-F5344CB8AC3E}">
        <p14:creationId xmlns:p14="http://schemas.microsoft.com/office/powerpoint/2010/main" val="89225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3399C-7E47-4AC2-EC83-E8C267566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82BB-222F-A3D8-328D-C09E53E1F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3BEDF-F0F3-5CBF-A72C-4CAA166F09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Teacher Notes</a:t>
            </a:r>
          </a:p>
          <a:p>
            <a:pPr marL="0" indent="0">
              <a:buNone/>
            </a:pPr>
            <a:r>
              <a:rPr lang="en-US" dirty="0"/>
              <a:t>The absolute magnitude of an object is how bright that objects appears to look at a specific distance (10 parsecs/32.6 light years) from Earth.</a:t>
            </a:r>
          </a:p>
          <a:p>
            <a:pPr marL="0" indent="0">
              <a:buNone/>
            </a:pPr>
            <a:endParaRPr lang="en-US" dirty="0"/>
          </a:p>
          <a:p>
            <a:pPr marL="0" indent="0">
              <a:buNone/>
            </a:pPr>
            <a:r>
              <a:rPr lang="en-US" dirty="0"/>
              <a:t>Because it is unaffected by distance, astronomers can use the absolute magnitudes of objects to compare their luminosities, which is a measure of the radiated/emitted power. Luminosity is the total amount of electromagnetic energy emitted per unit of time. The units of measurement are Watts, W - which is the same as Joules per second, J/s. In astronomy, luminosity is often given in terms of the Sun’s luminosity (with 1 </a:t>
            </a:r>
            <a:r>
              <a:rPr lang="en-US" sz="1200" b="0" i="0" u="none" strike="noStrike" kern="1200" dirty="0">
                <a:solidFill>
                  <a:schemeClr val="tx1"/>
                </a:solidFill>
                <a:effectLst/>
                <a:latin typeface="+mn-lt"/>
                <a:ea typeface="+mn-ea"/>
                <a:cs typeface="+mn-cs"/>
              </a:rPr>
              <a:t>L</a:t>
            </a:r>
            <a:r>
              <a:rPr lang="en-US" sz="1200" b="0" i="0" u="none" strike="noStrike" kern="1200" baseline="-25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luminosity of the Sun).</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m – M is the distance modulus. It expresses distances on a logarithmic scale.</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calculate absolute magnitudes for the galaxies in our data set, we need to know the distance of each galaxy. Measuring distance in astronomy is important but can also be difficult. One tool that astronomers use is redshift.</a:t>
            </a:r>
          </a:p>
        </p:txBody>
      </p:sp>
      <p:sp>
        <p:nvSpPr>
          <p:cNvPr id="4" name="Slide Number Placeholder 3">
            <a:extLst>
              <a:ext uri="{FF2B5EF4-FFF2-40B4-BE49-F238E27FC236}">
                <a16:creationId xmlns:a16="http://schemas.microsoft.com/office/drawing/2014/main" id="{536C13ED-EFE1-BE2B-B2EC-76D1581FD9F9}"/>
              </a:ext>
            </a:extLst>
          </p:cNvPr>
          <p:cNvSpPr>
            <a:spLocks noGrp="1"/>
          </p:cNvSpPr>
          <p:nvPr>
            <p:ph type="sldNum" sz="quarter" idx="5"/>
          </p:nvPr>
        </p:nvSpPr>
        <p:spPr/>
        <p:txBody>
          <a:bodyPr/>
          <a:lstStyle/>
          <a:p>
            <a:fld id="{3DD05905-E595-4FAE-829E-5244D4535A65}" type="slidenum">
              <a:rPr lang="en-GB" smtClean="0"/>
              <a:t>15</a:t>
            </a:fld>
            <a:endParaRPr lang="en-GB"/>
          </a:p>
        </p:txBody>
      </p:sp>
    </p:spTree>
    <p:extLst>
      <p:ext uri="{BB962C8B-B14F-4D97-AF65-F5344CB8AC3E}">
        <p14:creationId xmlns:p14="http://schemas.microsoft.com/office/powerpoint/2010/main" val="310703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GB"/>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15/07/2026</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15/07/2026</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4880-4E19-25CF-C492-8CE8CF93B69F}"/>
              </a:ext>
            </a:extLst>
          </p:cNvPr>
          <p:cNvSpPr>
            <a:spLocks noGrp="1"/>
          </p:cNvSpPr>
          <p:nvPr>
            <p:ph type="title"/>
          </p:nvPr>
        </p:nvSpPr>
        <p:spPr/>
        <p:txBody>
          <a:bodyPr/>
          <a:lstStyle/>
          <a:p>
            <a:r>
              <a:rPr lang="en-GB" dirty="0"/>
              <a:t>Intro to Data</a:t>
            </a:r>
          </a:p>
        </p:txBody>
      </p:sp>
      <p:sp>
        <p:nvSpPr>
          <p:cNvPr id="3" name="Text Placeholder 2">
            <a:extLst>
              <a:ext uri="{FF2B5EF4-FFF2-40B4-BE49-F238E27FC236}">
                <a16:creationId xmlns:a16="http://schemas.microsoft.com/office/drawing/2014/main" id="{F9FFE8DE-B32E-B6B9-01C7-F45556F49E8D}"/>
              </a:ext>
            </a:extLst>
          </p:cNvPr>
          <p:cNvSpPr>
            <a:spLocks noGrp="1"/>
          </p:cNvSpPr>
          <p:nvPr>
            <p:ph type="body" idx="1"/>
          </p:nvPr>
        </p:nvSpPr>
        <p:spPr/>
        <p:txBody>
          <a:bodyPr>
            <a:normAutofit/>
          </a:bodyPr>
          <a:lstStyle/>
          <a:p>
            <a:r>
              <a:rPr lang="en-GB" sz="2800" dirty="0"/>
              <a:t>Using Microsoft EXCEL</a:t>
            </a:r>
          </a:p>
        </p:txBody>
      </p:sp>
    </p:spTree>
    <p:extLst>
      <p:ext uri="{BB962C8B-B14F-4D97-AF65-F5344CB8AC3E}">
        <p14:creationId xmlns:p14="http://schemas.microsoft.com/office/powerpoint/2010/main" val="88451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4B18-AD7C-E165-91E7-A5F53D0F7EF1}"/>
              </a:ext>
            </a:extLst>
          </p:cNvPr>
          <p:cNvSpPr>
            <a:spLocks noGrp="1"/>
          </p:cNvSpPr>
          <p:nvPr>
            <p:ph type="title"/>
          </p:nvPr>
        </p:nvSpPr>
        <p:spPr>
          <a:xfrm>
            <a:off x="2357437" y="335755"/>
            <a:ext cx="7477125" cy="690563"/>
          </a:xfrm>
        </p:spPr>
        <p:txBody>
          <a:bodyPr>
            <a:normAutofit fontScale="90000"/>
          </a:bodyPr>
          <a:lstStyle/>
          <a:p>
            <a:r>
              <a:rPr lang="en-US" dirty="0"/>
              <a:t>Creating a </a:t>
            </a:r>
            <a:r>
              <a:rPr lang="en-US" dirty="0" err="1"/>
              <a:t>Colour</a:t>
            </a:r>
            <a:r>
              <a:rPr lang="en-US" dirty="0"/>
              <a:t>-Magnitude Diagram</a:t>
            </a:r>
          </a:p>
        </p:txBody>
      </p:sp>
      <p:sp>
        <p:nvSpPr>
          <p:cNvPr id="3" name="Content Placeholder 2">
            <a:extLst>
              <a:ext uri="{FF2B5EF4-FFF2-40B4-BE49-F238E27FC236}">
                <a16:creationId xmlns:a16="http://schemas.microsoft.com/office/drawing/2014/main" id="{0A28FA3F-D5F4-1570-BA01-B7AD37FE37B1}"/>
              </a:ext>
            </a:extLst>
          </p:cNvPr>
          <p:cNvSpPr>
            <a:spLocks noGrp="1"/>
          </p:cNvSpPr>
          <p:nvPr>
            <p:ph idx="1"/>
          </p:nvPr>
        </p:nvSpPr>
        <p:spPr>
          <a:xfrm>
            <a:off x="385763" y="1585913"/>
            <a:ext cx="11358562" cy="4936332"/>
          </a:xfrm>
        </p:spPr>
        <p:txBody>
          <a:bodyPr>
            <a:normAutofit fontScale="92500" lnSpcReduction="10000"/>
          </a:bodyPr>
          <a:lstStyle/>
          <a:p>
            <a:pPr marL="0" indent="0">
              <a:lnSpc>
                <a:spcPct val="110000"/>
              </a:lnSpc>
              <a:buNone/>
            </a:pPr>
            <a:r>
              <a:rPr lang="en-US" sz="3300" dirty="0"/>
              <a:t>We will plot the </a:t>
            </a:r>
            <a:r>
              <a:rPr lang="en-US" sz="3300" b="1" dirty="0"/>
              <a:t>B – V </a:t>
            </a:r>
            <a:r>
              <a:rPr lang="en-US" sz="3300" b="1" dirty="0" err="1"/>
              <a:t>colour</a:t>
            </a:r>
            <a:r>
              <a:rPr lang="en-US" sz="3300" b="1" dirty="0"/>
              <a:t> index (x axis) </a:t>
            </a:r>
            <a:r>
              <a:rPr lang="en-US" sz="3300" dirty="0"/>
              <a:t>against the </a:t>
            </a:r>
            <a:r>
              <a:rPr lang="en-US" sz="3300" b="1" dirty="0"/>
              <a:t>instrumental B magnitude (y axis)</a:t>
            </a:r>
            <a:r>
              <a:rPr lang="en-US" sz="3300" dirty="0"/>
              <a:t>. We can then look for any patterns or features.</a:t>
            </a:r>
          </a:p>
          <a:p>
            <a:pPr marL="0" indent="0">
              <a:lnSpc>
                <a:spcPct val="110000"/>
              </a:lnSpc>
              <a:buNone/>
            </a:pPr>
            <a:endParaRPr lang="en-US" sz="3300" dirty="0"/>
          </a:p>
          <a:p>
            <a:pPr marL="514350" indent="-514350">
              <a:lnSpc>
                <a:spcPct val="110000"/>
              </a:lnSpc>
              <a:buFont typeface="+mj-lt"/>
              <a:buAutoNum type="arabicParenR"/>
            </a:pPr>
            <a:r>
              <a:rPr lang="en-US" sz="3300" dirty="0"/>
              <a:t>Insert a </a:t>
            </a:r>
            <a:r>
              <a:rPr lang="en-US" sz="3300" b="1" dirty="0"/>
              <a:t>scatter</a:t>
            </a:r>
            <a:r>
              <a:rPr lang="en-US" sz="3300" dirty="0"/>
              <a:t> graph</a:t>
            </a:r>
          </a:p>
          <a:p>
            <a:pPr marL="514350" indent="-514350">
              <a:lnSpc>
                <a:spcPct val="110000"/>
              </a:lnSpc>
              <a:buFont typeface="+mj-lt"/>
              <a:buAutoNum type="arabicParenR"/>
            </a:pPr>
            <a:r>
              <a:rPr lang="en-US" sz="3300" dirty="0"/>
              <a:t>Add </a:t>
            </a:r>
            <a:r>
              <a:rPr lang="en-US" sz="3300" b="1" dirty="0"/>
              <a:t>data</a:t>
            </a:r>
            <a:r>
              <a:rPr lang="en-US" sz="3300" dirty="0"/>
              <a:t> to the graph</a:t>
            </a:r>
          </a:p>
          <a:p>
            <a:pPr marL="514350" indent="-514350">
              <a:lnSpc>
                <a:spcPct val="110000"/>
              </a:lnSpc>
              <a:buFont typeface="+mj-lt"/>
              <a:buAutoNum type="arabicParenR"/>
            </a:pPr>
            <a:r>
              <a:rPr lang="en-US" sz="3300" dirty="0"/>
              <a:t>Add </a:t>
            </a:r>
            <a:r>
              <a:rPr lang="en-US" sz="3300" b="1" dirty="0"/>
              <a:t>labels</a:t>
            </a:r>
            <a:r>
              <a:rPr lang="en-US" sz="3300" dirty="0"/>
              <a:t> and a </a:t>
            </a:r>
            <a:r>
              <a:rPr lang="en-US" sz="3300" b="1" dirty="0"/>
              <a:t>title</a:t>
            </a:r>
          </a:p>
          <a:p>
            <a:pPr marL="514350" indent="-514350">
              <a:lnSpc>
                <a:spcPct val="110000"/>
              </a:lnSpc>
              <a:buFont typeface="+mj-lt"/>
              <a:buAutoNum type="arabicParenR"/>
            </a:pPr>
            <a:r>
              <a:rPr lang="en-US" sz="3300" dirty="0"/>
              <a:t>Alter the </a:t>
            </a:r>
            <a:r>
              <a:rPr lang="en-US" sz="3300" b="1" dirty="0"/>
              <a:t>value range </a:t>
            </a:r>
            <a:r>
              <a:rPr lang="en-US" sz="3300" dirty="0"/>
              <a:t>of the x-axis and y-axis to fit your results</a:t>
            </a:r>
          </a:p>
          <a:p>
            <a:pPr marL="514350" indent="-514350">
              <a:lnSpc>
                <a:spcPct val="110000"/>
              </a:lnSpc>
              <a:buFont typeface="+mj-lt"/>
              <a:buAutoNum type="arabicParenR"/>
            </a:pPr>
            <a:r>
              <a:rPr lang="en-US" sz="3300" dirty="0"/>
              <a:t>Add </a:t>
            </a:r>
            <a:r>
              <a:rPr lang="en-US" sz="3300" b="1" dirty="0"/>
              <a:t>data labels</a:t>
            </a:r>
          </a:p>
          <a:p>
            <a:pPr marL="514350" indent="-514350">
              <a:lnSpc>
                <a:spcPct val="110000"/>
              </a:lnSpc>
              <a:buFont typeface="+mj-lt"/>
              <a:buAutoNum type="arabicParenR"/>
            </a:pPr>
            <a:endParaRPr lang="en-US" dirty="0"/>
          </a:p>
        </p:txBody>
      </p:sp>
    </p:spTree>
    <p:extLst>
      <p:ext uri="{BB962C8B-B14F-4D97-AF65-F5344CB8AC3E}">
        <p14:creationId xmlns:p14="http://schemas.microsoft.com/office/powerpoint/2010/main" val="181419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0F29FFE-B28C-E76D-3544-67AF674DEF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3" t="7084" r="6808"/>
          <a:stretch>
            <a:fillRect/>
          </a:stretch>
        </p:blipFill>
        <p:spPr bwMode="auto">
          <a:xfrm>
            <a:off x="6215063" y="1221273"/>
            <a:ext cx="5700713" cy="5479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BEF60C-87ED-835D-0D46-292B4A03DE29}"/>
              </a:ext>
            </a:extLst>
          </p:cNvPr>
          <p:cNvSpPr>
            <a:spLocks noGrp="1"/>
          </p:cNvSpPr>
          <p:nvPr>
            <p:ph type="title"/>
          </p:nvPr>
        </p:nvSpPr>
        <p:spPr>
          <a:xfrm>
            <a:off x="2676525" y="311878"/>
            <a:ext cx="7077075" cy="690563"/>
          </a:xfrm>
        </p:spPr>
        <p:txBody>
          <a:bodyPr>
            <a:normAutofit fontScale="90000"/>
          </a:bodyPr>
          <a:lstStyle/>
          <a:p>
            <a:r>
              <a:rPr lang="en-US" dirty="0"/>
              <a:t>Galaxy </a:t>
            </a:r>
            <a:r>
              <a:rPr lang="en-US" dirty="0" err="1"/>
              <a:t>Colour</a:t>
            </a:r>
            <a:r>
              <a:rPr lang="en-US" dirty="0"/>
              <a:t>-Magnitude Diagram</a:t>
            </a:r>
          </a:p>
        </p:txBody>
      </p:sp>
      <p:sp>
        <p:nvSpPr>
          <p:cNvPr id="3" name="Content Placeholder 2">
            <a:extLst>
              <a:ext uri="{FF2B5EF4-FFF2-40B4-BE49-F238E27FC236}">
                <a16:creationId xmlns:a16="http://schemas.microsoft.com/office/drawing/2014/main" id="{2639780E-AA3A-7E03-14AE-FA636A49487F}"/>
              </a:ext>
            </a:extLst>
          </p:cNvPr>
          <p:cNvSpPr>
            <a:spLocks noGrp="1"/>
          </p:cNvSpPr>
          <p:nvPr>
            <p:ph idx="1"/>
          </p:nvPr>
        </p:nvSpPr>
        <p:spPr>
          <a:xfrm>
            <a:off x="400049" y="1253330"/>
            <a:ext cx="5815013" cy="5292791"/>
          </a:xfrm>
        </p:spPr>
        <p:txBody>
          <a:bodyPr>
            <a:noAutofit/>
          </a:bodyPr>
          <a:lstStyle/>
          <a:p>
            <a:pPr marL="0" indent="0">
              <a:lnSpc>
                <a:spcPct val="100000"/>
              </a:lnSpc>
              <a:buNone/>
            </a:pPr>
            <a:r>
              <a:rPr lang="en-US" sz="3000" b="1" dirty="0"/>
              <a:t>Key Features:</a:t>
            </a:r>
          </a:p>
          <a:p>
            <a:pPr>
              <a:lnSpc>
                <a:spcPct val="100000"/>
              </a:lnSpc>
            </a:pPr>
            <a:r>
              <a:rPr lang="en-US" sz="3000" dirty="0"/>
              <a:t>Red Sequence</a:t>
            </a:r>
          </a:p>
          <a:p>
            <a:pPr lvl="1">
              <a:lnSpc>
                <a:spcPct val="100000"/>
              </a:lnSpc>
            </a:pPr>
            <a:r>
              <a:rPr lang="en-US" sz="3000" dirty="0"/>
              <a:t>Generally elliptical galaxies</a:t>
            </a:r>
          </a:p>
          <a:p>
            <a:pPr lvl="1">
              <a:lnSpc>
                <a:spcPct val="100000"/>
              </a:lnSpc>
            </a:pPr>
            <a:endParaRPr lang="en-US" sz="3000" dirty="0"/>
          </a:p>
          <a:p>
            <a:pPr>
              <a:lnSpc>
                <a:spcPct val="100000"/>
              </a:lnSpc>
            </a:pPr>
            <a:r>
              <a:rPr lang="en-US" sz="3000" dirty="0"/>
              <a:t>Green Valley</a:t>
            </a:r>
          </a:p>
          <a:p>
            <a:pPr lvl="1">
              <a:lnSpc>
                <a:spcPct val="100000"/>
              </a:lnSpc>
            </a:pPr>
            <a:r>
              <a:rPr lang="en-US" sz="3000" dirty="0"/>
              <a:t>Galaxies with declining star formation</a:t>
            </a:r>
          </a:p>
          <a:p>
            <a:pPr lvl="1">
              <a:lnSpc>
                <a:spcPct val="100000"/>
              </a:lnSpc>
            </a:pPr>
            <a:endParaRPr lang="en-US" sz="3000" dirty="0"/>
          </a:p>
          <a:p>
            <a:pPr>
              <a:lnSpc>
                <a:spcPct val="100000"/>
              </a:lnSpc>
            </a:pPr>
            <a:r>
              <a:rPr lang="en-US" sz="3000" dirty="0"/>
              <a:t>Blue Cloud</a:t>
            </a:r>
          </a:p>
          <a:p>
            <a:pPr lvl="1">
              <a:lnSpc>
                <a:spcPct val="100000"/>
              </a:lnSpc>
            </a:pPr>
            <a:r>
              <a:rPr lang="en-US" sz="3000" dirty="0"/>
              <a:t>Generally spiral galaxies</a:t>
            </a:r>
          </a:p>
        </p:txBody>
      </p:sp>
      <p:sp>
        <p:nvSpPr>
          <p:cNvPr id="4" name="TextBox 3">
            <a:extLst>
              <a:ext uri="{FF2B5EF4-FFF2-40B4-BE49-F238E27FC236}">
                <a16:creationId xmlns:a16="http://schemas.microsoft.com/office/drawing/2014/main" id="{2D422F47-924C-29E7-D4FF-C2B669C73DA0}"/>
              </a:ext>
            </a:extLst>
          </p:cNvPr>
          <p:cNvSpPr txBox="1"/>
          <p:nvPr/>
        </p:nvSpPr>
        <p:spPr>
          <a:xfrm>
            <a:off x="6215063" y="6423839"/>
            <a:ext cx="3743325"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Image:  Joshua Schroeder/M0tty </a:t>
            </a:r>
          </a:p>
        </p:txBody>
      </p:sp>
    </p:spTree>
    <p:extLst>
      <p:ext uri="{BB962C8B-B14F-4D97-AF65-F5344CB8AC3E}">
        <p14:creationId xmlns:p14="http://schemas.microsoft.com/office/powerpoint/2010/main" val="35150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5FA-4E1D-598D-7584-0275ABBC5C19}"/>
              </a:ext>
            </a:extLst>
          </p:cNvPr>
          <p:cNvSpPr>
            <a:spLocks noGrp="1"/>
          </p:cNvSpPr>
          <p:nvPr>
            <p:ph type="ctrTitle"/>
          </p:nvPr>
        </p:nvSpPr>
        <p:spPr/>
        <p:txBody>
          <a:bodyPr/>
          <a:lstStyle/>
          <a:p>
            <a:r>
              <a:rPr lang="en-US" dirty="0"/>
              <a:t>Extension Activity</a:t>
            </a:r>
          </a:p>
        </p:txBody>
      </p:sp>
      <p:sp>
        <p:nvSpPr>
          <p:cNvPr id="3" name="Subtitle 2">
            <a:extLst>
              <a:ext uri="{FF2B5EF4-FFF2-40B4-BE49-F238E27FC236}">
                <a16:creationId xmlns:a16="http://schemas.microsoft.com/office/drawing/2014/main" id="{18C5F52C-83EA-2B93-28C6-DF9547B2B0DE}"/>
              </a:ext>
            </a:extLst>
          </p:cNvPr>
          <p:cNvSpPr>
            <a:spLocks noGrp="1"/>
          </p:cNvSpPr>
          <p:nvPr>
            <p:ph type="subTitle" idx="1"/>
          </p:nvPr>
        </p:nvSpPr>
        <p:spPr/>
        <p:txBody>
          <a:bodyPr>
            <a:normAutofit/>
          </a:bodyPr>
          <a:lstStyle/>
          <a:p>
            <a:r>
              <a:rPr lang="en-US" sz="3200" dirty="0"/>
              <a:t>Calculating Absolute Magnitude</a:t>
            </a:r>
          </a:p>
        </p:txBody>
      </p:sp>
    </p:spTree>
    <p:extLst>
      <p:ext uri="{BB962C8B-B14F-4D97-AF65-F5344CB8AC3E}">
        <p14:creationId xmlns:p14="http://schemas.microsoft.com/office/powerpoint/2010/main" val="370337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E9445-E7C2-D4F9-8C51-598A01281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0EE3C-9BEB-37FF-E519-09D502484270}"/>
              </a:ext>
            </a:extLst>
          </p:cNvPr>
          <p:cNvSpPr>
            <a:spLocks noGrp="1"/>
          </p:cNvSpPr>
          <p:nvPr>
            <p:ph type="title"/>
          </p:nvPr>
        </p:nvSpPr>
        <p:spPr>
          <a:xfrm>
            <a:off x="554830" y="1238248"/>
            <a:ext cx="11082337" cy="690563"/>
          </a:xfrm>
        </p:spPr>
        <p:txBody>
          <a:bodyPr>
            <a:normAutofit fontScale="90000"/>
          </a:bodyPr>
          <a:lstStyle/>
          <a:p>
            <a:r>
              <a:rPr lang="en-US" b="1" dirty="0"/>
              <a:t>Download the EXCEL sheet from Teams</a:t>
            </a:r>
          </a:p>
        </p:txBody>
      </p:sp>
      <p:sp>
        <p:nvSpPr>
          <p:cNvPr id="3" name="Content Placeholder 2">
            <a:extLst>
              <a:ext uri="{FF2B5EF4-FFF2-40B4-BE49-F238E27FC236}">
                <a16:creationId xmlns:a16="http://schemas.microsoft.com/office/drawing/2014/main" id="{D24CDF85-9C79-5E79-0502-183A69B8AF6C}"/>
              </a:ext>
            </a:extLst>
          </p:cNvPr>
          <p:cNvSpPr>
            <a:spLocks noGrp="1"/>
          </p:cNvSpPr>
          <p:nvPr>
            <p:ph idx="1"/>
          </p:nvPr>
        </p:nvSpPr>
        <p:spPr>
          <a:xfrm>
            <a:off x="571500" y="1825625"/>
            <a:ext cx="11144250" cy="4351338"/>
          </a:xfrm>
        </p:spPr>
        <p:txBody>
          <a:bodyPr>
            <a:normAutofit/>
          </a:bodyPr>
          <a:lstStyle/>
          <a:p>
            <a:pPr marL="0" indent="0">
              <a:buNone/>
            </a:pPr>
            <a:endParaRPr lang="en-US" dirty="0"/>
          </a:p>
          <a:p>
            <a:pPr marL="0" indent="0">
              <a:buNone/>
            </a:pPr>
            <a:r>
              <a:rPr lang="en-US" sz="3200" dirty="0"/>
              <a:t>Presentations </a:t>
            </a:r>
          </a:p>
          <a:p>
            <a:pPr marL="457200" lvl="1" indent="0">
              <a:buNone/>
            </a:pPr>
            <a:r>
              <a:rPr lang="en-US" sz="3200" dirty="0"/>
              <a:t>&gt; 2 Tuesday</a:t>
            </a:r>
            <a:endParaRPr lang="en-US" sz="3200" b="1" dirty="0"/>
          </a:p>
          <a:p>
            <a:pPr marL="0" indent="0">
              <a:buNone/>
            </a:pPr>
            <a:r>
              <a:rPr lang="en-US" sz="3200" b="1" dirty="0"/>
              <a:t>            &gt; </a:t>
            </a:r>
            <a:r>
              <a:rPr lang="en-US" sz="3200" b="1" dirty="0" err="1"/>
              <a:t>Extension_Calculating</a:t>
            </a:r>
            <a:r>
              <a:rPr lang="en-US" sz="3200" b="1" dirty="0"/>
              <a:t> Absolute Magnitude – Student Worksheet (blank)</a:t>
            </a:r>
          </a:p>
          <a:p>
            <a:pPr marL="0" indent="0">
              <a:buNone/>
            </a:pPr>
            <a:endParaRPr lang="en-US" dirty="0"/>
          </a:p>
        </p:txBody>
      </p:sp>
      <p:sp>
        <p:nvSpPr>
          <p:cNvPr id="4" name="Rectangle 3">
            <a:extLst>
              <a:ext uri="{FF2B5EF4-FFF2-40B4-BE49-F238E27FC236}">
                <a16:creationId xmlns:a16="http://schemas.microsoft.com/office/drawing/2014/main" id="{8E6E7C34-A9C7-3930-FC78-FB410F34F62E}"/>
              </a:ext>
            </a:extLst>
          </p:cNvPr>
          <p:cNvSpPr/>
          <p:nvPr/>
        </p:nvSpPr>
        <p:spPr>
          <a:xfrm>
            <a:off x="271462" y="4968876"/>
            <a:ext cx="11649075" cy="1249714"/>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Save them in your documents!</a:t>
            </a:r>
          </a:p>
          <a:p>
            <a:pPr algn="ctr"/>
            <a:r>
              <a:rPr lang="en-US" sz="2800" dirty="0"/>
              <a:t>Rename file with your name on the end.</a:t>
            </a:r>
          </a:p>
        </p:txBody>
      </p:sp>
    </p:spTree>
    <p:extLst>
      <p:ext uri="{BB962C8B-B14F-4D97-AF65-F5344CB8AC3E}">
        <p14:creationId xmlns:p14="http://schemas.microsoft.com/office/powerpoint/2010/main" val="137573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1ED6-BF82-9195-2680-7EFBC646D75E}"/>
              </a:ext>
            </a:extLst>
          </p:cNvPr>
          <p:cNvSpPr>
            <a:spLocks noGrp="1"/>
          </p:cNvSpPr>
          <p:nvPr>
            <p:ph type="title"/>
          </p:nvPr>
        </p:nvSpPr>
        <p:spPr>
          <a:xfrm>
            <a:off x="2795588" y="335755"/>
            <a:ext cx="6162675" cy="690563"/>
          </a:xfrm>
        </p:spPr>
        <p:txBody>
          <a:bodyPr>
            <a:normAutofit fontScale="90000"/>
          </a:bodyPr>
          <a:lstStyle/>
          <a:p>
            <a:r>
              <a:rPr lang="en-US" dirty="0"/>
              <a:t>Calculating Absolute Magnitude</a:t>
            </a:r>
          </a:p>
        </p:txBody>
      </p:sp>
      <p:sp>
        <p:nvSpPr>
          <p:cNvPr id="3" name="Content Placeholder 2">
            <a:extLst>
              <a:ext uri="{FF2B5EF4-FFF2-40B4-BE49-F238E27FC236}">
                <a16:creationId xmlns:a16="http://schemas.microsoft.com/office/drawing/2014/main" id="{FB60061F-8D7F-8B0F-66CD-FA159211142B}"/>
              </a:ext>
            </a:extLst>
          </p:cNvPr>
          <p:cNvSpPr>
            <a:spLocks noGrp="1"/>
          </p:cNvSpPr>
          <p:nvPr>
            <p:ph idx="1"/>
          </p:nvPr>
        </p:nvSpPr>
        <p:spPr>
          <a:xfrm>
            <a:off x="838200" y="1443038"/>
            <a:ext cx="10515600" cy="4733925"/>
          </a:xfrm>
        </p:spPr>
        <p:txBody>
          <a:bodyPr>
            <a:normAutofit/>
          </a:bodyPr>
          <a:lstStyle/>
          <a:p>
            <a:pPr marL="0" indent="0">
              <a:lnSpc>
                <a:spcPct val="100000"/>
              </a:lnSpc>
              <a:buNone/>
            </a:pPr>
            <a:r>
              <a:rPr lang="en-US" dirty="0"/>
              <a:t>The </a:t>
            </a:r>
            <a:r>
              <a:rPr lang="en-US" b="1" dirty="0"/>
              <a:t>absolute magnitude </a:t>
            </a:r>
            <a:r>
              <a:rPr lang="en-US" dirty="0"/>
              <a:t>of an object is how bright that objects appears to look at a </a:t>
            </a:r>
            <a:r>
              <a:rPr lang="en-US" b="1" dirty="0"/>
              <a:t>specific distance </a:t>
            </a:r>
            <a:r>
              <a:rPr lang="en-US" dirty="0"/>
              <a:t>– 10 parsecs (32.6 light years) from Earth.</a:t>
            </a:r>
          </a:p>
          <a:p>
            <a:pPr marL="0" indent="0">
              <a:lnSpc>
                <a:spcPct val="100000"/>
              </a:lnSpc>
              <a:buNone/>
            </a:pPr>
            <a:endParaRPr lang="en-US" dirty="0"/>
          </a:p>
          <a:p>
            <a:pPr marL="0" indent="0">
              <a:lnSpc>
                <a:spcPct val="100000"/>
              </a:lnSpc>
              <a:buNone/>
            </a:pPr>
            <a:r>
              <a:rPr lang="en-US" dirty="0"/>
              <a:t>Because it is </a:t>
            </a:r>
            <a:r>
              <a:rPr lang="en-US" b="1" dirty="0"/>
              <a:t>unaffected by distance</a:t>
            </a:r>
            <a:r>
              <a:rPr lang="en-US" dirty="0"/>
              <a:t>, astronomers can use the absolute magnitudes of objects to compare their </a:t>
            </a:r>
            <a:r>
              <a:rPr lang="en-US" b="1" dirty="0"/>
              <a:t>luminosities</a:t>
            </a:r>
            <a:r>
              <a:rPr lang="en-US" dirty="0"/>
              <a:t>, which is a measure of the radiated/emitted power.</a:t>
            </a:r>
          </a:p>
          <a:p>
            <a:pPr marL="0" indent="0">
              <a:lnSpc>
                <a:spcPct val="100000"/>
              </a:lnSpc>
              <a:buNone/>
            </a:pPr>
            <a:endParaRPr lang="en-US" dirty="0"/>
          </a:p>
          <a:p>
            <a:pPr marL="0" indent="0">
              <a:lnSpc>
                <a:spcPct val="100000"/>
              </a:lnSpc>
              <a:buNone/>
            </a:pPr>
            <a:r>
              <a:rPr lang="en-US" dirty="0"/>
              <a:t>To calculate absolute magnitudes for the galaxies in our data set, we need to know the </a:t>
            </a:r>
            <a:r>
              <a:rPr lang="en-US" b="1" dirty="0"/>
              <a:t>distance</a:t>
            </a:r>
            <a:r>
              <a:rPr lang="en-US" dirty="0"/>
              <a:t> of each galaxy…</a:t>
            </a:r>
          </a:p>
          <a:p>
            <a:pPr marL="0" indent="0">
              <a:buNone/>
            </a:pPr>
            <a:endParaRPr lang="en-US" dirty="0"/>
          </a:p>
        </p:txBody>
      </p:sp>
    </p:spTree>
    <p:extLst>
      <p:ext uri="{BB962C8B-B14F-4D97-AF65-F5344CB8AC3E}">
        <p14:creationId xmlns:p14="http://schemas.microsoft.com/office/powerpoint/2010/main" val="304350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5038-41B2-1043-5409-235BFAF8D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84D96-63C8-7410-FDD5-C76E33525F76}"/>
              </a:ext>
            </a:extLst>
          </p:cNvPr>
          <p:cNvSpPr>
            <a:spLocks noGrp="1"/>
          </p:cNvSpPr>
          <p:nvPr>
            <p:ph type="title"/>
          </p:nvPr>
        </p:nvSpPr>
        <p:spPr>
          <a:xfrm>
            <a:off x="3178968" y="335755"/>
            <a:ext cx="5834063" cy="690563"/>
          </a:xfrm>
        </p:spPr>
        <p:txBody>
          <a:bodyPr>
            <a:normAutofit fontScale="90000"/>
          </a:bodyPr>
          <a:lstStyle/>
          <a:p>
            <a:r>
              <a:rPr lang="en-US" dirty="0"/>
              <a:t>Using Astronomical Equations</a:t>
            </a:r>
          </a:p>
        </p:txBody>
      </p:sp>
      <p:sp>
        <p:nvSpPr>
          <p:cNvPr id="3" name="Content Placeholder 2">
            <a:extLst>
              <a:ext uri="{FF2B5EF4-FFF2-40B4-BE49-F238E27FC236}">
                <a16:creationId xmlns:a16="http://schemas.microsoft.com/office/drawing/2014/main" id="{FF11D9C2-8730-972B-C8A2-0B64E315910B}"/>
              </a:ext>
            </a:extLst>
          </p:cNvPr>
          <p:cNvSpPr>
            <a:spLocks noGrp="1"/>
          </p:cNvSpPr>
          <p:nvPr>
            <p:ph idx="1"/>
          </p:nvPr>
        </p:nvSpPr>
        <p:spPr>
          <a:xfrm>
            <a:off x="838199" y="1338336"/>
            <a:ext cx="10515600" cy="4762500"/>
          </a:xfrm>
        </p:spPr>
        <p:txBody>
          <a:bodyPr>
            <a:normAutofit/>
          </a:bodyPr>
          <a:lstStyle/>
          <a:p>
            <a:pPr marL="0" indent="0">
              <a:lnSpc>
                <a:spcPct val="100000"/>
              </a:lnSpc>
              <a:buNone/>
            </a:pPr>
            <a:r>
              <a:rPr lang="en-US" sz="3200" dirty="0"/>
              <a:t>We will use some astronomical equations to calculate the </a:t>
            </a:r>
            <a:r>
              <a:rPr lang="en-US" sz="3200" b="1" dirty="0"/>
              <a:t>absolute magnitudes</a:t>
            </a:r>
            <a:r>
              <a:rPr lang="en-US" sz="3200" dirty="0"/>
              <a:t> for the galaxies in our data set.</a:t>
            </a:r>
          </a:p>
          <a:p>
            <a:pPr marL="0" indent="0">
              <a:lnSpc>
                <a:spcPct val="100000"/>
              </a:lnSpc>
              <a:buNone/>
            </a:pPr>
            <a:endParaRPr lang="en-US" sz="3200" dirty="0"/>
          </a:p>
          <a:p>
            <a:pPr marL="0" indent="0">
              <a:lnSpc>
                <a:spcPct val="100000"/>
              </a:lnSpc>
              <a:buNone/>
            </a:pPr>
            <a:r>
              <a:rPr lang="en-US" sz="3200" dirty="0"/>
              <a:t>The </a:t>
            </a:r>
            <a:r>
              <a:rPr lang="en-US" sz="3200" b="1" dirty="0"/>
              <a:t>distance modulus equation </a:t>
            </a:r>
            <a:r>
              <a:rPr lang="en-US" sz="3200" dirty="0"/>
              <a:t>relates apparent magnitude, absolute magnitude, and distance:</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4305928-05E2-A0B3-521F-891EABF7BD46}"/>
                  </a:ext>
                </a:extLst>
              </p:cNvPr>
              <p:cNvSpPr/>
              <p:nvPr/>
            </p:nvSpPr>
            <p:spPr>
              <a:xfrm>
                <a:off x="2115741" y="4382542"/>
                <a:ext cx="7960518" cy="818852"/>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b="1" i="1" smtClean="0">
                          <a:solidFill>
                            <a:schemeClr val="bg1"/>
                          </a:solidFill>
                          <a:latin typeface="Cambria Math" panose="02040503050406030204" pitchFamily="18" charset="0"/>
                          <a:cs typeface="Arial Narrow" panose="020B0604020202020204" pitchFamily="34" charset="0"/>
                        </a:rPr>
                        <m:t>𝒎</m:t>
                      </m:r>
                      <m:r>
                        <a:rPr lang="en-GB" sz="3600" b="1" i="1" smtClean="0">
                          <a:solidFill>
                            <a:schemeClr val="bg1"/>
                          </a:solidFill>
                          <a:latin typeface="Cambria Math" panose="02040503050406030204" pitchFamily="18" charset="0"/>
                          <a:cs typeface="Arial Narrow" panose="020B0604020202020204" pitchFamily="34" charset="0"/>
                        </a:rPr>
                        <m:t> −</m:t>
                      </m:r>
                      <m:r>
                        <a:rPr lang="en-GB" sz="3600" b="1" i="1" smtClean="0">
                          <a:solidFill>
                            <a:schemeClr val="bg1"/>
                          </a:solidFill>
                          <a:latin typeface="Cambria Math" panose="02040503050406030204" pitchFamily="18" charset="0"/>
                          <a:cs typeface="Arial Narrow" panose="020B0604020202020204" pitchFamily="34" charset="0"/>
                        </a:rPr>
                        <m:t>𝑴</m:t>
                      </m:r>
                      <m:r>
                        <a:rPr lang="en-GB" sz="3600" b="1" i="1" smtClean="0">
                          <a:solidFill>
                            <a:schemeClr val="bg1"/>
                          </a:solidFill>
                          <a:latin typeface="Cambria Math" panose="02040503050406030204" pitchFamily="18" charset="0"/>
                          <a:cs typeface="Arial Narrow" panose="020B0604020202020204" pitchFamily="34" charset="0"/>
                        </a:rPr>
                        <m:t>=</m:t>
                      </m:r>
                      <m:r>
                        <a:rPr lang="en-GB" sz="3600" b="1" i="1" smtClean="0">
                          <a:solidFill>
                            <a:schemeClr val="bg1"/>
                          </a:solidFill>
                          <a:latin typeface="Cambria Math" panose="02040503050406030204" pitchFamily="18" charset="0"/>
                          <a:cs typeface="Arial Narrow" panose="020B0604020202020204" pitchFamily="34" charset="0"/>
                        </a:rPr>
                        <m:t>𝟓</m:t>
                      </m:r>
                      <m:func>
                        <m:funcPr>
                          <m:ctrlPr>
                            <a:rPr lang="en-GB" sz="3600" b="1" i="1" smtClean="0">
                              <a:solidFill>
                                <a:schemeClr val="bg1"/>
                              </a:solidFill>
                              <a:latin typeface="Cambria Math" panose="02040503050406030204" pitchFamily="18" charset="0"/>
                              <a:cs typeface="Arial Narrow" panose="020B0604020202020204" pitchFamily="34" charset="0"/>
                            </a:rPr>
                          </m:ctrlPr>
                        </m:funcPr>
                        <m:fName>
                          <m:r>
                            <a:rPr lang="en-GB" sz="3600" b="1" i="0" smtClean="0">
                              <a:solidFill>
                                <a:schemeClr val="bg1"/>
                              </a:solidFill>
                              <a:latin typeface="Cambria Math" panose="02040503050406030204" pitchFamily="18" charset="0"/>
                              <a:cs typeface="Arial Narrow" panose="020B0604020202020204" pitchFamily="34" charset="0"/>
                            </a:rPr>
                            <m:t>𝐥𝐨𝐠</m:t>
                          </m:r>
                        </m:fName>
                        <m:e>
                          <m:d>
                            <m:dPr>
                              <m:ctrlPr>
                                <a:rPr lang="en-GB" sz="3600" b="1" i="1" smtClean="0">
                                  <a:solidFill>
                                    <a:schemeClr val="bg1"/>
                                  </a:solidFill>
                                  <a:latin typeface="Cambria Math" panose="02040503050406030204" pitchFamily="18" charset="0"/>
                                  <a:cs typeface="Arial Narrow" panose="020B0604020202020204" pitchFamily="34" charset="0"/>
                                </a:rPr>
                              </m:ctrlPr>
                            </m:dPr>
                            <m:e>
                              <m:r>
                                <a:rPr lang="en-GB" sz="3600" b="1" i="1" smtClean="0">
                                  <a:solidFill>
                                    <a:schemeClr val="bg1"/>
                                  </a:solidFill>
                                  <a:latin typeface="Cambria Math" panose="02040503050406030204" pitchFamily="18" charset="0"/>
                                  <a:cs typeface="Arial Narrow" panose="020B0604020202020204" pitchFamily="34" charset="0"/>
                                </a:rPr>
                                <m:t>𝒅</m:t>
                              </m:r>
                            </m:e>
                          </m:d>
                        </m:e>
                      </m:func>
                      <m:r>
                        <a:rPr lang="en-GB" sz="3600" b="1" i="1" smtClean="0">
                          <a:solidFill>
                            <a:schemeClr val="bg1"/>
                          </a:solidFill>
                          <a:latin typeface="Cambria Math" panose="02040503050406030204" pitchFamily="18" charset="0"/>
                          <a:cs typeface="Arial Narrow" panose="020B0604020202020204" pitchFamily="34" charset="0"/>
                        </a:rPr>
                        <m:t>−</m:t>
                      </m:r>
                      <m:r>
                        <a:rPr lang="en-GB" sz="3600" b="1" i="1" smtClean="0">
                          <a:solidFill>
                            <a:schemeClr val="bg1"/>
                          </a:solidFill>
                          <a:latin typeface="Cambria Math" panose="02040503050406030204" pitchFamily="18" charset="0"/>
                          <a:cs typeface="Arial Narrow" panose="020B0604020202020204" pitchFamily="34" charset="0"/>
                        </a:rPr>
                        <m:t>𝟓</m:t>
                      </m:r>
                    </m:oMath>
                  </m:oMathPara>
                </a14:m>
                <a:endParaRPr lang="en-GB" sz="3600" b="1" dirty="0">
                  <a:solidFill>
                    <a:schemeClr val="bg1"/>
                  </a:solidFill>
                  <a:latin typeface="Arial Narrow" panose="020B0604020202020204" pitchFamily="34" charset="0"/>
                  <a:cs typeface="Arial Narrow" panose="020B0604020202020204" pitchFamily="34" charset="0"/>
                </a:endParaRPr>
              </a:p>
            </p:txBody>
          </p:sp>
        </mc:Choice>
        <mc:Fallback xmlns="">
          <p:sp>
            <p:nvSpPr>
              <p:cNvPr id="4" name="Rectangle 3">
                <a:extLst>
                  <a:ext uri="{FF2B5EF4-FFF2-40B4-BE49-F238E27FC236}">
                    <a16:creationId xmlns:a16="http://schemas.microsoft.com/office/drawing/2014/main" id="{34305928-05E2-A0B3-521F-891EABF7BD46}"/>
                  </a:ext>
                </a:extLst>
              </p:cNvPr>
              <p:cNvSpPr>
                <a:spLocks noRot="1" noChangeAspect="1" noMove="1" noResize="1" noEditPoints="1" noAdjustHandles="1" noChangeArrowheads="1" noChangeShapeType="1" noTextEdit="1"/>
              </p:cNvSpPr>
              <p:nvPr/>
            </p:nvSpPr>
            <p:spPr>
              <a:xfrm>
                <a:off x="2115741" y="4382542"/>
                <a:ext cx="7960518" cy="818852"/>
              </a:xfrm>
              <a:prstGeom prst="rect">
                <a:avLst/>
              </a:prstGeom>
              <a:blipFill>
                <a:blip r:embed="rId3"/>
                <a:stretch>
                  <a:fillRect b="-1212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F3E24B0-1666-3E7D-11ED-9153BBD1EA97}"/>
              </a:ext>
            </a:extLst>
          </p:cNvPr>
          <p:cNvSpPr txBox="1"/>
          <p:nvPr/>
        </p:nvSpPr>
        <p:spPr>
          <a:xfrm>
            <a:off x="2115741" y="5279752"/>
            <a:ext cx="7960518" cy="1384995"/>
          </a:xfrm>
          <a:prstGeom prst="rect">
            <a:avLst/>
          </a:prstGeom>
          <a:noFill/>
          <a:ln w="38100">
            <a:solidFill>
              <a:srgbClr val="00205B"/>
            </a:solidFill>
          </a:ln>
        </p:spPr>
        <p:txBody>
          <a:bodyPr wrap="square">
            <a:spAutoFit/>
          </a:bodyPr>
          <a:lstStyle/>
          <a:p>
            <a:pPr algn="ctr"/>
            <a:r>
              <a:rPr lang="en-US" sz="2800" dirty="0">
                <a:solidFill>
                  <a:srgbClr val="00205B"/>
                </a:solidFill>
                <a:latin typeface="Arial Narrow" panose="020B0604020202020204" pitchFamily="34" charset="0"/>
                <a:cs typeface="Arial Narrow" panose="020B0604020202020204" pitchFamily="34" charset="0"/>
              </a:rPr>
              <a:t>m is the apparent magnitude</a:t>
            </a:r>
          </a:p>
          <a:p>
            <a:pPr algn="ctr"/>
            <a:r>
              <a:rPr lang="en-US" sz="2800" dirty="0">
                <a:solidFill>
                  <a:srgbClr val="00205B"/>
                </a:solidFill>
                <a:latin typeface="Arial Narrow" panose="020B0604020202020204" pitchFamily="34" charset="0"/>
                <a:cs typeface="Arial Narrow" panose="020B0604020202020204" pitchFamily="34" charset="0"/>
              </a:rPr>
              <a:t>M is the absolute magnitude</a:t>
            </a:r>
          </a:p>
          <a:p>
            <a:pPr algn="ctr"/>
            <a:r>
              <a:rPr lang="en-US" sz="2800" dirty="0">
                <a:solidFill>
                  <a:srgbClr val="00205B"/>
                </a:solidFill>
                <a:latin typeface="Arial Narrow" panose="020B0604020202020204" pitchFamily="34" charset="0"/>
                <a:cs typeface="Arial Narrow" panose="020B0604020202020204" pitchFamily="34" charset="0"/>
              </a:rPr>
              <a:t>d is the distance measured in parsecs, pc</a:t>
            </a:r>
          </a:p>
        </p:txBody>
      </p:sp>
    </p:spTree>
    <p:extLst>
      <p:ext uri="{BB962C8B-B14F-4D97-AF65-F5344CB8AC3E}">
        <p14:creationId xmlns:p14="http://schemas.microsoft.com/office/powerpoint/2010/main" val="262899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75E7-CD0A-B83E-7FFB-92A1E5D1A4C2}"/>
              </a:ext>
            </a:extLst>
          </p:cNvPr>
          <p:cNvSpPr>
            <a:spLocks noGrp="1"/>
          </p:cNvSpPr>
          <p:nvPr>
            <p:ph type="title"/>
          </p:nvPr>
        </p:nvSpPr>
        <p:spPr>
          <a:xfrm>
            <a:off x="5122068" y="336550"/>
            <a:ext cx="1947863" cy="690563"/>
          </a:xfrm>
        </p:spPr>
        <p:txBody>
          <a:bodyPr>
            <a:normAutofit fontScale="90000"/>
          </a:bodyPr>
          <a:lstStyle/>
          <a:p>
            <a:r>
              <a:rPr lang="en-US" dirty="0"/>
              <a:t>Redshift</a:t>
            </a:r>
          </a:p>
        </p:txBody>
      </p:sp>
      <p:sp>
        <p:nvSpPr>
          <p:cNvPr id="3" name="Content Placeholder 2">
            <a:extLst>
              <a:ext uri="{FF2B5EF4-FFF2-40B4-BE49-F238E27FC236}">
                <a16:creationId xmlns:a16="http://schemas.microsoft.com/office/drawing/2014/main" id="{841EFA88-94FF-F3D1-5831-182C184F0450}"/>
              </a:ext>
            </a:extLst>
          </p:cNvPr>
          <p:cNvSpPr>
            <a:spLocks noGrp="1"/>
          </p:cNvSpPr>
          <p:nvPr>
            <p:ph idx="1"/>
          </p:nvPr>
        </p:nvSpPr>
        <p:spPr>
          <a:xfrm>
            <a:off x="838200" y="1400175"/>
            <a:ext cx="10515600" cy="2729089"/>
          </a:xfrm>
        </p:spPr>
        <p:txBody>
          <a:bodyPr>
            <a:noAutofit/>
          </a:bodyPr>
          <a:lstStyle/>
          <a:p>
            <a:pPr marL="0" indent="0">
              <a:lnSpc>
                <a:spcPct val="100000"/>
              </a:lnSpc>
              <a:buNone/>
            </a:pPr>
            <a:r>
              <a:rPr lang="en-US" sz="3200" dirty="0"/>
              <a:t>Most galaxies are </a:t>
            </a:r>
            <a:r>
              <a:rPr lang="en-US" sz="3200" b="1" dirty="0"/>
              <a:t>moving away </a:t>
            </a:r>
            <a:r>
              <a:rPr lang="en-US" sz="3200" dirty="0"/>
              <a:t>from us, so the wavelengths of emitted light get ‘</a:t>
            </a:r>
            <a:r>
              <a:rPr lang="en-US" sz="3200" b="1" dirty="0"/>
              <a:t>stretched</a:t>
            </a:r>
            <a:r>
              <a:rPr lang="en-US" sz="3200" dirty="0"/>
              <a:t>’ and move towards the </a:t>
            </a:r>
            <a:r>
              <a:rPr lang="en-US" sz="3200" b="1" dirty="0"/>
              <a:t>redder</a:t>
            </a:r>
            <a:r>
              <a:rPr lang="en-US" sz="3200" dirty="0"/>
              <a:t> part of the electromagnetic spectrum.</a:t>
            </a:r>
          </a:p>
          <a:p>
            <a:pPr marL="0" indent="0">
              <a:lnSpc>
                <a:spcPct val="100000"/>
              </a:lnSpc>
              <a:buNone/>
            </a:pPr>
            <a:endParaRPr lang="en-US" sz="3200" dirty="0"/>
          </a:p>
          <a:p>
            <a:pPr marL="0" indent="0">
              <a:lnSpc>
                <a:spcPct val="100000"/>
              </a:lnSpc>
              <a:buNone/>
            </a:pPr>
            <a:r>
              <a:rPr lang="en-US" sz="3200" dirty="0"/>
              <a:t>This is known as </a:t>
            </a:r>
            <a:r>
              <a:rPr lang="en-US" sz="3200" b="1" dirty="0"/>
              <a:t>redshift</a:t>
            </a:r>
            <a:r>
              <a:rPr lang="en-US" sz="3200" dirty="0"/>
              <a:t>.</a:t>
            </a:r>
          </a:p>
        </p:txBody>
      </p:sp>
      <p:grpSp>
        <p:nvGrpSpPr>
          <p:cNvPr id="8" name="Group 7">
            <a:extLst>
              <a:ext uri="{FF2B5EF4-FFF2-40B4-BE49-F238E27FC236}">
                <a16:creationId xmlns:a16="http://schemas.microsoft.com/office/drawing/2014/main" id="{5C1DB491-3BFE-ABF8-C7E2-3EE7CACD2D2F}"/>
              </a:ext>
            </a:extLst>
          </p:cNvPr>
          <p:cNvGrpSpPr/>
          <p:nvPr/>
        </p:nvGrpSpPr>
        <p:grpSpPr>
          <a:xfrm>
            <a:off x="5695950" y="2814725"/>
            <a:ext cx="5922170" cy="3375201"/>
            <a:chOff x="5143500" y="3153922"/>
            <a:chExt cx="6557962" cy="3289511"/>
          </a:xfrm>
        </p:grpSpPr>
        <p:pic>
          <p:nvPicPr>
            <p:cNvPr id="2050" name="Picture 2" descr="An image showing two spectral lines: the top one labeled 'Un-shifted Spectrum' with vibrant colors from red to blue, and the bottom one labeled 'Redshifted Spectrum,' where the lines are shifted towards the red end, illustrating the concept of redshift in astronomy">
              <a:extLst>
                <a:ext uri="{FF2B5EF4-FFF2-40B4-BE49-F238E27FC236}">
                  <a16:creationId xmlns:a16="http://schemas.microsoft.com/office/drawing/2014/main" id="{9AF611FC-1E08-C801-5BAD-0665FB44D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153922"/>
              <a:ext cx="6557962" cy="3278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8203D9-3CD1-AA3A-EFB1-1225920B8172}"/>
                </a:ext>
              </a:extLst>
            </p:cNvPr>
            <p:cNvSpPr txBox="1"/>
            <p:nvPr/>
          </p:nvSpPr>
          <p:spPr>
            <a:xfrm>
              <a:off x="5143500" y="6166434"/>
              <a:ext cx="3743325"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Image:  TSO</a:t>
              </a:r>
            </a:p>
          </p:txBody>
        </p:sp>
      </p:grpSp>
      <p:sp>
        <p:nvSpPr>
          <p:cNvPr id="5" name="Content Placeholder 2">
            <a:extLst>
              <a:ext uri="{FF2B5EF4-FFF2-40B4-BE49-F238E27FC236}">
                <a16:creationId xmlns:a16="http://schemas.microsoft.com/office/drawing/2014/main" id="{443C9B0A-78B7-42CF-3382-4334F643DE63}"/>
              </a:ext>
            </a:extLst>
          </p:cNvPr>
          <p:cNvSpPr txBox="1">
            <a:spLocks/>
          </p:cNvSpPr>
          <p:nvPr/>
        </p:nvSpPr>
        <p:spPr>
          <a:xfrm>
            <a:off x="838200" y="4129264"/>
            <a:ext cx="5719763" cy="2403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7" name="TextBox 6">
            <a:extLst>
              <a:ext uri="{FF2B5EF4-FFF2-40B4-BE49-F238E27FC236}">
                <a16:creationId xmlns:a16="http://schemas.microsoft.com/office/drawing/2014/main" id="{0CAC87E0-9137-83FC-1302-8AB81B22AFBF}"/>
              </a:ext>
            </a:extLst>
          </p:cNvPr>
          <p:cNvSpPr txBox="1"/>
          <p:nvPr/>
        </p:nvSpPr>
        <p:spPr>
          <a:xfrm>
            <a:off x="838200" y="4820971"/>
            <a:ext cx="4662488" cy="1569660"/>
          </a:xfrm>
          <a:prstGeom prst="rect">
            <a:avLst/>
          </a:prstGeom>
          <a:noFill/>
        </p:spPr>
        <p:txBody>
          <a:bodyPr wrap="square">
            <a:spAutoFit/>
          </a:bodyPr>
          <a:lstStyle/>
          <a:p>
            <a:pPr marL="0" indent="0">
              <a:buNone/>
            </a:pPr>
            <a:r>
              <a:rPr lang="en-US" sz="3200" dirty="0">
                <a:solidFill>
                  <a:srgbClr val="00205B"/>
                </a:solidFill>
                <a:latin typeface="Arial Narrow" panose="020B0604020202020204" pitchFamily="34" charset="0"/>
                <a:cs typeface="Arial Narrow" panose="020B0604020202020204" pitchFamily="34" charset="0"/>
              </a:rPr>
              <a:t>Astronomers can use redshift to work out the </a:t>
            </a:r>
            <a:r>
              <a:rPr lang="en-US" sz="3200" b="1" dirty="0">
                <a:solidFill>
                  <a:srgbClr val="00205B"/>
                </a:solidFill>
                <a:latin typeface="Arial Narrow" panose="020B0604020202020204" pitchFamily="34" charset="0"/>
                <a:cs typeface="Arial Narrow" panose="020B0604020202020204" pitchFamily="34" charset="0"/>
              </a:rPr>
              <a:t>distance</a:t>
            </a:r>
            <a:r>
              <a:rPr lang="en-US" sz="3200" dirty="0">
                <a:solidFill>
                  <a:srgbClr val="00205B"/>
                </a:solidFill>
                <a:latin typeface="Arial Narrow" panose="020B0604020202020204" pitchFamily="34" charset="0"/>
                <a:cs typeface="Arial Narrow" panose="020B0604020202020204" pitchFamily="34" charset="0"/>
              </a:rPr>
              <a:t> to a galaxy.</a:t>
            </a:r>
          </a:p>
        </p:txBody>
      </p:sp>
    </p:spTree>
    <p:extLst>
      <p:ext uri="{BB962C8B-B14F-4D97-AF65-F5344CB8AC3E}">
        <p14:creationId xmlns:p14="http://schemas.microsoft.com/office/powerpoint/2010/main" val="374205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07EF-18DA-AECC-2093-42909B89A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FFD1B-EAE0-D6D0-F08A-BC32CAE3B961}"/>
              </a:ext>
            </a:extLst>
          </p:cNvPr>
          <p:cNvSpPr>
            <a:spLocks noGrp="1"/>
          </p:cNvSpPr>
          <p:nvPr>
            <p:ph type="title"/>
          </p:nvPr>
        </p:nvSpPr>
        <p:spPr>
          <a:xfrm>
            <a:off x="4021929" y="335755"/>
            <a:ext cx="4148138" cy="690563"/>
          </a:xfrm>
        </p:spPr>
        <p:txBody>
          <a:bodyPr>
            <a:normAutofit fontScale="90000"/>
          </a:bodyPr>
          <a:lstStyle/>
          <a:p>
            <a:r>
              <a:rPr lang="en-US" dirty="0"/>
              <a:t>Calculating Redshift</a:t>
            </a:r>
          </a:p>
        </p:txBody>
      </p:sp>
      <p:sp>
        <p:nvSpPr>
          <p:cNvPr id="3" name="Content Placeholder 2">
            <a:extLst>
              <a:ext uri="{FF2B5EF4-FFF2-40B4-BE49-F238E27FC236}">
                <a16:creationId xmlns:a16="http://schemas.microsoft.com/office/drawing/2014/main" id="{1D406940-2E41-AC51-340E-F161005B8738}"/>
              </a:ext>
            </a:extLst>
          </p:cNvPr>
          <p:cNvSpPr>
            <a:spLocks noGrp="1"/>
          </p:cNvSpPr>
          <p:nvPr>
            <p:ph idx="1"/>
          </p:nvPr>
        </p:nvSpPr>
        <p:spPr>
          <a:xfrm>
            <a:off x="838200" y="1385888"/>
            <a:ext cx="10515600" cy="4791075"/>
          </a:xfrm>
        </p:spPr>
        <p:txBody>
          <a:bodyPr>
            <a:normAutofit/>
          </a:bodyPr>
          <a:lstStyle/>
          <a:p>
            <a:pPr marL="0" indent="0">
              <a:lnSpc>
                <a:spcPct val="100000"/>
              </a:lnSpc>
              <a:buNone/>
            </a:pPr>
            <a:r>
              <a:rPr lang="en-US" sz="3000" dirty="0"/>
              <a:t>Redshifted is calculated by comparing wavelengths of light that are </a:t>
            </a:r>
            <a:r>
              <a:rPr lang="en-US" sz="3000" b="1" dirty="0"/>
              <a:t>observed</a:t>
            </a:r>
            <a:r>
              <a:rPr lang="en-US" sz="3000" dirty="0"/>
              <a:t> (by us on Earth) against the wavelengths as they were </a:t>
            </a:r>
            <a:r>
              <a:rPr lang="en-US" sz="3000" b="1" dirty="0"/>
              <a:t>emitted</a:t>
            </a:r>
            <a:r>
              <a:rPr lang="en-US" sz="3000" dirty="0"/>
              <a:t> - i.e., at rest:</a:t>
            </a:r>
          </a:p>
          <a:p>
            <a:pPr marL="0" indent="0">
              <a:lnSpc>
                <a:spcPct val="100000"/>
              </a:lnSpc>
              <a:buNone/>
            </a:pPr>
            <a:endParaRPr lang="en-US" dirty="0"/>
          </a:p>
          <a:p>
            <a:pPr marL="0" indent="0">
              <a:lnSpc>
                <a:spcPct val="100000"/>
              </a:lnSpc>
              <a:buNone/>
            </a:pP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C1D1A4F-E870-ADA5-4444-CD5D9F214B47}"/>
                  </a:ext>
                </a:extLst>
              </p:cNvPr>
              <p:cNvSpPr/>
              <p:nvPr/>
            </p:nvSpPr>
            <p:spPr>
              <a:xfrm>
                <a:off x="2157413" y="3026568"/>
                <a:ext cx="8358187" cy="773907"/>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b="1" i="1" smtClean="0">
                          <a:solidFill>
                            <a:schemeClr val="bg1"/>
                          </a:solidFill>
                          <a:latin typeface="Cambria Math" panose="02040503050406030204" pitchFamily="18" charset="0"/>
                          <a:cs typeface="Arial Narrow" panose="020B0604020202020204" pitchFamily="34" charset="0"/>
                        </a:rPr>
                        <m:t>𝒛</m:t>
                      </m:r>
                      <m:r>
                        <a:rPr lang="en-GB" sz="3600" b="1" i="1" smtClean="0">
                          <a:solidFill>
                            <a:schemeClr val="bg1"/>
                          </a:solidFill>
                          <a:latin typeface="Cambria Math" panose="02040503050406030204" pitchFamily="18" charset="0"/>
                          <a:cs typeface="Arial Narrow" panose="020B0604020202020204" pitchFamily="34" charset="0"/>
                        </a:rPr>
                        <m:t>= </m:t>
                      </m:r>
                      <m:sSub>
                        <m:sSubPr>
                          <m:ctrlPr>
                            <a:rPr lang="en-GB" sz="3600" b="1" i="1" smtClean="0">
                              <a:solidFill>
                                <a:schemeClr val="bg1"/>
                              </a:solidFill>
                              <a:latin typeface="Cambria Math" panose="02040503050406030204" pitchFamily="18" charset="0"/>
                              <a:cs typeface="Arial Narrow" panose="020B0604020202020204" pitchFamily="34" charset="0"/>
                            </a:rPr>
                          </m:ctrlPr>
                        </m:sSubPr>
                        <m:e>
                          <m:r>
                            <a:rPr lang="en-GB" sz="3600" b="1" i="1" smtClean="0">
                              <a:solidFill>
                                <a:schemeClr val="bg1"/>
                              </a:solidFill>
                              <a:latin typeface="Cambria Math" panose="02040503050406030204" pitchFamily="18" charset="0"/>
                              <a:cs typeface="Arial Narrow" panose="020B0604020202020204" pitchFamily="34" charset="0"/>
                            </a:rPr>
                            <m:t>(</m:t>
                          </m:r>
                          <m: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𝝀</m:t>
                          </m:r>
                        </m:e>
                        <m:sub>
                          <m:r>
                            <a:rPr lang="en-GB" sz="3600" b="1" i="1" smtClean="0">
                              <a:solidFill>
                                <a:schemeClr val="bg1"/>
                              </a:solidFill>
                              <a:latin typeface="Cambria Math" panose="02040503050406030204" pitchFamily="18" charset="0"/>
                              <a:cs typeface="Arial Narrow" panose="020B0604020202020204" pitchFamily="34" charset="0"/>
                            </a:rPr>
                            <m:t>𝒐𝒃𝒔𝒆𝒓𝒗𝒆𝒅</m:t>
                          </m:r>
                        </m:sub>
                      </m:sSub>
                      <m:r>
                        <a:rPr lang="en-GB" sz="3600" b="1" i="1" smtClean="0">
                          <a:solidFill>
                            <a:schemeClr val="bg1"/>
                          </a:solidFill>
                          <a:latin typeface="Cambria Math" panose="02040503050406030204" pitchFamily="18" charset="0"/>
                          <a:cs typeface="Arial Narrow" panose="020B0604020202020204" pitchFamily="34" charset="0"/>
                        </a:rPr>
                        <m:t> − </m:t>
                      </m:r>
                      <m:sSub>
                        <m:sSubPr>
                          <m:ctrlPr>
                            <a:rPr lang="en-GB" sz="3600" b="1" i="1" smtClean="0">
                              <a:solidFill>
                                <a:schemeClr val="bg1"/>
                              </a:solidFill>
                              <a:latin typeface="Cambria Math" panose="02040503050406030204" pitchFamily="18" charset="0"/>
                              <a:cs typeface="Arial Narrow" panose="020B0604020202020204" pitchFamily="34" charset="0"/>
                            </a:rPr>
                          </m:ctrlPr>
                        </m:sSubPr>
                        <m:e>
                          <m: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𝝀</m:t>
                          </m:r>
                        </m:e>
                        <m:sub>
                          <m:r>
                            <a:rPr lang="en-GB" sz="3600" b="1" i="1" smtClean="0">
                              <a:solidFill>
                                <a:schemeClr val="bg1"/>
                              </a:solidFill>
                              <a:latin typeface="Cambria Math" panose="02040503050406030204" pitchFamily="18" charset="0"/>
                              <a:cs typeface="Arial Narrow" panose="020B0604020202020204" pitchFamily="34" charset="0"/>
                            </a:rPr>
                            <m:t>𝒆𝒎𝒊𝒕𝒕𝒆𝒅</m:t>
                          </m:r>
                        </m:sub>
                      </m:sSub>
                      <m:r>
                        <a:rPr lang="en-GB" sz="3600" b="1" i="1" smtClean="0">
                          <a:solidFill>
                            <a:schemeClr val="bg1"/>
                          </a:solidFill>
                          <a:latin typeface="Cambria Math" panose="02040503050406030204" pitchFamily="18" charset="0"/>
                          <a:cs typeface="Arial Narrow" panose="020B0604020202020204" pitchFamily="34" charset="0"/>
                        </a:rPr>
                        <m:t>) </m:t>
                      </m:r>
                      <m: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 </m:t>
                      </m:r>
                      <m:sSub>
                        <m:sSubPr>
                          <m:ctrlP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ctrlPr>
                        </m:sSubPr>
                        <m:e>
                          <m: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𝝀</m:t>
                          </m:r>
                        </m:e>
                        <m:sub>
                          <m:r>
                            <a:rPr lang="en-GB" sz="36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𝒆𝒎𝒊𝒕𝒕𝒆𝒅</m:t>
                          </m:r>
                        </m:sub>
                      </m:sSub>
                    </m:oMath>
                  </m:oMathPara>
                </a14:m>
                <a:endParaRPr lang="en-GB" sz="3600" b="1" dirty="0">
                  <a:solidFill>
                    <a:schemeClr val="bg1"/>
                  </a:solidFill>
                  <a:latin typeface="Arial Narrow" panose="020B0604020202020204" pitchFamily="34" charset="0"/>
                  <a:cs typeface="Arial Narrow" panose="020B0604020202020204" pitchFamily="34" charset="0"/>
                </a:endParaRPr>
              </a:p>
            </p:txBody>
          </p:sp>
        </mc:Choice>
        <mc:Fallback xmlns="">
          <p:sp>
            <p:nvSpPr>
              <p:cNvPr id="4" name="Rectangle 3">
                <a:extLst>
                  <a:ext uri="{FF2B5EF4-FFF2-40B4-BE49-F238E27FC236}">
                    <a16:creationId xmlns:a16="http://schemas.microsoft.com/office/drawing/2014/main" id="{5C1D1A4F-E870-ADA5-4444-CD5D9F214B47}"/>
                  </a:ext>
                </a:extLst>
              </p:cNvPr>
              <p:cNvSpPr>
                <a:spLocks noRot="1" noChangeAspect="1" noMove="1" noResize="1" noEditPoints="1" noAdjustHandles="1" noChangeArrowheads="1" noChangeShapeType="1" noTextEdit="1"/>
              </p:cNvSpPr>
              <p:nvPr/>
            </p:nvSpPr>
            <p:spPr>
              <a:xfrm>
                <a:off x="2157413" y="3026568"/>
                <a:ext cx="8358187" cy="773907"/>
              </a:xfrm>
              <a:prstGeom prst="rect">
                <a:avLst/>
              </a:prstGeom>
              <a:blipFill>
                <a:blip r:embed="rId3"/>
                <a:stretch>
                  <a:fillRect b="-1428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5D1959-C6FF-3E0F-5945-E8CE782F9883}"/>
              </a:ext>
            </a:extLst>
          </p:cNvPr>
          <p:cNvSpPr txBox="1"/>
          <p:nvPr/>
        </p:nvSpPr>
        <p:spPr>
          <a:xfrm>
            <a:off x="338135" y="5653742"/>
            <a:ext cx="11515727" cy="523220"/>
          </a:xfrm>
          <a:prstGeom prst="rect">
            <a:avLst/>
          </a:prstGeom>
          <a:noFill/>
          <a:ln w="38100">
            <a:noFill/>
          </a:ln>
        </p:spPr>
        <p:txBody>
          <a:bodyPr wrap="square" rtlCol="0">
            <a:spAutoFit/>
          </a:bodyPr>
          <a:lstStyle/>
          <a:p>
            <a:pPr algn="ctr"/>
            <a:r>
              <a:rPr lang="en-US" sz="2800" b="1" u="sng" dirty="0">
                <a:solidFill>
                  <a:srgbClr val="00205B"/>
                </a:solidFill>
                <a:latin typeface="Arial Narrow" panose="020B0604020202020204" pitchFamily="34" charset="0"/>
                <a:cs typeface="Arial Narrow" panose="020B0604020202020204" pitchFamily="34" charset="0"/>
              </a:rPr>
              <a:t>Use the wavelength data in the EXCEL sheet to calculate each galaxy’s redshift</a:t>
            </a:r>
          </a:p>
        </p:txBody>
      </p:sp>
      <p:sp>
        <p:nvSpPr>
          <p:cNvPr id="7" name="TextBox 6">
            <a:extLst>
              <a:ext uri="{FF2B5EF4-FFF2-40B4-BE49-F238E27FC236}">
                <a16:creationId xmlns:a16="http://schemas.microsoft.com/office/drawing/2014/main" id="{40043CC5-05F4-47D2-DC3D-2797F98723C3}"/>
              </a:ext>
            </a:extLst>
          </p:cNvPr>
          <p:cNvSpPr txBox="1"/>
          <p:nvPr/>
        </p:nvSpPr>
        <p:spPr>
          <a:xfrm>
            <a:off x="2157413" y="3911157"/>
            <a:ext cx="8358187" cy="1384995"/>
          </a:xfrm>
          <a:prstGeom prst="rect">
            <a:avLst/>
          </a:prstGeom>
          <a:noFill/>
          <a:ln w="28575">
            <a:solidFill>
              <a:srgbClr val="00205B"/>
            </a:solidFill>
          </a:ln>
        </p:spPr>
        <p:txBody>
          <a:bodyPr wrap="square">
            <a:spAutoFit/>
          </a:bodyPr>
          <a:lstStyle/>
          <a:p>
            <a:pPr algn="ctr"/>
            <a:r>
              <a:rPr lang="en-US" sz="2800" dirty="0">
                <a:solidFill>
                  <a:srgbClr val="00205B"/>
                </a:solidFill>
                <a:latin typeface="Arial Narrow" panose="020B0604020202020204" pitchFamily="34" charset="0"/>
                <a:cs typeface="Arial Narrow" panose="020B0604020202020204" pitchFamily="34" charset="0"/>
              </a:rPr>
              <a:t>z is the redshift</a:t>
            </a:r>
          </a:p>
          <a:p>
            <a:pPr algn="ctr"/>
            <a:r>
              <a:rPr lang="en-US" sz="2800" dirty="0">
                <a:solidFill>
                  <a:srgbClr val="00205B"/>
                </a:solidFill>
                <a:latin typeface="Arial Narrow" panose="020B0604020202020204" pitchFamily="34" charset="0"/>
                <a:cs typeface="Arial Narrow" panose="020B0604020202020204" pitchFamily="34" charset="0"/>
              </a:rPr>
              <a:t>𝜆</a:t>
            </a:r>
            <a:r>
              <a:rPr lang="en-US" sz="2800" baseline="-25000" dirty="0">
                <a:solidFill>
                  <a:srgbClr val="00205B"/>
                </a:solidFill>
                <a:latin typeface="Arial Narrow" panose="020B0604020202020204" pitchFamily="34" charset="0"/>
                <a:cs typeface="Arial Narrow" panose="020B0604020202020204" pitchFamily="34" charset="0"/>
              </a:rPr>
              <a:t>observed</a:t>
            </a:r>
            <a:r>
              <a:rPr lang="en-US" sz="2800" dirty="0">
                <a:solidFill>
                  <a:srgbClr val="00205B"/>
                </a:solidFill>
                <a:latin typeface="Arial Narrow" panose="020B0604020202020204" pitchFamily="34" charset="0"/>
                <a:cs typeface="Arial Narrow" panose="020B0604020202020204" pitchFamily="34" charset="0"/>
              </a:rPr>
              <a:t> is the observed wavelength</a:t>
            </a:r>
          </a:p>
          <a:p>
            <a:pPr algn="ctr"/>
            <a:r>
              <a:rPr lang="en-US" sz="2800" dirty="0">
                <a:solidFill>
                  <a:srgbClr val="00205B"/>
                </a:solidFill>
                <a:latin typeface="Arial Narrow" panose="020B0604020202020204" pitchFamily="34" charset="0"/>
                <a:cs typeface="Arial Narrow" panose="020B0604020202020204" pitchFamily="34" charset="0"/>
              </a:rPr>
              <a:t>𝜆</a:t>
            </a:r>
            <a:r>
              <a:rPr lang="en-US" sz="2800" baseline="-25000" dirty="0">
                <a:solidFill>
                  <a:srgbClr val="00205B"/>
                </a:solidFill>
                <a:latin typeface="Arial Narrow" panose="020B0604020202020204" pitchFamily="34" charset="0"/>
                <a:cs typeface="Arial Narrow" panose="020B0604020202020204" pitchFamily="34" charset="0"/>
              </a:rPr>
              <a:t>emitted</a:t>
            </a:r>
            <a:r>
              <a:rPr lang="en-US" sz="2800" dirty="0">
                <a:solidFill>
                  <a:srgbClr val="00205B"/>
                </a:solidFill>
                <a:latin typeface="Arial Narrow" panose="020B0604020202020204" pitchFamily="34" charset="0"/>
                <a:cs typeface="Arial Narrow" panose="020B0604020202020204" pitchFamily="34" charset="0"/>
              </a:rPr>
              <a:t> is the emitted wavelength</a:t>
            </a:r>
            <a:endParaRPr lang="en-US" sz="1800" dirty="0">
              <a:solidFill>
                <a:srgbClr val="00205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82249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1D9B-7CE7-743D-6C28-F182BBC7A970}"/>
              </a:ext>
            </a:extLst>
          </p:cNvPr>
          <p:cNvSpPr>
            <a:spLocks noGrp="1"/>
          </p:cNvSpPr>
          <p:nvPr>
            <p:ph type="title"/>
          </p:nvPr>
        </p:nvSpPr>
        <p:spPr>
          <a:xfrm>
            <a:off x="4614862" y="393700"/>
            <a:ext cx="2962275" cy="690563"/>
          </a:xfrm>
        </p:spPr>
        <p:txBody>
          <a:bodyPr>
            <a:normAutofit fontScale="90000"/>
          </a:bodyPr>
          <a:lstStyle/>
          <a:p>
            <a:r>
              <a:rPr lang="en-US" dirty="0"/>
              <a:t>Hubble’s Law</a:t>
            </a:r>
          </a:p>
        </p:txBody>
      </p:sp>
      <p:sp>
        <p:nvSpPr>
          <p:cNvPr id="3" name="Content Placeholder 2">
            <a:extLst>
              <a:ext uri="{FF2B5EF4-FFF2-40B4-BE49-F238E27FC236}">
                <a16:creationId xmlns:a16="http://schemas.microsoft.com/office/drawing/2014/main" id="{B694C6DF-7ACE-AE4A-2E44-001C77F27FBF}"/>
              </a:ext>
            </a:extLst>
          </p:cNvPr>
          <p:cNvSpPr>
            <a:spLocks noGrp="1"/>
          </p:cNvSpPr>
          <p:nvPr>
            <p:ph idx="1"/>
          </p:nvPr>
        </p:nvSpPr>
        <p:spPr>
          <a:xfrm>
            <a:off x="838200" y="1469232"/>
            <a:ext cx="10629900" cy="1214437"/>
          </a:xfrm>
        </p:spPr>
        <p:txBody>
          <a:bodyPr>
            <a:normAutofit/>
          </a:bodyPr>
          <a:lstStyle/>
          <a:p>
            <a:pPr marL="0" indent="0">
              <a:lnSpc>
                <a:spcPct val="100000"/>
              </a:lnSpc>
              <a:buNone/>
            </a:pPr>
            <a:r>
              <a:rPr lang="en-US" sz="3000" dirty="0">
                <a:latin typeface="Arial Narrow" panose="020B0604020202020204" pitchFamily="34" charset="0"/>
                <a:cs typeface="Arial Narrow" panose="020B0604020202020204" pitchFamily="34" charset="0"/>
              </a:rPr>
              <a:t>Studies show that </a:t>
            </a:r>
            <a:r>
              <a:rPr lang="en-US" sz="3000" b="1" dirty="0">
                <a:latin typeface="Arial Narrow" panose="020B0604020202020204" pitchFamily="34" charset="0"/>
                <a:cs typeface="Arial Narrow" panose="020B0604020202020204" pitchFamily="34" charset="0"/>
              </a:rPr>
              <a:t>more distant </a:t>
            </a:r>
            <a:r>
              <a:rPr lang="en-US" sz="3000" dirty="0">
                <a:latin typeface="Arial Narrow" panose="020B0604020202020204" pitchFamily="34" charset="0"/>
                <a:cs typeface="Arial Narrow" panose="020B0604020202020204" pitchFamily="34" charset="0"/>
              </a:rPr>
              <a:t>galaxies have </a:t>
            </a:r>
            <a:r>
              <a:rPr lang="en-US" sz="3000" b="1" dirty="0">
                <a:latin typeface="Arial Narrow" panose="020B0604020202020204" pitchFamily="34" charset="0"/>
                <a:cs typeface="Arial Narrow" panose="020B0604020202020204" pitchFamily="34" charset="0"/>
              </a:rPr>
              <a:t>greater observed redshifts</a:t>
            </a:r>
            <a:r>
              <a:rPr lang="en-US" sz="3000" dirty="0">
                <a:latin typeface="Arial Narrow" panose="020B0604020202020204" pitchFamily="34" charset="0"/>
                <a:cs typeface="Arial Narrow" panose="020B0604020202020204" pitchFamily="34" charset="0"/>
              </a:rPr>
              <a:t>, meaning they must be travelling away from us </a:t>
            </a:r>
            <a:r>
              <a:rPr lang="en-US" sz="3000" b="1" dirty="0">
                <a:latin typeface="Arial Narrow" panose="020B0604020202020204" pitchFamily="34" charset="0"/>
                <a:cs typeface="Arial Narrow" panose="020B0604020202020204" pitchFamily="34" charset="0"/>
              </a:rPr>
              <a:t>faster</a:t>
            </a:r>
            <a:r>
              <a:rPr lang="en-US" sz="3000" dirty="0">
                <a:latin typeface="Arial Narrow" panose="020B0604020202020204" pitchFamily="34" charset="0"/>
                <a:cs typeface="Arial Narrow" panose="020B0604020202020204" pitchFamily="34" charset="0"/>
              </a:rPr>
              <a:t>.</a:t>
            </a:r>
          </a:p>
        </p:txBody>
      </p:sp>
      <p:pic>
        <p:nvPicPr>
          <p:cNvPr id="3074" name="Picture 2">
            <a:extLst>
              <a:ext uri="{FF2B5EF4-FFF2-40B4-BE49-F238E27FC236}">
                <a16:creationId xmlns:a16="http://schemas.microsoft.com/office/drawing/2014/main" id="{BCD6B4AA-E77E-0BE1-2BF0-44693090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5334000" cy="3035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33F6E3-2584-E287-8524-11807C3798DE}"/>
              </a:ext>
            </a:extLst>
          </p:cNvPr>
          <p:cNvSpPr txBox="1"/>
          <p:nvPr/>
        </p:nvSpPr>
        <p:spPr>
          <a:xfrm>
            <a:off x="7015163" y="3014046"/>
            <a:ext cx="4452937" cy="3323987"/>
          </a:xfrm>
          <a:prstGeom prst="rect">
            <a:avLst/>
          </a:prstGeom>
          <a:noFill/>
        </p:spPr>
        <p:txBody>
          <a:bodyPr wrap="square">
            <a:spAutoFit/>
          </a:bodyPr>
          <a:lstStyle/>
          <a:p>
            <a:pPr marL="0" indent="0">
              <a:buNone/>
            </a:pPr>
            <a:r>
              <a:rPr lang="en-US" sz="3000" dirty="0">
                <a:solidFill>
                  <a:srgbClr val="00205B"/>
                </a:solidFill>
                <a:latin typeface="Arial Narrow" panose="020B0604020202020204" pitchFamily="34" charset="0"/>
                <a:cs typeface="Arial Narrow" panose="020B0604020202020204" pitchFamily="34" charset="0"/>
              </a:rPr>
              <a:t>It was found that the </a:t>
            </a:r>
            <a:r>
              <a:rPr lang="en-US" sz="3000" b="1" dirty="0">
                <a:solidFill>
                  <a:srgbClr val="00205B"/>
                </a:solidFill>
                <a:latin typeface="Arial Narrow" panose="020B0604020202020204" pitchFamily="34" charset="0"/>
                <a:cs typeface="Arial Narrow" panose="020B0604020202020204" pitchFamily="34" charset="0"/>
              </a:rPr>
              <a:t>recessional velocity </a:t>
            </a:r>
            <a:r>
              <a:rPr lang="en-US" sz="3000" dirty="0">
                <a:solidFill>
                  <a:srgbClr val="00205B"/>
                </a:solidFill>
                <a:latin typeface="Arial Narrow" panose="020B0604020202020204" pitchFamily="34" charset="0"/>
                <a:cs typeface="Arial Narrow" panose="020B0604020202020204" pitchFamily="34" charset="0"/>
              </a:rPr>
              <a:t>of a galaxy is roughly proportional to its </a:t>
            </a:r>
            <a:r>
              <a:rPr lang="en-US" sz="3000" b="1" dirty="0">
                <a:solidFill>
                  <a:srgbClr val="00205B"/>
                </a:solidFill>
                <a:latin typeface="Arial Narrow" panose="020B0604020202020204" pitchFamily="34" charset="0"/>
                <a:cs typeface="Arial Narrow" panose="020B0604020202020204" pitchFamily="34" charset="0"/>
              </a:rPr>
              <a:t>distance</a:t>
            </a:r>
            <a:r>
              <a:rPr lang="en-US" sz="3000" dirty="0">
                <a:solidFill>
                  <a:srgbClr val="00205B"/>
                </a:solidFill>
                <a:latin typeface="Arial Narrow" panose="020B0604020202020204" pitchFamily="34" charset="0"/>
                <a:cs typeface="Arial Narrow" panose="020B0604020202020204" pitchFamily="34" charset="0"/>
              </a:rPr>
              <a:t>.</a:t>
            </a:r>
          </a:p>
          <a:p>
            <a:pPr marL="0" indent="0">
              <a:buNone/>
            </a:pPr>
            <a:endParaRPr lang="en-US" sz="3000" dirty="0">
              <a:solidFill>
                <a:srgbClr val="00205B"/>
              </a:solidFill>
              <a:latin typeface="Arial Narrow" panose="020B0604020202020204" pitchFamily="34" charset="0"/>
              <a:cs typeface="Arial Narrow" panose="020B0604020202020204" pitchFamily="34" charset="0"/>
            </a:endParaRPr>
          </a:p>
          <a:p>
            <a:pPr marL="0" indent="0">
              <a:buNone/>
            </a:pPr>
            <a:r>
              <a:rPr lang="en-US" sz="3000" dirty="0">
                <a:solidFill>
                  <a:srgbClr val="00205B"/>
                </a:solidFill>
                <a:latin typeface="Arial Narrow" panose="020B0604020202020204" pitchFamily="34" charset="0"/>
                <a:cs typeface="Arial Narrow" panose="020B0604020202020204" pitchFamily="34" charset="0"/>
              </a:rPr>
              <a:t>The value of this ratio is called the </a:t>
            </a:r>
            <a:r>
              <a:rPr lang="en-US" sz="3000" b="1" dirty="0">
                <a:solidFill>
                  <a:srgbClr val="00205B"/>
                </a:solidFill>
                <a:latin typeface="Arial Narrow" panose="020B0604020202020204" pitchFamily="34" charset="0"/>
                <a:cs typeface="Arial Narrow" panose="020B0604020202020204" pitchFamily="34" charset="0"/>
              </a:rPr>
              <a:t>Hubble constant</a:t>
            </a:r>
            <a:r>
              <a:rPr lang="en-US" sz="3000" dirty="0">
                <a:solidFill>
                  <a:srgbClr val="00205B"/>
                </a:solidFill>
                <a:latin typeface="Arial Narrow" panose="020B0604020202020204" pitchFamily="34" charset="0"/>
                <a:cs typeface="Arial Narrow" panose="020B0604020202020204" pitchFamily="34" charset="0"/>
              </a:rPr>
              <a:t>. </a:t>
            </a:r>
          </a:p>
        </p:txBody>
      </p:sp>
    </p:spTree>
    <p:extLst>
      <p:ext uri="{BB962C8B-B14F-4D97-AF65-F5344CB8AC3E}">
        <p14:creationId xmlns:p14="http://schemas.microsoft.com/office/powerpoint/2010/main" val="402080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D107-5A82-967E-E6A2-6388E7DCD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239A8-B536-55E1-0F3C-17A073E11E8B}"/>
              </a:ext>
            </a:extLst>
          </p:cNvPr>
          <p:cNvSpPr>
            <a:spLocks noGrp="1"/>
          </p:cNvSpPr>
          <p:nvPr>
            <p:ph type="title"/>
          </p:nvPr>
        </p:nvSpPr>
        <p:spPr>
          <a:xfrm>
            <a:off x="4014781" y="332022"/>
            <a:ext cx="4162425" cy="690563"/>
          </a:xfrm>
        </p:spPr>
        <p:txBody>
          <a:bodyPr>
            <a:normAutofit fontScale="90000"/>
          </a:bodyPr>
          <a:lstStyle/>
          <a:p>
            <a:r>
              <a:rPr lang="en-US" dirty="0"/>
              <a:t>Calculating Distance</a:t>
            </a:r>
          </a:p>
        </p:txBody>
      </p:sp>
      <p:sp>
        <p:nvSpPr>
          <p:cNvPr id="3" name="Content Placeholder 2">
            <a:extLst>
              <a:ext uri="{FF2B5EF4-FFF2-40B4-BE49-F238E27FC236}">
                <a16:creationId xmlns:a16="http://schemas.microsoft.com/office/drawing/2014/main" id="{279961C1-1A4D-3A08-0CE8-DD084D6FA4BD}"/>
              </a:ext>
            </a:extLst>
          </p:cNvPr>
          <p:cNvSpPr>
            <a:spLocks noGrp="1"/>
          </p:cNvSpPr>
          <p:nvPr>
            <p:ph idx="1"/>
          </p:nvPr>
        </p:nvSpPr>
        <p:spPr>
          <a:xfrm>
            <a:off x="838200" y="1371600"/>
            <a:ext cx="10515600" cy="4805363"/>
          </a:xfrm>
        </p:spPr>
        <p:txBody>
          <a:bodyPr>
            <a:normAutofit/>
          </a:bodyPr>
          <a:lstStyle/>
          <a:p>
            <a:pPr marL="0" indent="0">
              <a:lnSpc>
                <a:spcPct val="100000"/>
              </a:lnSpc>
              <a:buNone/>
            </a:pPr>
            <a:r>
              <a:rPr lang="en-US" dirty="0"/>
              <a:t>Hubble’s Law is expressed mathematically as</a:t>
            </a:r>
          </a:p>
          <a:p>
            <a:pPr marL="0" indent="0">
              <a:lnSpc>
                <a:spcPct val="100000"/>
              </a:lnSpc>
              <a:buNone/>
            </a:pPr>
            <a:endParaRPr lang="en-US" dirty="0"/>
          </a:p>
          <a:p>
            <a:pPr marL="0" indent="0">
              <a:lnSpc>
                <a:spcPct val="100000"/>
              </a:lnSpc>
              <a:buNone/>
            </a:pPr>
            <a:r>
              <a:rPr lang="en-US" dirty="0"/>
              <a:t>For small redshifts, we can apply</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431DE9C-DB48-2468-A9BA-FDE76E41B1F9}"/>
                  </a:ext>
                </a:extLst>
              </p:cNvPr>
              <p:cNvSpPr/>
              <p:nvPr/>
            </p:nvSpPr>
            <p:spPr>
              <a:xfrm>
                <a:off x="3038470" y="3420507"/>
                <a:ext cx="6115049" cy="854935"/>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b="1" i="1" smtClean="0">
                          <a:solidFill>
                            <a:schemeClr val="bg1"/>
                          </a:solidFill>
                          <a:latin typeface="Cambria Math" panose="02040503050406030204" pitchFamily="18" charset="0"/>
                          <a:cs typeface="Arial Narrow" panose="020B0604020202020204" pitchFamily="34" charset="0"/>
                        </a:rPr>
                        <m:t>𝒛𝒄</m:t>
                      </m:r>
                      <m:r>
                        <a:rPr lang="en-GB" sz="3200" b="1" i="1" smtClean="0">
                          <a:solidFill>
                            <a:schemeClr val="bg1"/>
                          </a:solidFill>
                          <a:latin typeface="Cambria Math" panose="02040503050406030204" pitchFamily="18" charset="0"/>
                          <a:cs typeface="Arial Narrow" panose="020B0604020202020204" pitchFamily="34" charset="0"/>
                        </a:rPr>
                        <m:t>=</m:t>
                      </m:r>
                      <m:sSub>
                        <m:sSubPr>
                          <m:ctrlPr>
                            <a:rPr lang="en-GB" sz="32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ctrlPr>
                        </m:sSubPr>
                        <m:e>
                          <m:r>
                            <a:rPr lang="en-GB" sz="32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𝑯</m:t>
                          </m:r>
                        </m:e>
                        <m:sub>
                          <m:r>
                            <a:rPr lang="en-GB" sz="32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𝟎</m:t>
                          </m:r>
                        </m:sub>
                      </m:sSub>
                      <m:r>
                        <a:rPr lang="en-GB" sz="3200" b="1" i="1" smtClean="0">
                          <a:solidFill>
                            <a:schemeClr val="bg1"/>
                          </a:solidFill>
                          <a:latin typeface="Cambria Math" panose="02040503050406030204" pitchFamily="18" charset="0"/>
                          <a:ea typeface="Cambria Math" panose="02040503050406030204" pitchFamily="18" charset="0"/>
                          <a:cs typeface="Arial Narrow" panose="020B0604020202020204" pitchFamily="34" charset="0"/>
                        </a:rPr>
                        <m:t>𝑫</m:t>
                      </m:r>
                    </m:oMath>
                  </m:oMathPara>
                </a14:m>
                <a:endParaRPr lang="en-GB" sz="3200" b="1" dirty="0">
                  <a:solidFill>
                    <a:schemeClr val="bg1"/>
                  </a:solidFill>
                  <a:latin typeface="Arial Narrow" panose="020B0604020202020204" pitchFamily="34" charset="0"/>
                  <a:cs typeface="Arial Narrow" panose="020B0604020202020204" pitchFamily="34" charset="0"/>
                </a:endParaRPr>
              </a:p>
            </p:txBody>
          </p:sp>
        </mc:Choice>
        <mc:Fallback xmlns="">
          <p:sp>
            <p:nvSpPr>
              <p:cNvPr id="4" name="Rectangle 3">
                <a:extLst>
                  <a:ext uri="{FF2B5EF4-FFF2-40B4-BE49-F238E27FC236}">
                    <a16:creationId xmlns:a16="http://schemas.microsoft.com/office/drawing/2014/main" id="{A431DE9C-DB48-2468-A9BA-FDE76E41B1F9}"/>
                  </a:ext>
                </a:extLst>
              </p:cNvPr>
              <p:cNvSpPr>
                <a:spLocks noRot="1" noChangeAspect="1" noMove="1" noResize="1" noEditPoints="1" noAdjustHandles="1" noChangeArrowheads="1" noChangeShapeType="1" noTextEdit="1"/>
              </p:cNvSpPr>
              <p:nvPr/>
            </p:nvSpPr>
            <p:spPr>
              <a:xfrm>
                <a:off x="3038470" y="3420507"/>
                <a:ext cx="6115049" cy="854935"/>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8504097-38C9-748F-3EA9-8989B7FC36C9}"/>
              </a:ext>
            </a:extLst>
          </p:cNvPr>
          <p:cNvSpPr txBox="1"/>
          <p:nvPr/>
        </p:nvSpPr>
        <p:spPr>
          <a:xfrm>
            <a:off x="338133" y="6155697"/>
            <a:ext cx="11515727" cy="523220"/>
          </a:xfrm>
          <a:prstGeom prst="rect">
            <a:avLst/>
          </a:prstGeom>
          <a:noFill/>
          <a:ln w="38100">
            <a:noFill/>
          </a:ln>
        </p:spPr>
        <p:txBody>
          <a:bodyPr wrap="square" rtlCol="0">
            <a:spAutoFit/>
          </a:bodyPr>
          <a:lstStyle/>
          <a:p>
            <a:pPr algn="ctr"/>
            <a:r>
              <a:rPr lang="en-US" sz="2800" b="1" u="sng" dirty="0">
                <a:solidFill>
                  <a:srgbClr val="00205B"/>
                </a:solidFill>
                <a:latin typeface="Arial Narrow" panose="020B0604020202020204" pitchFamily="34" charset="0"/>
                <a:cs typeface="Arial Narrow" panose="020B0604020202020204" pitchFamily="34" charset="0"/>
              </a:rPr>
              <a:t>Use the data in the EXCEL sheet to calculate each galaxy’s distance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4E4249-5A2A-5D8E-C515-E7665FCEFEC6}"/>
                  </a:ext>
                </a:extLst>
              </p:cNvPr>
              <p:cNvSpPr txBox="1"/>
              <p:nvPr/>
            </p:nvSpPr>
            <p:spPr>
              <a:xfrm>
                <a:off x="5240053" y="1860748"/>
                <a:ext cx="17118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00205B"/>
                          </a:solidFill>
                          <a:latin typeface="Cambria Math" panose="02040503050406030204" pitchFamily="18" charset="0"/>
                        </a:rPr>
                        <m:t>𝑣</m:t>
                      </m:r>
                      <m:r>
                        <a:rPr lang="en-GB" sz="3200" b="0" i="1" smtClean="0">
                          <a:solidFill>
                            <a:srgbClr val="00205B"/>
                          </a:solidFill>
                          <a:latin typeface="Cambria Math" panose="02040503050406030204" pitchFamily="18" charset="0"/>
                        </a:rPr>
                        <m:t>= </m:t>
                      </m:r>
                      <m:sSub>
                        <m:sSubPr>
                          <m:ctrlPr>
                            <a:rPr lang="en-GB" sz="3200" b="0" i="1" smtClean="0">
                              <a:solidFill>
                                <a:srgbClr val="00205B"/>
                              </a:solidFill>
                              <a:latin typeface="Cambria Math" panose="02040503050406030204" pitchFamily="18" charset="0"/>
                            </a:rPr>
                          </m:ctrlPr>
                        </m:sSubPr>
                        <m:e>
                          <m:r>
                            <a:rPr lang="en-GB" sz="3200" b="0" i="1" smtClean="0">
                              <a:solidFill>
                                <a:srgbClr val="00205B"/>
                              </a:solidFill>
                              <a:latin typeface="Cambria Math" panose="02040503050406030204" pitchFamily="18" charset="0"/>
                            </a:rPr>
                            <m:t>𝐻</m:t>
                          </m:r>
                        </m:e>
                        <m:sub>
                          <m:r>
                            <a:rPr lang="en-GB" sz="3200" b="0" i="1" smtClean="0">
                              <a:solidFill>
                                <a:srgbClr val="00205B"/>
                              </a:solidFill>
                              <a:latin typeface="Cambria Math" panose="02040503050406030204" pitchFamily="18" charset="0"/>
                            </a:rPr>
                            <m:t>0</m:t>
                          </m:r>
                        </m:sub>
                      </m:sSub>
                      <m:r>
                        <a:rPr lang="en-GB" sz="3200" b="0" i="1" smtClean="0">
                          <a:solidFill>
                            <a:srgbClr val="00205B"/>
                          </a:solidFill>
                          <a:latin typeface="Cambria Math" panose="02040503050406030204" pitchFamily="18" charset="0"/>
                        </a:rPr>
                        <m:t>𝐷</m:t>
                      </m:r>
                    </m:oMath>
                  </m:oMathPara>
                </a14:m>
                <a:endParaRPr lang="en-US" sz="3200" dirty="0">
                  <a:solidFill>
                    <a:srgbClr val="00205B"/>
                  </a:solidFill>
                </a:endParaRPr>
              </a:p>
            </p:txBody>
          </p:sp>
        </mc:Choice>
        <mc:Fallback xmlns="">
          <p:sp>
            <p:nvSpPr>
              <p:cNvPr id="6" name="TextBox 5">
                <a:extLst>
                  <a:ext uri="{FF2B5EF4-FFF2-40B4-BE49-F238E27FC236}">
                    <a16:creationId xmlns:a16="http://schemas.microsoft.com/office/drawing/2014/main" id="{7D4E4249-5A2A-5D8E-C515-E7665FCEFEC6}"/>
                  </a:ext>
                </a:extLst>
              </p:cNvPr>
              <p:cNvSpPr txBox="1">
                <a:spLocks noRot="1" noChangeAspect="1" noMove="1" noResize="1" noEditPoints="1" noAdjustHandles="1" noChangeArrowheads="1" noChangeShapeType="1" noTextEdit="1"/>
              </p:cNvSpPr>
              <p:nvPr/>
            </p:nvSpPr>
            <p:spPr>
              <a:xfrm>
                <a:off x="5240053" y="1860748"/>
                <a:ext cx="1711879" cy="492443"/>
              </a:xfrm>
              <a:prstGeom prst="rect">
                <a:avLst/>
              </a:prstGeom>
              <a:blipFill>
                <a:blip r:embed="rId4"/>
                <a:stretch>
                  <a:fillRect l="-2941" t="-7500" r="-3676"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57F39C-3D73-A2AB-5178-F5766A211BF9}"/>
                  </a:ext>
                </a:extLst>
              </p:cNvPr>
              <p:cNvSpPr txBox="1"/>
              <p:nvPr/>
            </p:nvSpPr>
            <p:spPr>
              <a:xfrm>
                <a:off x="5284070" y="2842339"/>
                <a:ext cx="12629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00205B"/>
                          </a:solidFill>
                          <a:latin typeface="Cambria Math" panose="02040503050406030204" pitchFamily="18" charset="0"/>
                        </a:rPr>
                        <m:t>𝑣</m:t>
                      </m:r>
                      <m:r>
                        <a:rPr lang="en-GB" sz="3200" b="0" i="1" smtClean="0">
                          <a:solidFill>
                            <a:srgbClr val="00205B"/>
                          </a:solidFill>
                          <a:latin typeface="Cambria Math" panose="02040503050406030204" pitchFamily="18" charset="0"/>
                        </a:rPr>
                        <m:t>=</m:t>
                      </m:r>
                      <m:r>
                        <a:rPr lang="en-GB" sz="3200" b="0" i="1" smtClean="0">
                          <a:solidFill>
                            <a:srgbClr val="00205B"/>
                          </a:solidFill>
                          <a:latin typeface="Cambria Math" panose="02040503050406030204" pitchFamily="18" charset="0"/>
                        </a:rPr>
                        <m:t>𝑧𝑐</m:t>
                      </m:r>
                    </m:oMath>
                  </m:oMathPara>
                </a14:m>
                <a:endParaRPr lang="en-US" sz="3200" dirty="0">
                  <a:solidFill>
                    <a:srgbClr val="00205B"/>
                  </a:solidFill>
                </a:endParaRPr>
              </a:p>
            </p:txBody>
          </p:sp>
        </mc:Choice>
        <mc:Fallback xmlns="">
          <p:sp>
            <p:nvSpPr>
              <p:cNvPr id="7" name="TextBox 6">
                <a:extLst>
                  <a:ext uri="{FF2B5EF4-FFF2-40B4-BE49-F238E27FC236}">
                    <a16:creationId xmlns:a16="http://schemas.microsoft.com/office/drawing/2014/main" id="{2157F39C-3D73-A2AB-5178-F5766A211BF9}"/>
                  </a:ext>
                </a:extLst>
              </p:cNvPr>
              <p:cNvSpPr txBox="1">
                <a:spLocks noRot="1" noChangeAspect="1" noMove="1" noResize="1" noEditPoints="1" noAdjustHandles="1" noChangeArrowheads="1" noChangeShapeType="1" noTextEdit="1"/>
              </p:cNvSpPr>
              <p:nvPr/>
            </p:nvSpPr>
            <p:spPr>
              <a:xfrm>
                <a:off x="5284070" y="2842339"/>
                <a:ext cx="1262974" cy="492443"/>
              </a:xfrm>
              <a:prstGeom prst="rect">
                <a:avLst/>
              </a:prstGeom>
              <a:blipFill>
                <a:blip r:embed="rId5"/>
                <a:stretch>
                  <a:fillRect l="-4000" r="-2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D3A9376-573D-0DD2-872E-C0DDBE137DB2}"/>
              </a:ext>
            </a:extLst>
          </p:cNvPr>
          <p:cNvSpPr txBox="1"/>
          <p:nvPr/>
        </p:nvSpPr>
        <p:spPr>
          <a:xfrm>
            <a:off x="3038471" y="4361167"/>
            <a:ext cx="6115050" cy="1569660"/>
          </a:xfrm>
          <a:prstGeom prst="rect">
            <a:avLst/>
          </a:prstGeom>
          <a:noFill/>
          <a:ln w="38100">
            <a:solidFill>
              <a:srgbClr val="00205B"/>
            </a:solidFill>
          </a:ln>
        </p:spPr>
        <p:txBody>
          <a:bodyPr wrap="square">
            <a:spAutoFit/>
          </a:bodyPr>
          <a:lstStyle/>
          <a:p>
            <a:pPr algn="ctr"/>
            <a:r>
              <a:rPr lang="en-US" sz="2400" dirty="0">
                <a:solidFill>
                  <a:srgbClr val="00205B"/>
                </a:solidFill>
                <a:latin typeface="Arial Narrow" panose="020B0604020202020204" pitchFamily="34" charset="0"/>
                <a:cs typeface="Arial Narrow" panose="020B0604020202020204" pitchFamily="34" charset="0"/>
              </a:rPr>
              <a:t>z is the redshift</a:t>
            </a:r>
          </a:p>
          <a:p>
            <a:pPr algn="ctr"/>
            <a:r>
              <a:rPr lang="en-US" sz="2400" dirty="0">
                <a:solidFill>
                  <a:srgbClr val="00205B"/>
                </a:solidFill>
                <a:latin typeface="Arial Narrow" panose="020B0604020202020204" pitchFamily="34" charset="0"/>
                <a:cs typeface="Arial Narrow" panose="020B0604020202020204" pitchFamily="34" charset="0"/>
              </a:rPr>
              <a:t>c is the speed of light, measured in km/s</a:t>
            </a:r>
          </a:p>
          <a:p>
            <a:pPr algn="ctr"/>
            <a:r>
              <a:rPr lang="en-US" sz="2400" dirty="0">
                <a:solidFill>
                  <a:srgbClr val="00205B"/>
                </a:solidFill>
                <a:latin typeface="Arial Narrow" panose="020B0604020202020204" pitchFamily="34" charset="0"/>
                <a:cs typeface="Arial Narrow" panose="020B0604020202020204" pitchFamily="34" charset="0"/>
              </a:rPr>
              <a:t>H</a:t>
            </a:r>
            <a:r>
              <a:rPr lang="en-US" sz="2400" baseline="-25000" dirty="0">
                <a:solidFill>
                  <a:srgbClr val="00205B"/>
                </a:solidFill>
                <a:latin typeface="Arial Narrow" panose="020B0604020202020204" pitchFamily="34" charset="0"/>
                <a:cs typeface="Arial Narrow" panose="020B0604020202020204" pitchFamily="34" charset="0"/>
              </a:rPr>
              <a:t>0</a:t>
            </a:r>
            <a:r>
              <a:rPr lang="en-US" sz="2400" dirty="0">
                <a:solidFill>
                  <a:srgbClr val="00205B"/>
                </a:solidFill>
                <a:latin typeface="Arial Narrow" panose="020B0604020202020204" pitchFamily="34" charset="0"/>
                <a:cs typeface="Arial Narrow" panose="020B0604020202020204" pitchFamily="34" charset="0"/>
              </a:rPr>
              <a:t> is the Hubble constant, measured in km/s/Mpc</a:t>
            </a:r>
          </a:p>
          <a:p>
            <a:pPr algn="ctr"/>
            <a:r>
              <a:rPr lang="en-US" sz="2400" dirty="0">
                <a:solidFill>
                  <a:srgbClr val="00205B"/>
                </a:solidFill>
                <a:latin typeface="Arial Narrow" panose="020B0604020202020204" pitchFamily="34" charset="0"/>
                <a:cs typeface="Arial Narrow" panose="020B0604020202020204" pitchFamily="34" charset="0"/>
              </a:rPr>
              <a:t>D is the distance, measured in Mpc</a:t>
            </a:r>
            <a:endParaRPr lang="en-US" sz="2800" dirty="0">
              <a:solidFill>
                <a:srgbClr val="00205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8729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7A59-6A97-51FA-FB26-82241FDCE78F}"/>
              </a:ext>
            </a:extLst>
          </p:cNvPr>
          <p:cNvSpPr>
            <a:spLocks noGrp="1"/>
          </p:cNvSpPr>
          <p:nvPr>
            <p:ph type="title"/>
          </p:nvPr>
        </p:nvSpPr>
        <p:spPr>
          <a:xfrm>
            <a:off x="1728052" y="2524126"/>
            <a:ext cx="9619397" cy="1083158"/>
          </a:xfrm>
        </p:spPr>
        <p:txBody>
          <a:bodyPr/>
          <a:lstStyle/>
          <a:p>
            <a:r>
              <a:rPr lang="en-GB" dirty="0"/>
              <a:t>Agenda:</a:t>
            </a:r>
          </a:p>
        </p:txBody>
      </p:sp>
      <p:pic>
        <p:nvPicPr>
          <p:cNvPr id="5" name="Graphic 4" descr="List with solid fill">
            <a:extLst>
              <a:ext uri="{FF2B5EF4-FFF2-40B4-BE49-F238E27FC236}">
                <a16:creationId xmlns:a16="http://schemas.microsoft.com/office/drawing/2014/main" id="{2241FA6D-35A9-CDF8-2EF8-498AF302877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3652" y="2692884"/>
            <a:ext cx="914400" cy="914400"/>
          </a:xfrm>
          <a:prstGeom prst="rect">
            <a:avLst/>
          </a:prstGeom>
        </p:spPr>
      </p:pic>
      <p:sp>
        <p:nvSpPr>
          <p:cNvPr id="6" name="TextBox 5">
            <a:extLst>
              <a:ext uri="{FF2B5EF4-FFF2-40B4-BE49-F238E27FC236}">
                <a16:creationId xmlns:a16="http://schemas.microsoft.com/office/drawing/2014/main" id="{6CAB5E91-A0CC-A52B-70DA-EDB4E567AA4C}"/>
              </a:ext>
            </a:extLst>
          </p:cNvPr>
          <p:cNvSpPr txBox="1"/>
          <p:nvPr/>
        </p:nvSpPr>
        <p:spPr>
          <a:xfrm>
            <a:off x="813652" y="4065104"/>
            <a:ext cx="10644188" cy="1384995"/>
          </a:xfrm>
          <a:prstGeom prst="rect">
            <a:avLst/>
          </a:prstGeom>
          <a:noFill/>
        </p:spPr>
        <p:txBody>
          <a:bodyPr wrap="square" rtlCol="0">
            <a:spAutoFit/>
          </a:bodyPr>
          <a:lstStyle/>
          <a:p>
            <a:pPr marL="342900" indent="-342900">
              <a:buFont typeface="+mj-lt"/>
              <a:buAutoNum type="arabicPeriod"/>
            </a:pPr>
            <a:r>
              <a:rPr lang="en-US" sz="2800" dirty="0">
                <a:solidFill>
                  <a:schemeClr val="accent3"/>
                </a:solidFill>
              </a:rPr>
              <a:t>Finishing photometry from </a:t>
            </a:r>
            <a:r>
              <a:rPr lang="en-US" sz="2800" dirty="0" err="1">
                <a:solidFill>
                  <a:schemeClr val="accent3"/>
                </a:solidFill>
              </a:rPr>
              <a:t>AstroLab</a:t>
            </a:r>
            <a:r>
              <a:rPr lang="en-US" sz="2800" dirty="0">
                <a:solidFill>
                  <a:schemeClr val="accent3"/>
                </a:solidFill>
              </a:rPr>
              <a:t> workshop</a:t>
            </a:r>
          </a:p>
          <a:p>
            <a:pPr marL="342900" indent="-342900">
              <a:buFont typeface="+mj-lt"/>
              <a:buAutoNum type="arabicPeriod"/>
            </a:pPr>
            <a:r>
              <a:rPr lang="en-US" sz="2800" dirty="0">
                <a:solidFill>
                  <a:schemeClr val="accent3"/>
                </a:solidFill>
              </a:rPr>
              <a:t>Creating a Galaxy CMD</a:t>
            </a:r>
          </a:p>
          <a:p>
            <a:pPr marL="342900" indent="-342900">
              <a:buFont typeface="+mj-lt"/>
              <a:buAutoNum type="arabicPeriod"/>
            </a:pPr>
            <a:r>
              <a:rPr lang="en-US" sz="2800" dirty="0">
                <a:solidFill>
                  <a:schemeClr val="accent3"/>
                </a:solidFill>
              </a:rPr>
              <a:t>Using EXCEL to manipulate astronomical equations</a:t>
            </a:r>
          </a:p>
        </p:txBody>
      </p:sp>
    </p:spTree>
    <p:extLst>
      <p:ext uri="{BB962C8B-B14F-4D97-AF65-F5344CB8AC3E}">
        <p14:creationId xmlns:p14="http://schemas.microsoft.com/office/powerpoint/2010/main" val="314791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97E9-F74C-F3D9-F1EA-8D6DEDBBA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80E2E-C17A-C6C1-7A90-E3CD6E5C3F26}"/>
              </a:ext>
            </a:extLst>
          </p:cNvPr>
          <p:cNvSpPr>
            <a:spLocks noGrp="1"/>
          </p:cNvSpPr>
          <p:nvPr>
            <p:ph type="title"/>
          </p:nvPr>
        </p:nvSpPr>
        <p:spPr>
          <a:xfrm>
            <a:off x="2986086" y="305147"/>
            <a:ext cx="6219825" cy="690563"/>
          </a:xfrm>
        </p:spPr>
        <p:txBody>
          <a:bodyPr>
            <a:normAutofit fontScale="90000"/>
          </a:bodyPr>
          <a:lstStyle/>
          <a:p>
            <a:r>
              <a:rPr lang="en-US" dirty="0"/>
              <a:t>Calculating Absolute Magnitude</a:t>
            </a:r>
          </a:p>
        </p:txBody>
      </p:sp>
      <p:sp>
        <p:nvSpPr>
          <p:cNvPr id="3" name="Content Placeholder 2">
            <a:extLst>
              <a:ext uri="{FF2B5EF4-FFF2-40B4-BE49-F238E27FC236}">
                <a16:creationId xmlns:a16="http://schemas.microsoft.com/office/drawing/2014/main" id="{E4F035BD-E601-D44F-0743-A16FF3D68A44}"/>
              </a:ext>
            </a:extLst>
          </p:cNvPr>
          <p:cNvSpPr>
            <a:spLocks noGrp="1"/>
          </p:cNvSpPr>
          <p:nvPr>
            <p:ph idx="1"/>
          </p:nvPr>
        </p:nvSpPr>
        <p:spPr>
          <a:xfrm>
            <a:off x="838200" y="1438274"/>
            <a:ext cx="10515600" cy="1685925"/>
          </a:xfrm>
        </p:spPr>
        <p:txBody>
          <a:bodyPr>
            <a:normAutofit/>
          </a:bodyPr>
          <a:lstStyle/>
          <a:p>
            <a:pPr marL="0" indent="0">
              <a:lnSpc>
                <a:spcPct val="100000"/>
              </a:lnSpc>
              <a:buNone/>
            </a:pPr>
            <a:r>
              <a:rPr lang="en-US" sz="3200" dirty="0"/>
              <a:t>Now that the distance to each galaxy (in parsecs) has been found, we can calculate their </a:t>
            </a:r>
            <a:r>
              <a:rPr lang="en-US" sz="3200" b="1" dirty="0"/>
              <a:t>absolute magnitudes</a:t>
            </a:r>
            <a:r>
              <a:rPr lang="en-US" sz="3200" dirty="0"/>
              <a:t>.</a:t>
            </a:r>
            <a:endParaRPr lang="en-US" dirty="0"/>
          </a:p>
          <a:p>
            <a:pPr marL="0" indent="0">
              <a:lnSpc>
                <a:spcPct val="100000"/>
              </a:lnSpc>
              <a:buNone/>
            </a:pPr>
            <a:endParaRPr lang="en-US" dirty="0"/>
          </a:p>
          <a:p>
            <a:pPr marL="0" indent="0">
              <a:lnSpc>
                <a:spcPct val="100000"/>
              </a:lnSpc>
              <a:buNone/>
            </a:pP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172BA3D-BE8D-84EC-2EE0-6C81E74D2B24}"/>
                  </a:ext>
                </a:extLst>
              </p:cNvPr>
              <p:cNvSpPr/>
              <p:nvPr/>
            </p:nvSpPr>
            <p:spPr>
              <a:xfrm>
                <a:off x="2115741" y="2979534"/>
                <a:ext cx="7960518" cy="818852"/>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b="1" i="1" smtClean="0">
                          <a:solidFill>
                            <a:schemeClr val="bg1"/>
                          </a:solidFill>
                          <a:latin typeface="Cambria Math" panose="02040503050406030204" pitchFamily="18" charset="0"/>
                          <a:cs typeface="Arial Narrow" panose="020B0604020202020204" pitchFamily="34" charset="0"/>
                        </a:rPr>
                        <m:t>𝒎</m:t>
                      </m:r>
                      <m:r>
                        <a:rPr lang="en-GB" sz="3600" b="1" i="1" smtClean="0">
                          <a:solidFill>
                            <a:schemeClr val="bg1"/>
                          </a:solidFill>
                          <a:latin typeface="Cambria Math" panose="02040503050406030204" pitchFamily="18" charset="0"/>
                          <a:cs typeface="Arial Narrow" panose="020B0604020202020204" pitchFamily="34" charset="0"/>
                        </a:rPr>
                        <m:t> −</m:t>
                      </m:r>
                      <m:r>
                        <a:rPr lang="en-GB" sz="3600" b="1" i="1" smtClean="0">
                          <a:solidFill>
                            <a:schemeClr val="bg1"/>
                          </a:solidFill>
                          <a:latin typeface="Cambria Math" panose="02040503050406030204" pitchFamily="18" charset="0"/>
                          <a:cs typeface="Arial Narrow" panose="020B0604020202020204" pitchFamily="34" charset="0"/>
                        </a:rPr>
                        <m:t>𝑴</m:t>
                      </m:r>
                      <m:r>
                        <a:rPr lang="en-GB" sz="3600" b="1" i="1" smtClean="0">
                          <a:solidFill>
                            <a:schemeClr val="bg1"/>
                          </a:solidFill>
                          <a:latin typeface="Cambria Math" panose="02040503050406030204" pitchFamily="18" charset="0"/>
                          <a:cs typeface="Arial Narrow" panose="020B0604020202020204" pitchFamily="34" charset="0"/>
                        </a:rPr>
                        <m:t>=</m:t>
                      </m:r>
                      <m:r>
                        <a:rPr lang="en-GB" sz="3600" b="1" i="1" smtClean="0">
                          <a:solidFill>
                            <a:schemeClr val="bg1"/>
                          </a:solidFill>
                          <a:latin typeface="Cambria Math" panose="02040503050406030204" pitchFamily="18" charset="0"/>
                          <a:cs typeface="Arial Narrow" panose="020B0604020202020204" pitchFamily="34" charset="0"/>
                        </a:rPr>
                        <m:t>𝟓</m:t>
                      </m:r>
                      <m:func>
                        <m:funcPr>
                          <m:ctrlPr>
                            <a:rPr lang="en-GB" sz="3600" b="1" i="1" smtClean="0">
                              <a:solidFill>
                                <a:schemeClr val="bg1"/>
                              </a:solidFill>
                              <a:latin typeface="Cambria Math" panose="02040503050406030204" pitchFamily="18" charset="0"/>
                              <a:cs typeface="Arial Narrow" panose="020B0604020202020204" pitchFamily="34" charset="0"/>
                            </a:rPr>
                          </m:ctrlPr>
                        </m:funcPr>
                        <m:fName>
                          <m:r>
                            <a:rPr lang="en-GB" sz="3600" b="1" i="0" smtClean="0">
                              <a:solidFill>
                                <a:schemeClr val="bg1"/>
                              </a:solidFill>
                              <a:latin typeface="Cambria Math" panose="02040503050406030204" pitchFamily="18" charset="0"/>
                              <a:cs typeface="Arial Narrow" panose="020B0604020202020204" pitchFamily="34" charset="0"/>
                            </a:rPr>
                            <m:t>𝐥𝐨𝐠</m:t>
                          </m:r>
                        </m:fName>
                        <m:e>
                          <m:d>
                            <m:dPr>
                              <m:ctrlPr>
                                <a:rPr lang="en-GB" sz="3600" b="1" i="1" smtClean="0">
                                  <a:solidFill>
                                    <a:schemeClr val="bg1"/>
                                  </a:solidFill>
                                  <a:latin typeface="Cambria Math" panose="02040503050406030204" pitchFamily="18" charset="0"/>
                                  <a:cs typeface="Arial Narrow" panose="020B0604020202020204" pitchFamily="34" charset="0"/>
                                </a:rPr>
                              </m:ctrlPr>
                            </m:dPr>
                            <m:e>
                              <m:r>
                                <a:rPr lang="en-GB" sz="3600" b="1" i="1" smtClean="0">
                                  <a:solidFill>
                                    <a:schemeClr val="bg1"/>
                                  </a:solidFill>
                                  <a:latin typeface="Cambria Math" panose="02040503050406030204" pitchFamily="18" charset="0"/>
                                  <a:cs typeface="Arial Narrow" panose="020B0604020202020204" pitchFamily="34" charset="0"/>
                                </a:rPr>
                                <m:t>𝒅</m:t>
                              </m:r>
                            </m:e>
                          </m:d>
                        </m:e>
                      </m:func>
                      <m:r>
                        <a:rPr lang="en-GB" sz="3600" b="1" i="1" smtClean="0">
                          <a:solidFill>
                            <a:schemeClr val="bg1"/>
                          </a:solidFill>
                          <a:latin typeface="Cambria Math" panose="02040503050406030204" pitchFamily="18" charset="0"/>
                          <a:cs typeface="Arial Narrow" panose="020B0604020202020204" pitchFamily="34" charset="0"/>
                        </a:rPr>
                        <m:t>−</m:t>
                      </m:r>
                      <m:r>
                        <a:rPr lang="en-GB" sz="3600" b="1" i="1" smtClean="0">
                          <a:solidFill>
                            <a:schemeClr val="bg1"/>
                          </a:solidFill>
                          <a:latin typeface="Cambria Math" panose="02040503050406030204" pitchFamily="18" charset="0"/>
                          <a:cs typeface="Arial Narrow" panose="020B0604020202020204" pitchFamily="34" charset="0"/>
                        </a:rPr>
                        <m:t>𝟓</m:t>
                      </m:r>
                    </m:oMath>
                  </m:oMathPara>
                </a14:m>
                <a:endParaRPr lang="en-GB" sz="3600" b="1" dirty="0">
                  <a:solidFill>
                    <a:schemeClr val="bg1"/>
                  </a:solidFill>
                  <a:latin typeface="Arial Narrow" panose="020B0604020202020204" pitchFamily="34" charset="0"/>
                  <a:cs typeface="Arial Narrow" panose="020B0604020202020204" pitchFamily="34" charset="0"/>
                </a:endParaRPr>
              </a:p>
            </p:txBody>
          </p:sp>
        </mc:Choice>
        <mc:Fallback xmlns="">
          <p:sp>
            <p:nvSpPr>
              <p:cNvPr id="4" name="Rectangle 3">
                <a:extLst>
                  <a:ext uri="{FF2B5EF4-FFF2-40B4-BE49-F238E27FC236}">
                    <a16:creationId xmlns:a16="http://schemas.microsoft.com/office/drawing/2014/main" id="{8172BA3D-BE8D-84EC-2EE0-6C81E74D2B24}"/>
                  </a:ext>
                </a:extLst>
              </p:cNvPr>
              <p:cNvSpPr>
                <a:spLocks noRot="1" noChangeAspect="1" noMove="1" noResize="1" noEditPoints="1" noAdjustHandles="1" noChangeArrowheads="1" noChangeShapeType="1" noTextEdit="1"/>
              </p:cNvSpPr>
              <p:nvPr/>
            </p:nvSpPr>
            <p:spPr>
              <a:xfrm>
                <a:off x="2115741" y="2979534"/>
                <a:ext cx="7960518" cy="818852"/>
              </a:xfrm>
              <a:prstGeom prst="rect">
                <a:avLst/>
              </a:prstGeom>
              <a:blipFill>
                <a:blip r:embed="rId3"/>
                <a:stretch>
                  <a:fillRect b="-1060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6EC3C8A-876B-6CE7-C73E-8EF722F34052}"/>
              </a:ext>
            </a:extLst>
          </p:cNvPr>
          <p:cNvSpPr txBox="1"/>
          <p:nvPr/>
        </p:nvSpPr>
        <p:spPr>
          <a:xfrm>
            <a:off x="2115741" y="3884265"/>
            <a:ext cx="7960518" cy="1384995"/>
          </a:xfrm>
          <a:prstGeom prst="rect">
            <a:avLst/>
          </a:prstGeom>
          <a:noFill/>
          <a:ln w="38100">
            <a:solidFill>
              <a:srgbClr val="00205B"/>
            </a:solidFill>
          </a:ln>
        </p:spPr>
        <p:txBody>
          <a:bodyPr wrap="square">
            <a:spAutoFit/>
          </a:bodyPr>
          <a:lstStyle/>
          <a:p>
            <a:pPr algn="ctr"/>
            <a:r>
              <a:rPr lang="en-US" sz="2800" dirty="0">
                <a:solidFill>
                  <a:srgbClr val="00205B"/>
                </a:solidFill>
                <a:latin typeface="Arial Narrow" panose="020B0604020202020204" pitchFamily="34" charset="0"/>
                <a:cs typeface="Arial Narrow" panose="020B0604020202020204" pitchFamily="34" charset="0"/>
              </a:rPr>
              <a:t>m is the apparent magnitude</a:t>
            </a:r>
          </a:p>
          <a:p>
            <a:pPr algn="ctr"/>
            <a:r>
              <a:rPr lang="en-US" sz="2800" dirty="0">
                <a:solidFill>
                  <a:srgbClr val="00205B"/>
                </a:solidFill>
                <a:latin typeface="Arial Narrow" panose="020B0604020202020204" pitchFamily="34" charset="0"/>
                <a:cs typeface="Arial Narrow" panose="020B0604020202020204" pitchFamily="34" charset="0"/>
              </a:rPr>
              <a:t>M is the absolute magnitude</a:t>
            </a:r>
          </a:p>
          <a:p>
            <a:pPr algn="ctr"/>
            <a:r>
              <a:rPr lang="en-US" sz="2800" dirty="0">
                <a:solidFill>
                  <a:srgbClr val="00205B"/>
                </a:solidFill>
                <a:latin typeface="Arial Narrow" panose="020B0604020202020204" pitchFamily="34" charset="0"/>
                <a:cs typeface="Arial Narrow" panose="020B0604020202020204" pitchFamily="34" charset="0"/>
              </a:rPr>
              <a:t>d is the distance measured in parsecs, pc</a:t>
            </a:r>
          </a:p>
        </p:txBody>
      </p:sp>
      <p:sp>
        <p:nvSpPr>
          <p:cNvPr id="5" name="TextBox 4">
            <a:extLst>
              <a:ext uri="{FF2B5EF4-FFF2-40B4-BE49-F238E27FC236}">
                <a16:creationId xmlns:a16="http://schemas.microsoft.com/office/drawing/2014/main" id="{47AE485C-1039-5A41-05F4-27819EDE36E6}"/>
              </a:ext>
            </a:extLst>
          </p:cNvPr>
          <p:cNvSpPr txBox="1"/>
          <p:nvPr/>
        </p:nvSpPr>
        <p:spPr>
          <a:xfrm>
            <a:off x="338136" y="5764565"/>
            <a:ext cx="11515727" cy="523220"/>
          </a:xfrm>
          <a:prstGeom prst="rect">
            <a:avLst/>
          </a:prstGeom>
          <a:noFill/>
          <a:ln w="38100">
            <a:noFill/>
          </a:ln>
        </p:spPr>
        <p:txBody>
          <a:bodyPr wrap="square" rtlCol="0">
            <a:spAutoFit/>
          </a:bodyPr>
          <a:lstStyle/>
          <a:p>
            <a:pPr algn="ctr"/>
            <a:r>
              <a:rPr lang="en-US" sz="2800" b="1" u="sng" dirty="0">
                <a:solidFill>
                  <a:srgbClr val="00205B"/>
                </a:solidFill>
                <a:latin typeface="Arial Narrow" panose="020B0604020202020204" pitchFamily="34" charset="0"/>
                <a:cs typeface="Arial Narrow" panose="020B0604020202020204" pitchFamily="34" charset="0"/>
              </a:rPr>
              <a:t>Use the data in the EXCEL sheet to calculate each galaxy’s absolute magnitude</a:t>
            </a:r>
          </a:p>
        </p:txBody>
      </p:sp>
    </p:spTree>
    <p:extLst>
      <p:ext uri="{BB962C8B-B14F-4D97-AF65-F5344CB8AC3E}">
        <p14:creationId xmlns:p14="http://schemas.microsoft.com/office/powerpoint/2010/main" val="39967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D11A-435C-1750-4561-A534DA5756E1}"/>
              </a:ext>
            </a:extLst>
          </p:cNvPr>
          <p:cNvSpPr>
            <a:spLocks noGrp="1"/>
          </p:cNvSpPr>
          <p:nvPr>
            <p:ph type="title"/>
          </p:nvPr>
        </p:nvSpPr>
        <p:spPr/>
        <p:txBody>
          <a:bodyPr>
            <a:normAutofit fontScale="90000"/>
          </a:bodyPr>
          <a:lstStyle/>
          <a:p>
            <a:r>
              <a:rPr lang="en-US" dirty="0"/>
              <a:t>MS EXCEL</a:t>
            </a:r>
          </a:p>
        </p:txBody>
      </p:sp>
      <p:sp>
        <p:nvSpPr>
          <p:cNvPr id="3" name="Content Placeholder 2">
            <a:extLst>
              <a:ext uri="{FF2B5EF4-FFF2-40B4-BE49-F238E27FC236}">
                <a16:creationId xmlns:a16="http://schemas.microsoft.com/office/drawing/2014/main" id="{CA6F5969-F0D7-ADD3-4C19-CC7E393FA51F}"/>
              </a:ext>
            </a:extLst>
          </p:cNvPr>
          <p:cNvSpPr>
            <a:spLocks noGrp="1"/>
          </p:cNvSpPr>
          <p:nvPr>
            <p:ph idx="1"/>
          </p:nvPr>
        </p:nvSpPr>
        <p:spPr>
          <a:xfrm>
            <a:off x="838200" y="1825625"/>
            <a:ext cx="7462838" cy="4351338"/>
          </a:xfrm>
        </p:spPr>
        <p:txBody>
          <a:bodyPr/>
          <a:lstStyle/>
          <a:p>
            <a:pPr marL="0" indent="0">
              <a:buNone/>
            </a:pPr>
            <a:r>
              <a:rPr lang="en-US" sz="4000" dirty="0"/>
              <a:t>Key Info</a:t>
            </a:r>
          </a:p>
          <a:p>
            <a:r>
              <a:rPr lang="en-US" dirty="0">
                <a:latin typeface="Open Sans" pitchFamily="2" charset="0"/>
              </a:rPr>
              <a:t>Projects will involve collecting, manipulating, </a:t>
            </a:r>
            <a:r>
              <a:rPr lang="en-US" dirty="0" err="1">
                <a:latin typeface="Open Sans" pitchFamily="2" charset="0"/>
              </a:rPr>
              <a:t>analysing</a:t>
            </a:r>
            <a:r>
              <a:rPr lang="en-US" dirty="0">
                <a:latin typeface="Open Sans" pitchFamily="2" charset="0"/>
              </a:rPr>
              <a:t>, and presenting data using MS Excel.</a:t>
            </a:r>
          </a:p>
          <a:p>
            <a:r>
              <a:rPr lang="en-US" dirty="0">
                <a:latin typeface="Open Sans" pitchFamily="2" charset="0"/>
              </a:rPr>
              <a:t>Key points covered today can be accessed at any time in the ‘Workshops’ folder.</a:t>
            </a:r>
          </a:p>
          <a:p>
            <a:r>
              <a:rPr lang="en-US" dirty="0">
                <a:latin typeface="Open Sans" pitchFamily="2" charset="0"/>
              </a:rPr>
              <a:t>Ask for help if you’re not sure about something or experiencing a problem.</a:t>
            </a:r>
          </a:p>
        </p:txBody>
      </p:sp>
      <p:sp>
        <p:nvSpPr>
          <p:cNvPr id="4" name="Rectangle 3">
            <a:extLst>
              <a:ext uri="{FF2B5EF4-FFF2-40B4-BE49-F238E27FC236}">
                <a16:creationId xmlns:a16="http://schemas.microsoft.com/office/drawing/2014/main" id="{8A29A9BB-4B11-CBBF-579C-6B6BBE9E6495}"/>
              </a:ext>
            </a:extLst>
          </p:cNvPr>
          <p:cNvSpPr/>
          <p:nvPr/>
        </p:nvSpPr>
        <p:spPr>
          <a:xfrm>
            <a:off x="8901113" y="1235075"/>
            <a:ext cx="3137647" cy="5532437"/>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itchFamily="2" charset="0"/>
            </a:endParaRPr>
          </a:p>
        </p:txBody>
      </p:sp>
      <p:pic>
        <p:nvPicPr>
          <p:cNvPr id="5" name="Content Placeholder 4" descr="Pen pointing to a graph on a screen">
            <a:extLst>
              <a:ext uri="{FF2B5EF4-FFF2-40B4-BE49-F238E27FC236}">
                <a16:creationId xmlns:a16="http://schemas.microsoft.com/office/drawing/2014/main" id="{511CA7D5-5C45-DB94-8DD0-260DBF9F5253}"/>
              </a:ext>
            </a:extLst>
          </p:cNvPr>
          <p:cNvPicPr>
            <a:picLocks noChangeAspect="1"/>
          </p:cNvPicPr>
          <p:nvPr/>
        </p:nvPicPr>
        <p:blipFill rotWithShape="1">
          <a:blip r:embed="rId2">
            <a:extLst>
              <a:ext uri="{28A0092B-C50C-407E-A947-70E740481C1C}">
                <a14:useLocalDpi xmlns:a14="http://schemas.microsoft.com/office/drawing/2010/main" val="0"/>
              </a:ext>
            </a:extLst>
          </a:blip>
          <a:srcRect r="46102"/>
          <a:stretch/>
        </p:blipFill>
        <p:spPr>
          <a:xfrm>
            <a:off x="8363510" y="1523648"/>
            <a:ext cx="3290328" cy="4955289"/>
          </a:xfrm>
          <a:prstGeom prst="rect">
            <a:avLst/>
          </a:prstGeom>
        </p:spPr>
      </p:pic>
    </p:spTree>
    <p:extLst>
      <p:ext uri="{BB962C8B-B14F-4D97-AF65-F5344CB8AC3E}">
        <p14:creationId xmlns:p14="http://schemas.microsoft.com/office/powerpoint/2010/main" val="301753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EAB1-001D-7CB3-731F-189883C6DC26}"/>
              </a:ext>
            </a:extLst>
          </p:cNvPr>
          <p:cNvSpPr>
            <a:spLocks noGrp="1"/>
          </p:cNvSpPr>
          <p:nvPr>
            <p:ph type="title"/>
          </p:nvPr>
        </p:nvSpPr>
        <p:spPr/>
        <p:txBody>
          <a:bodyPr>
            <a:normAutofit fontScale="90000"/>
          </a:bodyPr>
          <a:lstStyle/>
          <a:p>
            <a:r>
              <a:rPr lang="en-US" dirty="0"/>
              <a:t>Be a Good Scientist</a:t>
            </a:r>
          </a:p>
        </p:txBody>
      </p:sp>
      <p:sp>
        <p:nvSpPr>
          <p:cNvPr id="3" name="Content Placeholder 2">
            <a:extLst>
              <a:ext uri="{FF2B5EF4-FFF2-40B4-BE49-F238E27FC236}">
                <a16:creationId xmlns:a16="http://schemas.microsoft.com/office/drawing/2014/main" id="{965CCABB-E782-D66F-C46B-0F92271D2819}"/>
              </a:ext>
            </a:extLst>
          </p:cNvPr>
          <p:cNvSpPr>
            <a:spLocks noGrp="1"/>
          </p:cNvSpPr>
          <p:nvPr>
            <p:ph idx="1"/>
          </p:nvPr>
        </p:nvSpPr>
        <p:spPr>
          <a:xfrm>
            <a:off x="838200" y="1825625"/>
            <a:ext cx="6334125" cy="4351338"/>
          </a:xfrm>
        </p:spPr>
        <p:txBody>
          <a:bodyPr>
            <a:normAutofit lnSpcReduction="10000"/>
          </a:bodyPr>
          <a:lstStyle/>
          <a:p>
            <a:r>
              <a:rPr lang="en-US" dirty="0"/>
              <a:t>Save work regularly!!</a:t>
            </a:r>
          </a:p>
          <a:p>
            <a:r>
              <a:rPr lang="en-US" dirty="0" err="1"/>
              <a:t>Organise</a:t>
            </a:r>
            <a:r>
              <a:rPr lang="en-US" dirty="0"/>
              <a:t> files into folders and give everything useful names.</a:t>
            </a:r>
          </a:p>
          <a:p>
            <a:r>
              <a:rPr lang="en-US" dirty="0"/>
              <a:t>Add titles and labels to charts, diagrams, tables.</a:t>
            </a:r>
          </a:p>
          <a:p>
            <a:r>
              <a:rPr lang="en-US" dirty="0"/>
              <a:t>Make notes as you go – if you came back in a year, could you do it again?</a:t>
            </a:r>
          </a:p>
          <a:p>
            <a:r>
              <a:rPr lang="en-US" dirty="0"/>
              <a:t>If you make an assumption or spot a potential source of error, make a note of it and include it when you present your results.</a:t>
            </a:r>
            <a:endParaRPr lang="en-GB" dirty="0"/>
          </a:p>
          <a:p>
            <a:endParaRPr lang="en-US" dirty="0"/>
          </a:p>
        </p:txBody>
      </p:sp>
      <p:pic>
        <p:nvPicPr>
          <p:cNvPr id="4" name="Picture 3" descr="3D five star rating symbol">
            <a:extLst>
              <a:ext uri="{FF2B5EF4-FFF2-40B4-BE49-F238E27FC236}">
                <a16:creationId xmlns:a16="http://schemas.microsoft.com/office/drawing/2014/main" id="{D4FA41D5-2318-FF7D-6FF3-75F86954B4A0}"/>
              </a:ext>
            </a:extLst>
          </p:cNvPr>
          <p:cNvPicPr>
            <a:picLocks noChangeAspect="1"/>
          </p:cNvPicPr>
          <p:nvPr/>
        </p:nvPicPr>
        <p:blipFill>
          <a:blip r:embed="rId2">
            <a:extLst>
              <a:ext uri="{28A0092B-C50C-407E-A947-70E740481C1C}">
                <a14:useLocalDpi xmlns:a14="http://schemas.microsoft.com/office/drawing/2010/main" val="0"/>
              </a:ext>
            </a:extLst>
          </a:blip>
          <a:srcRect l="11030" r="12901"/>
          <a:stretch>
            <a:fillRect/>
          </a:stretch>
        </p:blipFill>
        <p:spPr>
          <a:xfrm>
            <a:off x="7358063" y="1825625"/>
            <a:ext cx="4555944" cy="3997818"/>
          </a:xfrm>
          <a:prstGeom prst="rect">
            <a:avLst/>
          </a:prstGeom>
          <a:noFill/>
        </p:spPr>
      </p:pic>
    </p:spTree>
    <p:extLst>
      <p:ext uri="{BB962C8B-B14F-4D97-AF65-F5344CB8AC3E}">
        <p14:creationId xmlns:p14="http://schemas.microsoft.com/office/powerpoint/2010/main" val="144791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AC08-CE2E-B780-8335-B10CB1DA9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6B9BC-923A-AAD1-126F-22457A74C889}"/>
              </a:ext>
            </a:extLst>
          </p:cNvPr>
          <p:cNvSpPr>
            <a:spLocks noGrp="1"/>
          </p:cNvSpPr>
          <p:nvPr>
            <p:ph type="title"/>
          </p:nvPr>
        </p:nvSpPr>
        <p:spPr>
          <a:xfrm>
            <a:off x="3820715" y="339724"/>
            <a:ext cx="4550570" cy="690563"/>
          </a:xfrm>
        </p:spPr>
        <p:txBody>
          <a:bodyPr>
            <a:normAutofit fontScale="90000"/>
          </a:bodyPr>
          <a:lstStyle/>
          <a:p>
            <a:pPr algn="ctr"/>
            <a:r>
              <a:rPr lang="en-US" dirty="0"/>
              <a:t>Finish Photometry</a:t>
            </a:r>
          </a:p>
        </p:txBody>
      </p:sp>
      <p:sp>
        <p:nvSpPr>
          <p:cNvPr id="3" name="Content Placeholder 2">
            <a:extLst>
              <a:ext uri="{FF2B5EF4-FFF2-40B4-BE49-F238E27FC236}">
                <a16:creationId xmlns:a16="http://schemas.microsoft.com/office/drawing/2014/main" id="{826AD850-D221-6227-A6AA-2725C7F663ED}"/>
              </a:ext>
            </a:extLst>
          </p:cNvPr>
          <p:cNvSpPr>
            <a:spLocks noGrp="1"/>
          </p:cNvSpPr>
          <p:nvPr>
            <p:ph idx="1"/>
          </p:nvPr>
        </p:nvSpPr>
        <p:spPr>
          <a:xfrm>
            <a:off x="509586" y="1396999"/>
            <a:ext cx="10977563" cy="5121277"/>
          </a:xfrm>
        </p:spPr>
        <p:txBody>
          <a:bodyPr>
            <a:normAutofit fontScale="85000" lnSpcReduction="20000"/>
          </a:bodyPr>
          <a:lstStyle/>
          <a:p>
            <a:pPr marL="514350" indent="-514350">
              <a:lnSpc>
                <a:spcPct val="110000"/>
              </a:lnSpc>
              <a:buFont typeface="+mj-lt"/>
              <a:buAutoNum type="arabicParenR"/>
            </a:pPr>
            <a:r>
              <a:rPr lang="en-US" dirty="0"/>
              <a:t>Open the ‘</a:t>
            </a:r>
            <a:r>
              <a:rPr lang="en-US" b="1" dirty="0"/>
              <a:t>M59 – </a:t>
            </a:r>
            <a:r>
              <a:rPr lang="en-US" b="1" dirty="0" err="1"/>
              <a:t>B.fits</a:t>
            </a:r>
            <a:r>
              <a:rPr lang="en-US" dirty="0"/>
              <a:t>’ file</a:t>
            </a:r>
          </a:p>
          <a:p>
            <a:pPr marL="514350" indent="-514350">
              <a:lnSpc>
                <a:spcPct val="110000"/>
              </a:lnSpc>
              <a:buFont typeface="+mj-lt"/>
              <a:buAutoNum type="arabicParenR"/>
            </a:pPr>
            <a:r>
              <a:rPr lang="en-US" dirty="0"/>
              <a:t>Change </a:t>
            </a:r>
            <a:r>
              <a:rPr lang="en-US" b="1" dirty="0"/>
              <a:t>display settings </a:t>
            </a:r>
            <a:r>
              <a:rPr lang="en-US" dirty="0"/>
              <a:t>to view image</a:t>
            </a:r>
          </a:p>
          <a:p>
            <a:pPr marL="514350" indent="-514350">
              <a:lnSpc>
                <a:spcPct val="110000"/>
              </a:lnSpc>
              <a:buFont typeface="+mj-lt"/>
              <a:buAutoNum type="arabicParenR"/>
            </a:pPr>
            <a:r>
              <a:rPr lang="en-US" dirty="0"/>
              <a:t>Go to ‘Astro’ &gt; ‘</a:t>
            </a:r>
            <a:r>
              <a:rPr lang="en-US" b="1" dirty="0"/>
              <a:t>Measure Brightness</a:t>
            </a:r>
            <a:r>
              <a:rPr lang="en-US" dirty="0"/>
              <a:t>’</a:t>
            </a:r>
          </a:p>
          <a:p>
            <a:pPr marL="514350" indent="-514350">
              <a:lnSpc>
                <a:spcPct val="110000"/>
              </a:lnSpc>
              <a:buFont typeface="+mj-lt"/>
              <a:buAutoNum type="arabicParenR"/>
            </a:pPr>
            <a:r>
              <a:rPr lang="en-US" dirty="0"/>
              <a:t>Click ‘</a:t>
            </a:r>
            <a:r>
              <a:rPr lang="en-US" b="1" dirty="0"/>
              <a:t>Add Target</a:t>
            </a:r>
            <a:r>
              <a:rPr lang="en-US" dirty="0"/>
              <a:t>’</a:t>
            </a:r>
          </a:p>
          <a:p>
            <a:pPr marL="514350" indent="-514350">
              <a:lnSpc>
                <a:spcPct val="110000"/>
              </a:lnSpc>
              <a:buFont typeface="+mj-lt"/>
              <a:buAutoNum type="arabicParenR"/>
            </a:pPr>
            <a:r>
              <a:rPr lang="en-US" dirty="0"/>
              <a:t>Adjust </a:t>
            </a:r>
            <a:r>
              <a:rPr lang="en-US" b="1" dirty="0"/>
              <a:t>radius</a:t>
            </a:r>
            <a:r>
              <a:rPr lang="en-US" dirty="0"/>
              <a:t> so the inner circle completely surrounds the galaxy</a:t>
            </a:r>
          </a:p>
          <a:p>
            <a:pPr marL="514350" indent="-514350">
              <a:lnSpc>
                <a:spcPct val="110000"/>
              </a:lnSpc>
              <a:buFont typeface="+mj-lt"/>
              <a:buAutoNum type="arabicParenR"/>
            </a:pPr>
            <a:r>
              <a:rPr lang="en-US" dirty="0"/>
              <a:t>Adjust radii of </a:t>
            </a:r>
            <a:r>
              <a:rPr lang="en-US" b="1" dirty="0"/>
              <a:t>inner and outer rings </a:t>
            </a:r>
            <a:r>
              <a:rPr lang="en-US" dirty="0"/>
              <a:t>if needed</a:t>
            </a:r>
          </a:p>
          <a:p>
            <a:pPr marL="514350" indent="-514350">
              <a:lnSpc>
                <a:spcPct val="110000"/>
              </a:lnSpc>
              <a:buFont typeface="+mj-lt"/>
              <a:buAutoNum type="arabicParenR"/>
            </a:pPr>
            <a:r>
              <a:rPr lang="en-US" dirty="0"/>
              <a:t>Click on ‘</a:t>
            </a:r>
            <a:r>
              <a:rPr lang="en-US" b="1" dirty="0"/>
              <a:t>Results</a:t>
            </a:r>
            <a:r>
              <a:rPr lang="en-US" dirty="0"/>
              <a:t>’ header to view results</a:t>
            </a:r>
          </a:p>
          <a:p>
            <a:pPr marL="514350" indent="-514350">
              <a:lnSpc>
                <a:spcPct val="110000"/>
              </a:lnSpc>
              <a:buFont typeface="+mj-lt"/>
              <a:buAutoNum type="arabicParenR"/>
            </a:pPr>
            <a:r>
              <a:rPr lang="en-US" dirty="0"/>
              <a:t>Copy the value into the </a:t>
            </a:r>
            <a:r>
              <a:rPr lang="en-US" b="1" dirty="0"/>
              <a:t>EXCEL sheet – </a:t>
            </a:r>
            <a:r>
              <a:rPr lang="en-US" dirty="0"/>
              <a:t>‘Counts’ &gt; ‘B’</a:t>
            </a:r>
          </a:p>
          <a:p>
            <a:pPr marL="514350" indent="-514350">
              <a:lnSpc>
                <a:spcPct val="110000"/>
              </a:lnSpc>
              <a:buFont typeface="+mj-lt"/>
              <a:buAutoNum type="arabicParenR"/>
            </a:pPr>
            <a:r>
              <a:rPr lang="en-US" dirty="0"/>
              <a:t>Open the </a:t>
            </a:r>
            <a:r>
              <a:rPr lang="en-US" b="1" dirty="0"/>
              <a:t>‘V’ data </a:t>
            </a:r>
            <a:r>
              <a:rPr lang="en-US" dirty="0"/>
              <a:t>for the galaxy</a:t>
            </a:r>
          </a:p>
          <a:p>
            <a:pPr marL="514350" indent="-514350">
              <a:lnSpc>
                <a:spcPct val="110000"/>
              </a:lnSpc>
              <a:buFont typeface="+mj-lt"/>
              <a:buAutoNum type="arabicParenR"/>
            </a:pPr>
            <a:r>
              <a:rPr lang="en-US" dirty="0"/>
              <a:t>Measure the brightness and input the value into the </a:t>
            </a:r>
            <a:r>
              <a:rPr lang="en-US" b="1" dirty="0"/>
              <a:t>EXCEL sheet</a:t>
            </a:r>
          </a:p>
          <a:p>
            <a:pPr marL="514350" indent="-514350">
              <a:lnSpc>
                <a:spcPct val="110000"/>
              </a:lnSpc>
              <a:buFont typeface="+mj-lt"/>
              <a:buAutoNum type="arabicParenR"/>
            </a:pPr>
            <a:r>
              <a:rPr lang="en-US" dirty="0"/>
              <a:t>Repeat for </a:t>
            </a:r>
            <a:r>
              <a:rPr lang="en-US" b="1" dirty="0"/>
              <a:t>all galaxies</a:t>
            </a:r>
          </a:p>
        </p:txBody>
      </p:sp>
    </p:spTree>
    <p:extLst>
      <p:ext uri="{BB962C8B-B14F-4D97-AF65-F5344CB8AC3E}">
        <p14:creationId xmlns:p14="http://schemas.microsoft.com/office/powerpoint/2010/main" val="419593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0ED4-C0B2-D300-81FB-8BC5665073AA}"/>
              </a:ext>
            </a:extLst>
          </p:cNvPr>
          <p:cNvSpPr>
            <a:spLocks noGrp="1"/>
          </p:cNvSpPr>
          <p:nvPr>
            <p:ph type="title"/>
          </p:nvPr>
        </p:nvSpPr>
        <p:spPr>
          <a:xfrm>
            <a:off x="2921793" y="335755"/>
            <a:ext cx="6348413" cy="690563"/>
          </a:xfrm>
        </p:spPr>
        <p:txBody>
          <a:bodyPr>
            <a:normAutofit fontScale="90000"/>
          </a:bodyPr>
          <a:lstStyle/>
          <a:p>
            <a:pPr algn="ctr"/>
            <a:r>
              <a:rPr lang="en-US" dirty="0"/>
              <a:t>Calculating an Approximate Flux</a:t>
            </a:r>
          </a:p>
        </p:txBody>
      </p:sp>
      <p:sp>
        <p:nvSpPr>
          <p:cNvPr id="3" name="Content Placeholder 2">
            <a:extLst>
              <a:ext uri="{FF2B5EF4-FFF2-40B4-BE49-F238E27FC236}">
                <a16:creationId xmlns:a16="http://schemas.microsoft.com/office/drawing/2014/main" id="{7EFB5C53-7894-0991-6963-426FD449FE60}"/>
              </a:ext>
            </a:extLst>
          </p:cNvPr>
          <p:cNvSpPr>
            <a:spLocks noGrp="1"/>
          </p:cNvSpPr>
          <p:nvPr>
            <p:ph idx="1"/>
          </p:nvPr>
        </p:nvSpPr>
        <p:spPr>
          <a:xfrm>
            <a:off x="609599" y="1625600"/>
            <a:ext cx="10920413" cy="4351338"/>
          </a:xfrm>
        </p:spPr>
        <p:txBody>
          <a:bodyPr>
            <a:normAutofit/>
          </a:bodyPr>
          <a:lstStyle/>
          <a:p>
            <a:pPr marL="0" indent="0">
              <a:lnSpc>
                <a:spcPct val="100000"/>
              </a:lnSpc>
              <a:buNone/>
            </a:pPr>
            <a:r>
              <a:rPr lang="en-US" sz="3200" dirty="0"/>
              <a:t>Flux is the </a:t>
            </a:r>
            <a:r>
              <a:rPr lang="en-US" sz="3200" b="1" dirty="0"/>
              <a:t>rate of flow of a quantity </a:t>
            </a:r>
            <a:r>
              <a:rPr lang="en-US" sz="3200" dirty="0"/>
              <a:t>per unit area.</a:t>
            </a:r>
          </a:p>
          <a:p>
            <a:pPr marL="0" indent="0">
              <a:lnSpc>
                <a:spcPct val="100000"/>
              </a:lnSpc>
              <a:buNone/>
            </a:pPr>
            <a:endParaRPr lang="en-US" sz="3200" dirty="0"/>
          </a:p>
          <a:p>
            <a:pPr marL="0" indent="0">
              <a:lnSpc>
                <a:spcPct val="100000"/>
              </a:lnSpc>
              <a:buNone/>
            </a:pPr>
            <a:r>
              <a:rPr lang="en-US" sz="3200" dirty="0"/>
              <a:t>For simplicity, we are going to calculate an </a:t>
            </a:r>
            <a:r>
              <a:rPr lang="en-US" sz="3200" b="1" dirty="0"/>
              <a:t>approximate flux </a:t>
            </a:r>
            <a:r>
              <a:rPr lang="en-US" sz="3200" dirty="0"/>
              <a:t>that is just the rate of energy – in this case, the </a:t>
            </a:r>
            <a:r>
              <a:rPr lang="en-US" sz="3200" b="1" dirty="0"/>
              <a:t>number of photons (counts) per second</a:t>
            </a:r>
            <a:r>
              <a:rPr lang="en-US" sz="3200" dirty="0"/>
              <a:t>.</a:t>
            </a:r>
          </a:p>
          <a:p>
            <a:pPr marL="0" indent="0">
              <a:lnSpc>
                <a:spcPct val="100000"/>
              </a:lnSpc>
              <a:buNone/>
            </a:pPr>
            <a:endParaRPr lang="en-US" sz="3200" dirty="0"/>
          </a:p>
          <a:p>
            <a:pPr marL="0" indent="0">
              <a:lnSpc>
                <a:spcPct val="100000"/>
              </a:lnSpc>
              <a:buNone/>
            </a:pPr>
            <a:r>
              <a:rPr lang="en-US" sz="3200" dirty="0"/>
              <a:t>Each galaxy’s </a:t>
            </a:r>
            <a:r>
              <a:rPr lang="en-US" sz="3200" b="1" dirty="0"/>
              <a:t>exposure time </a:t>
            </a:r>
            <a:r>
              <a:rPr lang="en-US" sz="3200" dirty="0"/>
              <a:t>is given in the table on the EXCEL sheet.</a:t>
            </a:r>
          </a:p>
        </p:txBody>
      </p:sp>
    </p:spTree>
    <p:extLst>
      <p:ext uri="{BB962C8B-B14F-4D97-AF65-F5344CB8AC3E}">
        <p14:creationId xmlns:p14="http://schemas.microsoft.com/office/powerpoint/2010/main" val="377946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F09A-12E0-344F-D1E4-904D28FE8FF3}"/>
              </a:ext>
            </a:extLst>
          </p:cNvPr>
          <p:cNvSpPr>
            <a:spLocks noGrp="1"/>
          </p:cNvSpPr>
          <p:nvPr>
            <p:ph type="title"/>
          </p:nvPr>
        </p:nvSpPr>
        <p:spPr>
          <a:xfrm>
            <a:off x="4886325" y="335755"/>
            <a:ext cx="2419350" cy="690563"/>
          </a:xfrm>
        </p:spPr>
        <p:txBody>
          <a:bodyPr>
            <a:normAutofit fontScale="90000"/>
          </a:bodyPr>
          <a:lstStyle/>
          <a:p>
            <a:pPr algn="ctr"/>
            <a:r>
              <a:rPr lang="en-US" dirty="0"/>
              <a:t>Magnitude</a:t>
            </a:r>
          </a:p>
        </p:txBody>
      </p:sp>
      <p:sp>
        <p:nvSpPr>
          <p:cNvPr id="3" name="Content Placeholder 2">
            <a:extLst>
              <a:ext uri="{FF2B5EF4-FFF2-40B4-BE49-F238E27FC236}">
                <a16:creationId xmlns:a16="http://schemas.microsoft.com/office/drawing/2014/main" id="{F83B58D3-A8A5-97E6-FD77-D151C50936FF}"/>
              </a:ext>
            </a:extLst>
          </p:cNvPr>
          <p:cNvSpPr>
            <a:spLocks noGrp="1"/>
          </p:cNvSpPr>
          <p:nvPr>
            <p:ph idx="1"/>
          </p:nvPr>
        </p:nvSpPr>
        <p:spPr>
          <a:xfrm>
            <a:off x="614363" y="1385889"/>
            <a:ext cx="11201400" cy="4772024"/>
          </a:xfrm>
        </p:spPr>
        <p:txBody>
          <a:bodyPr>
            <a:normAutofit fontScale="92500" lnSpcReduction="20000"/>
          </a:bodyPr>
          <a:lstStyle/>
          <a:p>
            <a:pPr marL="0" indent="0">
              <a:lnSpc>
                <a:spcPct val="110000"/>
              </a:lnSpc>
              <a:buNone/>
            </a:pPr>
            <a:r>
              <a:rPr lang="en-US" sz="3200" dirty="0"/>
              <a:t>Magnitudes measure the </a:t>
            </a:r>
            <a:r>
              <a:rPr lang="en-US" sz="3200" b="1" dirty="0"/>
              <a:t>relative brightness </a:t>
            </a:r>
            <a:r>
              <a:rPr lang="en-US" sz="3200" dirty="0"/>
              <a:t>(on a logarithmic scale). </a:t>
            </a:r>
          </a:p>
          <a:p>
            <a:pPr marL="0" indent="0">
              <a:lnSpc>
                <a:spcPct val="110000"/>
              </a:lnSpc>
              <a:buNone/>
            </a:pPr>
            <a:endParaRPr lang="en-US" sz="3200" dirty="0"/>
          </a:p>
          <a:p>
            <a:pPr marL="0" indent="0">
              <a:lnSpc>
                <a:spcPct val="110000"/>
              </a:lnSpc>
              <a:buNone/>
            </a:pPr>
            <a:r>
              <a:rPr lang="en-US" sz="3200" dirty="0"/>
              <a:t>Defined by </a:t>
            </a:r>
            <a:r>
              <a:rPr lang="en-US" sz="3200" b="1" dirty="0"/>
              <a:t>filter</a:t>
            </a:r>
            <a:r>
              <a:rPr lang="en-US" sz="3200" dirty="0"/>
              <a:t> – e.g., V = 11 means the object has a magnitude of 11 in the green (V) filter.</a:t>
            </a:r>
          </a:p>
          <a:p>
            <a:pPr marL="0" indent="0">
              <a:lnSpc>
                <a:spcPct val="110000"/>
              </a:lnSpc>
              <a:buNone/>
            </a:pPr>
            <a:endParaRPr lang="en-US" sz="3200" dirty="0"/>
          </a:p>
          <a:p>
            <a:pPr marL="0" indent="0">
              <a:lnSpc>
                <a:spcPct val="110000"/>
              </a:lnSpc>
              <a:buNone/>
            </a:pPr>
            <a:r>
              <a:rPr lang="en-US" sz="3200" dirty="0"/>
              <a:t>There are 2 main types: </a:t>
            </a:r>
            <a:r>
              <a:rPr lang="en-US" sz="3200" b="1" dirty="0"/>
              <a:t>apparent</a:t>
            </a:r>
            <a:r>
              <a:rPr lang="en-US" sz="3200" dirty="0"/>
              <a:t> and </a:t>
            </a:r>
            <a:r>
              <a:rPr lang="en-US" sz="3200" b="1" dirty="0"/>
              <a:t>absolute</a:t>
            </a:r>
            <a:r>
              <a:rPr lang="en-US" sz="3200" dirty="0"/>
              <a:t>. </a:t>
            </a:r>
          </a:p>
          <a:p>
            <a:pPr marL="0" indent="0">
              <a:lnSpc>
                <a:spcPct val="110000"/>
              </a:lnSpc>
              <a:buNone/>
            </a:pPr>
            <a:endParaRPr lang="en-US" sz="3200" dirty="0"/>
          </a:p>
          <a:p>
            <a:pPr marL="0" indent="0">
              <a:lnSpc>
                <a:spcPct val="110000"/>
              </a:lnSpc>
              <a:buNone/>
            </a:pPr>
            <a:r>
              <a:rPr lang="en-US" sz="3200" dirty="0"/>
              <a:t>A </a:t>
            </a:r>
            <a:r>
              <a:rPr lang="en-US" sz="3200" b="1" dirty="0"/>
              <a:t>smaller</a:t>
            </a:r>
            <a:r>
              <a:rPr lang="en-US" sz="3200" dirty="0"/>
              <a:t> magnitude means a </a:t>
            </a:r>
            <a:r>
              <a:rPr lang="en-US" sz="3200" b="1" dirty="0"/>
              <a:t>brighter</a:t>
            </a:r>
            <a:r>
              <a:rPr lang="en-US" sz="3200" dirty="0"/>
              <a:t> object. This also includes negative magnitudes!</a:t>
            </a:r>
          </a:p>
          <a:p>
            <a:pPr marL="0" indent="0">
              <a:lnSpc>
                <a:spcPct val="110000"/>
              </a:lnSpc>
              <a:buNone/>
            </a:pPr>
            <a:endParaRPr lang="en-US" dirty="0"/>
          </a:p>
        </p:txBody>
      </p:sp>
    </p:spTree>
    <p:extLst>
      <p:ext uri="{BB962C8B-B14F-4D97-AF65-F5344CB8AC3E}">
        <p14:creationId xmlns:p14="http://schemas.microsoft.com/office/powerpoint/2010/main" val="353007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4E0B-DFE7-D9FB-ACFD-D293029B3FFF}"/>
              </a:ext>
            </a:extLst>
          </p:cNvPr>
          <p:cNvSpPr>
            <a:spLocks noGrp="1"/>
          </p:cNvSpPr>
          <p:nvPr>
            <p:ph type="title"/>
          </p:nvPr>
        </p:nvSpPr>
        <p:spPr>
          <a:xfrm>
            <a:off x="2586036" y="335755"/>
            <a:ext cx="7019925" cy="690563"/>
          </a:xfrm>
        </p:spPr>
        <p:txBody>
          <a:bodyPr>
            <a:normAutofit fontScale="90000"/>
          </a:bodyPr>
          <a:lstStyle/>
          <a:p>
            <a:pPr algn="ctr"/>
            <a:r>
              <a:rPr lang="en-US" dirty="0"/>
              <a:t>Calculating Instrumental Magnitude</a:t>
            </a:r>
          </a:p>
        </p:txBody>
      </p:sp>
      <p:sp>
        <p:nvSpPr>
          <p:cNvPr id="3" name="Content Placeholder 2">
            <a:extLst>
              <a:ext uri="{FF2B5EF4-FFF2-40B4-BE49-F238E27FC236}">
                <a16:creationId xmlns:a16="http://schemas.microsoft.com/office/drawing/2014/main" id="{A8A418C5-ED43-7D31-04FF-C1A8F50A3278}"/>
              </a:ext>
            </a:extLst>
          </p:cNvPr>
          <p:cNvSpPr>
            <a:spLocks noGrp="1"/>
          </p:cNvSpPr>
          <p:nvPr>
            <p:ph idx="1"/>
          </p:nvPr>
        </p:nvSpPr>
        <p:spPr>
          <a:xfrm>
            <a:off x="795335" y="1210129"/>
            <a:ext cx="10601325" cy="4748213"/>
          </a:xfrm>
        </p:spPr>
        <p:txBody>
          <a:bodyPr>
            <a:normAutofit/>
          </a:bodyPr>
          <a:lstStyle/>
          <a:p>
            <a:pPr marL="0" indent="0">
              <a:lnSpc>
                <a:spcPct val="100000"/>
              </a:lnSpc>
              <a:buNone/>
            </a:pPr>
            <a:r>
              <a:rPr lang="en-US" sz="3200" dirty="0"/>
              <a:t>For simplicity, we are going to calculate the </a:t>
            </a:r>
            <a:r>
              <a:rPr lang="en-US" sz="3200" b="1" dirty="0"/>
              <a:t>instrumental magnitudes </a:t>
            </a:r>
            <a:r>
              <a:rPr lang="en-US" sz="3200" dirty="0"/>
              <a:t>of the galaxies in the B and V filters.</a:t>
            </a:r>
          </a:p>
          <a:p>
            <a:pPr marL="0" indent="0">
              <a:lnSpc>
                <a:spcPct val="100000"/>
              </a:lnSpc>
              <a:buNone/>
            </a:pPr>
            <a:endParaRPr lang="en-US" sz="3200" dirty="0"/>
          </a:p>
          <a:p>
            <a:pPr marL="0" indent="0">
              <a:lnSpc>
                <a:spcPct val="100000"/>
              </a:lnSpc>
              <a:buNone/>
            </a:pPr>
            <a:r>
              <a:rPr lang="en-US" sz="3200" dirty="0"/>
              <a:t>This is the </a:t>
            </a:r>
            <a:r>
              <a:rPr lang="en-US" sz="3200" b="1" dirty="0"/>
              <a:t>uncalibrated apparent magnitude </a:t>
            </a:r>
            <a:r>
              <a:rPr lang="en-US" sz="3200" dirty="0"/>
              <a:t>of an object.</a:t>
            </a:r>
          </a:p>
        </p:txBody>
      </p:sp>
      <p:grpSp>
        <p:nvGrpSpPr>
          <p:cNvPr id="7" name="Group 6">
            <a:extLst>
              <a:ext uri="{FF2B5EF4-FFF2-40B4-BE49-F238E27FC236}">
                <a16:creationId xmlns:a16="http://schemas.microsoft.com/office/drawing/2014/main" id="{5AFE0DC1-14AE-62B6-1A5E-E567A6931E22}"/>
              </a:ext>
            </a:extLst>
          </p:cNvPr>
          <p:cNvGrpSpPr/>
          <p:nvPr/>
        </p:nvGrpSpPr>
        <p:grpSpPr>
          <a:xfrm>
            <a:off x="2274094" y="4142460"/>
            <a:ext cx="7643812" cy="2076130"/>
            <a:chOff x="2274092" y="3927788"/>
            <a:chExt cx="7643812" cy="2076130"/>
          </a:xfrm>
        </p:grpSpPr>
        <p:sp>
          <p:nvSpPr>
            <p:cNvPr id="6" name="Rectangle 5">
              <a:extLst>
                <a:ext uri="{FF2B5EF4-FFF2-40B4-BE49-F238E27FC236}">
                  <a16:creationId xmlns:a16="http://schemas.microsoft.com/office/drawing/2014/main" id="{BED86818-94E2-B428-F44E-E0A9E22441F9}"/>
                </a:ext>
              </a:extLst>
            </p:cNvPr>
            <p:cNvSpPr/>
            <p:nvPr/>
          </p:nvSpPr>
          <p:spPr>
            <a:xfrm>
              <a:off x="2274092" y="3927788"/>
              <a:ext cx="7643812" cy="938212"/>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248B5D-D6C8-2AA8-4C72-48D4084584D1}"/>
                    </a:ext>
                  </a:extLst>
                </p:cNvPr>
                <p:cNvSpPr txBox="1"/>
                <p:nvPr/>
              </p:nvSpPr>
              <p:spPr>
                <a:xfrm>
                  <a:off x="4087435" y="4111599"/>
                  <a:ext cx="401712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600" b="1" i="1" smtClean="0">
                            <a:solidFill>
                              <a:schemeClr val="bg1"/>
                            </a:solidFill>
                            <a:latin typeface="Cambria Math" panose="02040503050406030204" pitchFamily="18" charset="0"/>
                          </a:rPr>
                          <m:t>𝒎</m:t>
                        </m:r>
                        <m:r>
                          <a:rPr lang="en-GB" sz="3600" b="1" i="1" smtClean="0">
                            <a:solidFill>
                              <a:schemeClr val="bg1"/>
                            </a:solidFill>
                            <a:latin typeface="Cambria Math" panose="02040503050406030204" pitchFamily="18" charset="0"/>
                          </a:rPr>
                          <m:t>=−</m:t>
                        </m:r>
                        <m:r>
                          <a:rPr lang="en-GB" sz="3600" b="1" i="1" smtClean="0">
                            <a:solidFill>
                              <a:schemeClr val="bg1"/>
                            </a:solidFill>
                            <a:latin typeface="Cambria Math" panose="02040503050406030204" pitchFamily="18" charset="0"/>
                          </a:rPr>
                          <m:t>𝟐</m:t>
                        </m:r>
                        <m:r>
                          <a:rPr lang="en-GB" sz="3600" b="1" i="1" smtClean="0">
                            <a:solidFill>
                              <a:schemeClr val="bg1"/>
                            </a:solidFill>
                            <a:latin typeface="Cambria Math" panose="02040503050406030204" pitchFamily="18" charset="0"/>
                          </a:rPr>
                          <m:t>.</m:t>
                        </m:r>
                        <m:r>
                          <a:rPr lang="en-GB" sz="3600" b="1" i="1" smtClean="0">
                            <a:solidFill>
                              <a:schemeClr val="bg1"/>
                            </a:solidFill>
                            <a:latin typeface="Cambria Math" panose="02040503050406030204" pitchFamily="18" charset="0"/>
                          </a:rPr>
                          <m:t>𝟓</m:t>
                        </m:r>
                        <m:sSub>
                          <m:sSubPr>
                            <m:ctrlPr>
                              <a:rPr lang="en-GB" sz="3600" b="1" i="1" smtClean="0">
                                <a:solidFill>
                                  <a:schemeClr val="bg1"/>
                                </a:solidFill>
                                <a:latin typeface="Cambria Math" panose="02040503050406030204" pitchFamily="18" charset="0"/>
                              </a:rPr>
                            </m:ctrlPr>
                          </m:sSubPr>
                          <m:e>
                            <m:r>
                              <a:rPr lang="en-GB" sz="3600" b="1" i="1" smtClean="0">
                                <a:solidFill>
                                  <a:schemeClr val="bg1"/>
                                </a:solidFill>
                                <a:latin typeface="Cambria Math" panose="02040503050406030204" pitchFamily="18" charset="0"/>
                              </a:rPr>
                              <m:t>𝒍𝒐𝒈</m:t>
                            </m:r>
                          </m:e>
                          <m:sub>
                            <m:r>
                              <a:rPr lang="en-GB" sz="3600" b="1" i="1" smtClean="0">
                                <a:solidFill>
                                  <a:schemeClr val="bg1"/>
                                </a:solidFill>
                                <a:latin typeface="Cambria Math" panose="02040503050406030204" pitchFamily="18" charset="0"/>
                              </a:rPr>
                              <m:t>𝟏𝟎</m:t>
                            </m:r>
                          </m:sub>
                        </m:sSub>
                        <m:d>
                          <m:dPr>
                            <m:ctrlPr>
                              <a:rPr lang="en-GB" sz="3600" b="1" i="1" smtClean="0">
                                <a:solidFill>
                                  <a:schemeClr val="bg1"/>
                                </a:solidFill>
                                <a:latin typeface="Cambria Math" panose="02040503050406030204" pitchFamily="18" charset="0"/>
                              </a:rPr>
                            </m:ctrlPr>
                          </m:dPr>
                          <m:e>
                            <m:r>
                              <a:rPr lang="en-GB" sz="3600" b="1" i="1" smtClean="0">
                                <a:solidFill>
                                  <a:schemeClr val="bg1"/>
                                </a:solidFill>
                                <a:latin typeface="Cambria Math" panose="02040503050406030204" pitchFamily="18" charset="0"/>
                              </a:rPr>
                              <m:t>𝒇</m:t>
                            </m:r>
                          </m:e>
                        </m:d>
                      </m:oMath>
                    </m:oMathPara>
                  </a14:m>
                  <a:endParaRPr lang="en-US" sz="3600" b="1" dirty="0">
                    <a:solidFill>
                      <a:schemeClr val="bg1"/>
                    </a:solidFill>
                  </a:endParaRPr>
                </a:p>
              </p:txBody>
            </p:sp>
          </mc:Choice>
          <mc:Fallback xmlns="">
            <p:sp>
              <p:nvSpPr>
                <p:cNvPr id="4" name="TextBox 3">
                  <a:extLst>
                    <a:ext uri="{FF2B5EF4-FFF2-40B4-BE49-F238E27FC236}">
                      <a16:creationId xmlns:a16="http://schemas.microsoft.com/office/drawing/2014/main" id="{5B248B5D-D6C8-2AA8-4C72-48D4084584D1}"/>
                    </a:ext>
                  </a:extLst>
                </p:cNvPr>
                <p:cNvSpPr txBox="1">
                  <a:spLocks noRot="1" noChangeAspect="1" noMove="1" noResize="1" noEditPoints="1" noAdjustHandles="1" noChangeArrowheads="1" noChangeShapeType="1" noTextEdit="1"/>
                </p:cNvSpPr>
                <p:nvPr/>
              </p:nvSpPr>
              <p:spPr>
                <a:xfrm>
                  <a:off x="4087435" y="4111599"/>
                  <a:ext cx="4017125" cy="553998"/>
                </a:xfrm>
                <a:prstGeom prst="rect">
                  <a:avLst/>
                </a:prstGeom>
                <a:blipFill>
                  <a:blip r:embed="rId3"/>
                  <a:stretch>
                    <a:fillRect l="-1266" b="-33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831BF3C-7B1D-DDAE-6BAA-95E32FFE5AF9}"/>
                </a:ext>
              </a:extLst>
            </p:cNvPr>
            <p:cNvSpPr txBox="1"/>
            <p:nvPr/>
          </p:nvSpPr>
          <p:spPr>
            <a:xfrm>
              <a:off x="2274092" y="5049811"/>
              <a:ext cx="7643812" cy="954107"/>
            </a:xfrm>
            <a:prstGeom prst="rect">
              <a:avLst/>
            </a:prstGeom>
            <a:noFill/>
            <a:ln w="38100">
              <a:solidFill>
                <a:srgbClr val="00205B"/>
              </a:solidFill>
            </a:ln>
          </p:spPr>
          <p:txBody>
            <a:bodyPr wrap="square" rtlCol="0">
              <a:spAutoFit/>
            </a:bodyPr>
            <a:lstStyle/>
            <a:p>
              <a:pPr algn="ctr"/>
              <a:r>
                <a:rPr lang="en-US" sz="2800" dirty="0">
                  <a:solidFill>
                    <a:srgbClr val="00205B"/>
                  </a:solidFill>
                  <a:latin typeface="Arial Narrow" panose="020B0604020202020204" pitchFamily="34" charset="0"/>
                  <a:cs typeface="Arial Narrow" panose="020B0604020202020204" pitchFamily="34" charset="0"/>
                </a:rPr>
                <a:t>m is the instrumental magnitude</a:t>
              </a:r>
            </a:p>
            <a:p>
              <a:pPr algn="ctr"/>
              <a:r>
                <a:rPr lang="en-US" sz="2800" dirty="0">
                  <a:solidFill>
                    <a:srgbClr val="00205B"/>
                  </a:solidFill>
                  <a:latin typeface="Arial Narrow" panose="020B0604020202020204" pitchFamily="34" charset="0"/>
                  <a:cs typeface="Arial Narrow" panose="020B0604020202020204" pitchFamily="34" charset="0"/>
                </a:rPr>
                <a:t>f is the flux, which we measured in counts/second</a:t>
              </a:r>
            </a:p>
          </p:txBody>
        </p:sp>
      </p:grpSp>
    </p:spTree>
    <p:extLst>
      <p:ext uri="{BB962C8B-B14F-4D97-AF65-F5344CB8AC3E}">
        <p14:creationId xmlns:p14="http://schemas.microsoft.com/office/powerpoint/2010/main" val="98116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C6C1-3A5E-E292-D363-6CD38E758747}"/>
              </a:ext>
            </a:extLst>
          </p:cNvPr>
          <p:cNvSpPr>
            <a:spLocks noGrp="1"/>
          </p:cNvSpPr>
          <p:nvPr>
            <p:ph type="title"/>
          </p:nvPr>
        </p:nvSpPr>
        <p:spPr>
          <a:xfrm>
            <a:off x="3579018" y="335755"/>
            <a:ext cx="5033963" cy="690563"/>
          </a:xfrm>
        </p:spPr>
        <p:txBody>
          <a:bodyPr>
            <a:normAutofit fontScale="90000"/>
          </a:bodyPr>
          <a:lstStyle/>
          <a:p>
            <a:r>
              <a:rPr lang="en-US" dirty="0"/>
              <a:t>Calculating </a:t>
            </a:r>
            <a:r>
              <a:rPr lang="en-US" dirty="0" err="1"/>
              <a:t>Colour</a:t>
            </a:r>
            <a:r>
              <a:rPr lang="en-US" dirty="0"/>
              <a:t> Index</a:t>
            </a:r>
          </a:p>
        </p:txBody>
      </p:sp>
      <p:sp>
        <p:nvSpPr>
          <p:cNvPr id="3" name="Content Placeholder 2">
            <a:extLst>
              <a:ext uri="{FF2B5EF4-FFF2-40B4-BE49-F238E27FC236}">
                <a16:creationId xmlns:a16="http://schemas.microsoft.com/office/drawing/2014/main" id="{25D937CB-E28A-3BE9-042A-7DA9D650A5B5}"/>
              </a:ext>
            </a:extLst>
          </p:cNvPr>
          <p:cNvSpPr>
            <a:spLocks noGrp="1"/>
          </p:cNvSpPr>
          <p:nvPr>
            <p:ph idx="1"/>
          </p:nvPr>
        </p:nvSpPr>
        <p:spPr>
          <a:xfrm>
            <a:off x="838199" y="1568450"/>
            <a:ext cx="10515600" cy="4351338"/>
          </a:xfrm>
        </p:spPr>
        <p:txBody>
          <a:bodyPr>
            <a:normAutofit/>
          </a:bodyPr>
          <a:lstStyle/>
          <a:p>
            <a:pPr marL="0" indent="0">
              <a:lnSpc>
                <a:spcPct val="100000"/>
              </a:lnSpc>
              <a:buNone/>
            </a:pPr>
            <a:r>
              <a:rPr lang="en-US" sz="3200" dirty="0"/>
              <a:t>A </a:t>
            </a:r>
            <a:r>
              <a:rPr lang="en-US" sz="3200" dirty="0" err="1"/>
              <a:t>colour</a:t>
            </a:r>
            <a:r>
              <a:rPr lang="en-US" sz="3200" dirty="0"/>
              <a:t> index is the </a:t>
            </a:r>
            <a:r>
              <a:rPr lang="en-US" sz="3200" b="1" dirty="0"/>
              <a:t>difference in brightness </a:t>
            </a:r>
            <a:r>
              <a:rPr lang="en-US" sz="3200" dirty="0"/>
              <a:t>of an object between two different filters.</a:t>
            </a:r>
          </a:p>
          <a:p>
            <a:pPr marL="0" indent="0">
              <a:lnSpc>
                <a:spcPct val="100000"/>
              </a:lnSpc>
              <a:buNone/>
            </a:pPr>
            <a:endParaRPr lang="en-US" sz="3200" dirty="0"/>
          </a:p>
          <a:p>
            <a:pPr marL="0" indent="0">
              <a:lnSpc>
                <a:spcPct val="100000"/>
              </a:lnSpc>
              <a:buNone/>
            </a:pPr>
            <a:r>
              <a:rPr lang="en-US" sz="3200" dirty="0"/>
              <a:t>We are going to calculate the </a:t>
            </a:r>
            <a:r>
              <a:rPr lang="en-US" sz="3200" b="1" dirty="0"/>
              <a:t>B – V </a:t>
            </a:r>
            <a:r>
              <a:rPr lang="en-US" sz="3200" b="1" dirty="0" err="1"/>
              <a:t>colour</a:t>
            </a:r>
            <a:r>
              <a:rPr lang="en-US" sz="3200" b="1" dirty="0"/>
              <a:t> index </a:t>
            </a:r>
            <a:r>
              <a:rPr lang="en-US" sz="3200" dirty="0"/>
              <a:t>for each galaxy.</a:t>
            </a:r>
          </a:p>
          <a:p>
            <a:pPr marL="0" indent="0">
              <a:lnSpc>
                <a:spcPct val="100000"/>
              </a:lnSpc>
              <a:buNone/>
            </a:pPr>
            <a:endParaRPr lang="en-US" sz="3200" dirty="0"/>
          </a:p>
          <a:p>
            <a:pPr marL="0" indent="0">
              <a:lnSpc>
                <a:spcPct val="100000"/>
              </a:lnSpc>
              <a:buNone/>
            </a:pPr>
            <a:r>
              <a:rPr lang="en-US" sz="3200" b="1" dirty="0"/>
              <a:t>Bluer</a:t>
            </a:r>
            <a:r>
              <a:rPr lang="en-US" sz="3200" dirty="0"/>
              <a:t> objects have a </a:t>
            </a:r>
            <a:r>
              <a:rPr lang="en-US" sz="3200" b="1" dirty="0"/>
              <a:t>low</a:t>
            </a:r>
            <a:r>
              <a:rPr lang="en-US" sz="3200" dirty="0"/>
              <a:t> value. </a:t>
            </a:r>
            <a:r>
              <a:rPr lang="en-US" sz="3200" b="1" dirty="0"/>
              <a:t>Redder</a:t>
            </a:r>
            <a:r>
              <a:rPr lang="en-US" sz="3200" dirty="0"/>
              <a:t> objects have a </a:t>
            </a:r>
            <a:r>
              <a:rPr lang="en-US" sz="3200" b="1" dirty="0"/>
              <a:t>larger</a:t>
            </a:r>
            <a:r>
              <a:rPr lang="en-US" sz="3200" dirty="0"/>
              <a:t> value.</a:t>
            </a:r>
          </a:p>
          <a:p>
            <a:pPr marL="0" indent="0">
              <a:lnSpc>
                <a:spcPct val="100000"/>
              </a:lnSpc>
              <a:buNone/>
            </a:pPr>
            <a:endParaRPr lang="en-US" sz="3200" dirty="0"/>
          </a:p>
        </p:txBody>
      </p:sp>
    </p:spTree>
    <p:extLst>
      <p:ext uri="{BB962C8B-B14F-4D97-AF65-F5344CB8AC3E}">
        <p14:creationId xmlns:p14="http://schemas.microsoft.com/office/powerpoint/2010/main" val="3202300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5697e1-6b6f-4082-8800-f293980a7b2a">
      <Terms xmlns="http://schemas.microsoft.com/office/infopath/2007/PartnerControls"/>
    </lcf76f155ced4ddcb4097134ff3c332f>
    <TaxCatchAll xmlns="bd052577-b06d-4619-817e-e8972bed96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B4375D1EDF44F9BEBAF4E72D800D1" ma:contentTypeVersion="16" ma:contentTypeDescription="Create a new document." ma:contentTypeScope="" ma:versionID="0447f0ef923412196e030bc22b7afda7">
  <xsd:schema xmlns:xsd="http://www.w3.org/2001/XMLSchema" xmlns:xs="http://www.w3.org/2001/XMLSchema" xmlns:p="http://schemas.microsoft.com/office/2006/metadata/properties" xmlns:ns2="8e5697e1-6b6f-4082-8800-f293980a7b2a" xmlns:ns3="bd052577-b06d-4619-817e-e8972bed9606" targetNamespace="http://schemas.microsoft.com/office/2006/metadata/properties" ma:root="true" ma:fieldsID="214eee9fb7adf2889336c35e52ab7c70" ns2:_="" ns3:_="">
    <xsd:import namespace="8e5697e1-6b6f-4082-8800-f293980a7b2a"/>
    <xsd:import namespace="bd052577-b06d-4619-817e-e8972bed96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697e1-6b6f-4082-8800-f293980a7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052577-b06d-4619-817e-e8972bed96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f3c0bd-e5fa-4e83-b2b0-9c9974eb602d}" ma:internalName="TaxCatchAll" ma:showField="CatchAllData" ma:web="bd052577-b06d-4619-817e-e8972bed960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4B3C4-D7A2-4FB4-998E-E09797CFEE8A}">
  <ds:schemaRef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 ds:uri="bc488e00-68d8-4541-a084-0abf67b939b2"/>
    <ds:schemaRef ds:uri="feffa93e-cba6-43bb-8a73-15ac29ca5438"/>
    <ds:schemaRef ds:uri="8e5697e1-6b6f-4082-8800-f293980a7b2a"/>
    <ds:schemaRef ds:uri="bd052577-b06d-4619-817e-e8972bed9606"/>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A604008B-CE15-444D-81CF-1DD7AA08A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697e1-6b6f-4082-8800-f293980a7b2a"/>
    <ds:schemaRef ds:uri="bd052577-b06d-4619-817e-e8972bed9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6142</TotalTime>
  <Words>3441</Words>
  <Application>Microsoft Office PowerPoint</Application>
  <PresentationFormat>Widescreen</PresentationFormat>
  <Paragraphs>255</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Intro to Data</vt:lpstr>
      <vt:lpstr>Agenda:</vt:lpstr>
      <vt:lpstr>MS EXCEL</vt:lpstr>
      <vt:lpstr>Be a Good Scientist</vt:lpstr>
      <vt:lpstr>Finish Photometry</vt:lpstr>
      <vt:lpstr>Calculating an Approximate Flux</vt:lpstr>
      <vt:lpstr>Magnitude</vt:lpstr>
      <vt:lpstr>Calculating Instrumental Magnitude</vt:lpstr>
      <vt:lpstr>Calculating Colour Index</vt:lpstr>
      <vt:lpstr>Creating a Colour-Magnitude Diagram</vt:lpstr>
      <vt:lpstr>Galaxy Colour-Magnitude Diagram</vt:lpstr>
      <vt:lpstr>Extension Activity</vt:lpstr>
      <vt:lpstr>Download the EXCEL sheet from Teams</vt:lpstr>
      <vt:lpstr>Calculating Absolute Magnitude</vt:lpstr>
      <vt:lpstr>Using Astronomical Equations</vt:lpstr>
      <vt:lpstr>Redshift</vt:lpstr>
      <vt:lpstr>Calculating Redshift</vt:lpstr>
      <vt:lpstr>Hubble’s Law</vt:lpstr>
      <vt:lpstr>Calculating Distance</vt:lpstr>
      <vt:lpstr>Calculating Absolute Magnitude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 is #EFF2F5</dc:title>
  <dc:creator>Habergham-Mawson, Stacey</dc:creator>
  <cp:lastModifiedBy>Hurst, Georgia</cp:lastModifiedBy>
  <cp:revision>6</cp:revision>
  <dcterms:created xsi:type="dcterms:W3CDTF">2024-03-01T14:28:27Z</dcterms:created>
  <dcterms:modified xsi:type="dcterms:W3CDTF">2026-07-15T14:18:21Z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0x0101006C1B4375D1EDF44F9BEBAF4E72D800D1</vt:lpwstr>
  </property>
  <property fmtid="{D5CDD505-2E9C-101B-9397-08002B2CF9AE}" pid="3" name="MediaServiceImageTags">
    <vt:lpwstr/>
  </property>
</Properties>
</file>