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</p:sldMasterIdLst>
  <p:notesMasterIdLst>
    <p:notesMasterId r:id="rId53"/>
  </p:notesMasterIdLst>
  <p:sldIdLst>
    <p:sldId id="256" r:id="rId5"/>
    <p:sldId id="257" r:id="rId6"/>
    <p:sldId id="258" r:id="rId7"/>
    <p:sldId id="259" r:id="rId8"/>
    <p:sldId id="260" r:id="rId9"/>
    <p:sldId id="261" r:id="rId10"/>
    <p:sldId id="275" r:id="rId11"/>
    <p:sldId id="411" r:id="rId12"/>
    <p:sldId id="412" r:id="rId13"/>
    <p:sldId id="416" r:id="rId14"/>
    <p:sldId id="286" r:id="rId15"/>
    <p:sldId id="276" r:id="rId16"/>
    <p:sldId id="265" r:id="rId17"/>
    <p:sldId id="417" r:id="rId18"/>
    <p:sldId id="557" r:id="rId19"/>
    <p:sldId id="2147326991" r:id="rId20"/>
    <p:sldId id="267" r:id="rId21"/>
    <p:sldId id="558" r:id="rId22"/>
    <p:sldId id="559" r:id="rId23"/>
    <p:sldId id="2147326990" r:id="rId24"/>
    <p:sldId id="370" r:id="rId25"/>
    <p:sldId id="279" r:id="rId26"/>
    <p:sldId id="299" r:id="rId27"/>
    <p:sldId id="281" r:id="rId28"/>
    <p:sldId id="272" r:id="rId29"/>
    <p:sldId id="273" r:id="rId30"/>
    <p:sldId id="269" r:id="rId31"/>
    <p:sldId id="271" r:id="rId32"/>
    <p:sldId id="541" r:id="rId33"/>
    <p:sldId id="326" r:id="rId34"/>
    <p:sldId id="329" r:id="rId35"/>
    <p:sldId id="328" r:id="rId36"/>
    <p:sldId id="327" r:id="rId37"/>
    <p:sldId id="323" r:id="rId38"/>
    <p:sldId id="324" r:id="rId39"/>
    <p:sldId id="287" r:id="rId40"/>
    <p:sldId id="414" r:id="rId41"/>
    <p:sldId id="415" r:id="rId42"/>
    <p:sldId id="288" r:id="rId43"/>
    <p:sldId id="290" r:id="rId44"/>
    <p:sldId id="554" r:id="rId45"/>
    <p:sldId id="555" r:id="rId46"/>
    <p:sldId id="539" r:id="rId47"/>
    <p:sldId id="294" r:id="rId48"/>
    <p:sldId id="548" r:id="rId49"/>
    <p:sldId id="552" r:id="rId50"/>
    <p:sldId id="308" r:id="rId51"/>
    <p:sldId id="268" r:id="rId52"/>
  </p:sldIdLst>
  <p:sldSz cx="12192000" cy="6858000"/>
  <p:notesSz cx="6858000" cy="91440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D5C4"/>
    <a:srgbClr val="002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5" autoAdjust="0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104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6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318DCF-62D6-47C0-908E-A7C9396462B2}" type="doc">
      <dgm:prSet loTypeId="urn:microsoft.com/office/officeart/2005/8/layout/cycle3" loCatId="cycl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F4FA4966-0F93-49A3-8739-DCC9AD2E7F23}">
      <dgm:prSet phldrT="[Text]" custT="1"/>
      <dgm:spPr/>
      <dgm:t>
        <a:bodyPr/>
        <a:lstStyle/>
        <a:p>
          <a:pPr algn="ctr"/>
          <a:r>
            <a:rPr lang="en-GB" sz="1800" u="none" dirty="0">
              <a:latin typeface="Calibri" pitchFamily="34" charset="0"/>
            </a:rPr>
            <a:t>Opportunity for new experiences </a:t>
          </a:r>
          <a:endParaRPr lang="en-GB" sz="1800" dirty="0">
            <a:latin typeface="Calibri" pitchFamily="34" charset="0"/>
          </a:endParaRPr>
        </a:p>
      </dgm:t>
    </dgm:pt>
    <dgm:pt modelId="{2D1EB66B-A9CD-4B53-A28E-C9AEF57E3443}" type="parTrans" cxnId="{BE64C525-3D06-4ED6-9A7E-1F82E545EA4D}">
      <dgm:prSet/>
      <dgm:spPr/>
      <dgm:t>
        <a:bodyPr/>
        <a:lstStyle/>
        <a:p>
          <a:endParaRPr lang="en-GB"/>
        </a:p>
      </dgm:t>
    </dgm:pt>
    <dgm:pt modelId="{560AF8CF-020D-41E6-8051-0954EC923C50}" type="sibTrans" cxnId="{BE64C525-3D06-4ED6-9A7E-1F82E545EA4D}">
      <dgm:prSet/>
      <dgm:spPr/>
      <dgm:t>
        <a:bodyPr/>
        <a:lstStyle/>
        <a:p>
          <a:endParaRPr lang="en-GB"/>
        </a:p>
      </dgm:t>
    </dgm:pt>
    <dgm:pt modelId="{3A024469-A5B5-4088-A621-A2B081122685}">
      <dgm:prSet phldrT="[Text]" custT="1"/>
      <dgm:spPr/>
      <dgm:t>
        <a:bodyPr/>
        <a:lstStyle/>
        <a:p>
          <a:r>
            <a:rPr lang="en-GB" sz="1800" u="none" dirty="0">
              <a:latin typeface="Calibri" pitchFamily="34" charset="0"/>
            </a:rPr>
            <a:t>Unlimited academic possibilities</a:t>
          </a:r>
          <a:endParaRPr lang="en-GB" sz="1800" dirty="0">
            <a:latin typeface="Calibri" pitchFamily="34" charset="0"/>
          </a:endParaRPr>
        </a:p>
      </dgm:t>
    </dgm:pt>
    <dgm:pt modelId="{C12CF488-77EE-4714-A364-FD4A2ADC5C3D}" type="parTrans" cxnId="{A83CD8E8-49DB-4521-A3D3-C5369C5A4E95}">
      <dgm:prSet/>
      <dgm:spPr/>
      <dgm:t>
        <a:bodyPr/>
        <a:lstStyle/>
        <a:p>
          <a:endParaRPr lang="en-GB"/>
        </a:p>
      </dgm:t>
    </dgm:pt>
    <dgm:pt modelId="{69AB3AE4-59B4-4620-B196-5573C4E46E53}" type="sibTrans" cxnId="{A83CD8E8-49DB-4521-A3D3-C5369C5A4E95}">
      <dgm:prSet/>
      <dgm:spPr/>
      <dgm:t>
        <a:bodyPr/>
        <a:lstStyle/>
        <a:p>
          <a:endParaRPr lang="en-GB"/>
        </a:p>
      </dgm:t>
    </dgm:pt>
    <dgm:pt modelId="{3A19E564-68FC-4512-A0E9-15BB0EAC6D4A}">
      <dgm:prSet phldrT="[Text]" custT="1"/>
      <dgm:spPr/>
      <dgm:t>
        <a:bodyPr/>
        <a:lstStyle/>
        <a:p>
          <a:r>
            <a:rPr lang="en-GB" sz="1800" u="none" dirty="0">
              <a:latin typeface="Calibri" pitchFamily="34" charset="0"/>
            </a:rPr>
            <a:t>An investment for the future </a:t>
          </a:r>
          <a:endParaRPr lang="en-GB" sz="1800" dirty="0">
            <a:latin typeface="Calibri" pitchFamily="34" charset="0"/>
          </a:endParaRPr>
        </a:p>
      </dgm:t>
    </dgm:pt>
    <dgm:pt modelId="{644CFB33-C06B-42C7-BBD4-A99258989C04}" type="parTrans" cxnId="{644A4517-D641-4088-B2E2-82CD95A79D11}">
      <dgm:prSet/>
      <dgm:spPr/>
      <dgm:t>
        <a:bodyPr/>
        <a:lstStyle/>
        <a:p>
          <a:endParaRPr lang="en-GB"/>
        </a:p>
      </dgm:t>
    </dgm:pt>
    <dgm:pt modelId="{563D45C6-0ECD-44DA-9E70-FE1E8F826544}" type="sibTrans" cxnId="{644A4517-D641-4088-B2E2-82CD95A79D11}">
      <dgm:prSet/>
      <dgm:spPr/>
      <dgm:t>
        <a:bodyPr/>
        <a:lstStyle/>
        <a:p>
          <a:endParaRPr lang="en-GB"/>
        </a:p>
      </dgm:t>
    </dgm:pt>
    <dgm:pt modelId="{17112E81-DD40-4CCF-B1C4-40C8503354AC}">
      <dgm:prSet phldrT="[Text]" custT="1"/>
      <dgm:spPr/>
      <dgm:t>
        <a:bodyPr/>
        <a:lstStyle/>
        <a:p>
          <a:r>
            <a:rPr lang="en-GB" sz="1800" u="none" dirty="0">
              <a:latin typeface="Calibri" pitchFamily="34" charset="0"/>
            </a:rPr>
            <a:t>Potential to have the time of your life! </a:t>
          </a:r>
          <a:endParaRPr lang="en-GB" sz="1800" dirty="0">
            <a:latin typeface="Calibri" pitchFamily="34" charset="0"/>
          </a:endParaRPr>
        </a:p>
      </dgm:t>
    </dgm:pt>
    <dgm:pt modelId="{3A04747E-C926-4D79-8B34-B69E79295057}" type="parTrans" cxnId="{373BBEE8-45E3-49DA-91C5-D7D0804C167D}">
      <dgm:prSet/>
      <dgm:spPr/>
      <dgm:t>
        <a:bodyPr/>
        <a:lstStyle/>
        <a:p>
          <a:endParaRPr lang="en-GB"/>
        </a:p>
      </dgm:t>
    </dgm:pt>
    <dgm:pt modelId="{84F6CDF5-EE46-4D82-985E-AC23F052B091}" type="sibTrans" cxnId="{373BBEE8-45E3-49DA-91C5-D7D0804C167D}">
      <dgm:prSet/>
      <dgm:spPr/>
      <dgm:t>
        <a:bodyPr/>
        <a:lstStyle/>
        <a:p>
          <a:endParaRPr lang="en-GB"/>
        </a:p>
      </dgm:t>
    </dgm:pt>
    <dgm:pt modelId="{4FE9EA06-5E7C-4548-A5D8-02911D845198}">
      <dgm:prSet custT="1"/>
      <dgm:spPr/>
      <dgm:t>
        <a:bodyPr/>
        <a:lstStyle/>
        <a:p>
          <a:r>
            <a:rPr lang="en-GB" sz="1800" u="none" dirty="0">
              <a:latin typeface="Calibri" pitchFamily="34" charset="0"/>
            </a:rPr>
            <a:t>New friends and great memories</a:t>
          </a:r>
        </a:p>
      </dgm:t>
    </dgm:pt>
    <dgm:pt modelId="{8CCD7909-9F54-4CDC-8F90-3E5771AFA564}" type="parTrans" cxnId="{3E4B937B-AB9D-4AA4-88F8-1773133DBB95}">
      <dgm:prSet/>
      <dgm:spPr/>
      <dgm:t>
        <a:bodyPr/>
        <a:lstStyle/>
        <a:p>
          <a:endParaRPr lang="en-GB"/>
        </a:p>
      </dgm:t>
    </dgm:pt>
    <dgm:pt modelId="{0447AC16-8A63-4B62-B54F-792FC7970FFE}" type="sibTrans" cxnId="{3E4B937B-AB9D-4AA4-88F8-1773133DBB95}">
      <dgm:prSet/>
      <dgm:spPr/>
      <dgm:t>
        <a:bodyPr/>
        <a:lstStyle/>
        <a:p>
          <a:endParaRPr lang="en-GB"/>
        </a:p>
      </dgm:t>
    </dgm:pt>
    <dgm:pt modelId="{B189AEDB-F579-49FC-B23E-D2EE64854432}">
      <dgm:prSet phldrT="[Text]" custT="1"/>
      <dgm:spPr/>
      <dgm:t>
        <a:bodyPr/>
        <a:lstStyle/>
        <a:p>
          <a:r>
            <a:rPr lang="en-GB" sz="1800" dirty="0">
              <a:latin typeface="Calibri" pitchFamily="34" charset="0"/>
            </a:rPr>
            <a:t>A great graduate job/career</a:t>
          </a:r>
        </a:p>
      </dgm:t>
    </dgm:pt>
    <dgm:pt modelId="{042471D0-F772-413C-8F9A-F81C1E11F8F8}" type="parTrans" cxnId="{02F99BB0-E399-46DF-9B56-C6E186FD744C}">
      <dgm:prSet/>
      <dgm:spPr/>
      <dgm:t>
        <a:bodyPr/>
        <a:lstStyle/>
        <a:p>
          <a:endParaRPr lang="en-GB"/>
        </a:p>
      </dgm:t>
    </dgm:pt>
    <dgm:pt modelId="{EA746529-BD67-4F71-8060-70B382C5D6EA}" type="sibTrans" cxnId="{02F99BB0-E399-46DF-9B56-C6E186FD744C}">
      <dgm:prSet/>
      <dgm:spPr/>
      <dgm:t>
        <a:bodyPr/>
        <a:lstStyle/>
        <a:p>
          <a:endParaRPr lang="en-GB"/>
        </a:p>
      </dgm:t>
    </dgm:pt>
    <dgm:pt modelId="{5F6B97C7-8A1B-4904-AC1C-CA72ACE999FC}">
      <dgm:prSet custT="1"/>
      <dgm:spPr/>
      <dgm:t>
        <a:bodyPr/>
        <a:lstStyle/>
        <a:p>
          <a:r>
            <a:rPr lang="en-GB" sz="1800" u="none" dirty="0">
              <a:latin typeface="Calibri" pitchFamily="34" charset="0"/>
            </a:rPr>
            <a:t>Independence and freedom </a:t>
          </a:r>
          <a:endParaRPr lang="en-GB" sz="1800" dirty="0">
            <a:latin typeface="Calibri" pitchFamily="34" charset="0"/>
          </a:endParaRPr>
        </a:p>
      </dgm:t>
    </dgm:pt>
    <dgm:pt modelId="{C67B766D-EF56-485E-B863-C177571BD4B6}" type="parTrans" cxnId="{FD257FED-D42A-4403-9611-B03C73421890}">
      <dgm:prSet/>
      <dgm:spPr/>
      <dgm:t>
        <a:bodyPr/>
        <a:lstStyle/>
        <a:p>
          <a:endParaRPr lang="en-GB"/>
        </a:p>
      </dgm:t>
    </dgm:pt>
    <dgm:pt modelId="{0D35A6DC-F43B-486E-B158-3CAB1380AC06}" type="sibTrans" cxnId="{FD257FED-D42A-4403-9611-B03C73421890}">
      <dgm:prSet/>
      <dgm:spPr/>
      <dgm:t>
        <a:bodyPr/>
        <a:lstStyle/>
        <a:p>
          <a:endParaRPr lang="en-GB"/>
        </a:p>
      </dgm:t>
    </dgm:pt>
    <dgm:pt modelId="{BBCC199E-8E9F-43C8-9E8D-F182D1031F3B}" type="pres">
      <dgm:prSet presAssocID="{04318DCF-62D6-47C0-908E-A7C9396462B2}" presName="Name0" presStyleCnt="0">
        <dgm:presLayoutVars>
          <dgm:dir/>
          <dgm:resizeHandles val="exact"/>
        </dgm:presLayoutVars>
      </dgm:prSet>
      <dgm:spPr/>
    </dgm:pt>
    <dgm:pt modelId="{AE29C5F6-43CC-4255-A403-C1D5C7ED9C49}" type="pres">
      <dgm:prSet presAssocID="{04318DCF-62D6-47C0-908E-A7C9396462B2}" presName="cycle" presStyleCnt="0"/>
      <dgm:spPr/>
    </dgm:pt>
    <dgm:pt modelId="{8651675D-1885-4C76-9ECB-069263FF37F0}" type="pres">
      <dgm:prSet presAssocID="{F4FA4966-0F93-49A3-8739-DCC9AD2E7F23}" presName="nodeFirstNode" presStyleLbl="node1" presStyleIdx="0" presStyleCnt="7">
        <dgm:presLayoutVars>
          <dgm:bulletEnabled val="1"/>
        </dgm:presLayoutVars>
      </dgm:prSet>
      <dgm:spPr/>
    </dgm:pt>
    <dgm:pt modelId="{F302BD70-C38F-4B6E-B899-90B0E9875FE7}" type="pres">
      <dgm:prSet presAssocID="{560AF8CF-020D-41E6-8051-0954EC923C50}" presName="sibTransFirstNode" presStyleLbl="bgShp" presStyleIdx="0" presStyleCnt="1"/>
      <dgm:spPr/>
    </dgm:pt>
    <dgm:pt modelId="{F8DB6BC4-90A3-4411-8656-E4F4371AE384}" type="pres">
      <dgm:prSet presAssocID="{3A024469-A5B5-4088-A621-A2B081122685}" presName="nodeFollowingNodes" presStyleLbl="node1" presStyleIdx="1" presStyleCnt="7">
        <dgm:presLayoutVars>
          <dgm:bulletEnabled val="1"/>
        </dgm:presLayoutVars>
      </dgm:prSet>
      <dgm:spPr/>
    </dgm:pt>
    <dgm:pt modelId="{F46D975B-23CA-40E7-95DF-1AACF8B20DBC}" type="pres">
      <dgm:prSet presAssocID="{5F6B97C7-8A1B-4904-AC1C-CA72ACE999FC}" presName="nodeFollowingNodes" presStyleLbl="node1" presStyleIdx="2" presStyleCnt="7" custScaleX="108954" custRadScaleRad="100904" custRadScaleInc="-260">
        <dgm:presLayoutVars>
          <dgm:bulletEnabled val="1"/>
        </dgm:presLayoutVars>
      </dgm:prSet>
      <dgm:spPr/>
    </dgm:pt>
    <dgm:pt modelId="{A815048D-A2E0-4A7F-9924-E1E0846A6F67}" type="pres">
      <dgm:prSet presAssocID="{3A19E564-68FC-4512-A0E9-15BB0EAC6D4A}" presName="nodeFollowingNodes" presStyleLbl="node1" presStyleIdx="3" presStyleCnt="7">
        <dgm:presLayoutVars>
          <dgm:bulletEnabled val="1"/>
        </dgm:presLayoutVars>
      </dgm:prSet>
      <dgm:spPr/>
    </dgm:pt>
    <dgm:pt modelId="{73B59CDF-4A0C-4D7C-8817-89F3E69103B5}" type="pres">
      <dgm:prSet presAssocID="{4FE9EA06-5E7C-4548-A5D8-02911D845198}" presName="nodeFollowingNodes" presStyleLbl="node1" presStyleIdx="4" presStyleCnt="7">
        <dgm:presLayoutVars>
          <dgm:bulletEnabled val="1"/>
        </dgm:presLayoutVars>
      </dgm:prSet>
      <dgm:spPr/>
    </dgm:pt>
    <dgm:pt modelId="{77616042-21FF-449E-AA37-3270E2E61BF2}" type="pres">
      <dgm:prSet presAssocID="{17112E81-DD40-4CCF-B1C4-40C8503354AC}" presName="nodeFollowingNodes" presStyleLbl="node1" presStyleIdx="5" presStyleCnt="7">
        <dgm:presLayoutVars>
          <dgm:bulletEnabled val="1"/>
        </dgm:presLayoutVars>
      </dgm:prSet>
      <dgm:spPr/>
    </dgm:pt>
    <dgm:pt modelId="{BA270D02-1A1B-489E-B5F4-43321EA7CCEC}" type="pres">
      <dgm:prSet presAssocID="{B189AEDB-F579-49FC-B23E-D2EE64854432}" presName="nodeFollowingNodes" presStyleLbl="node1" presStyleIdx="6" presStyleCnt="7">
        <dgm:presLayoutVars>
          <dgm:bulletEnabled val="1"/>
        </dgm:presLayoutVars>
      </dgm:prSet>
      <dgm:spPr/>
    </dgm:pt>
  </dgm:ptLst>
  <dgm:cxnLst>
    <dgm:cxn modelId="{644A4517-D641-4088-B2E2-82CD95A79D11}" srcId="{04318DCF-62D6-47C0-908E-A7C9396462B2}" destId="{3A19E564-68FC-4512-A0E9-15BB0EAC6D4A}" srcOrd="3" destOrd="0" parTransId="{644CFB33-C06B-42C7-BBD4-A99258989C04}" sibTransId="{563D45C6-0ECD-44DA-9E70-FE1E8F826544}"/>
    <dgm:cxn modelId="{BE64C525-3D06-4ED6-9A7E-1F82E545EA4D}" srcId="{04318DCF-62D6-47C0-908E-A7C9396462B2}" destId="{F4FA4966-0F93-49A3-8739-DCC9AD2E7F23}" srcOrd="0" destOrd="0" parTransId="{2D1EB66B-A9CD-4B53-A28E-C9AEF57E3443}" sibTransId="{560AF8CF-020D-41E6-8051-0954EC923C50}"/>
    <dgm:cxn modelId="{67B21551-1D34-462D-977F-E20D3B628A0B}" type="presOf" srcId="{F4FA4966-0F93-49A3-8739-DCC9AD2E7F23}" destId="{8651675D-1885-4C76-9ECB-069263FF37F0}" srcOrd="0" destOrd="0" presId="urn:microsoft.com/office/officeart/2005/8/layout/cycle3"/>
    <dgm:cxn modelId="{3E4B937B-AB9D-4AA4-88F8-1773133DBB95}" srcId="{04318DCF-62D6-47C0-908E-A7C9396462B2}" destId="{4FE9EA06-5E7C-4548-A5D8-02911D845198}" srcOrd="4" destOrd="0" parTransId="{8CCD7909-9F54-4CDC-8F90-3E5771AFA564}" sibTransId="{0447AC16-8A63-4B62-B54F-792FC7970FFE}"/>
    <dgm:cxn modelId="{EA380684-A23E-4EEF-9632-0175C3A6069A}" type="presOf" srcId="{560AF8CF-020D-41E6-8051-0954EC923C50}" destId="{F302BD70-C38F-4B6E-B899-90B0E9875FE7}" srcOrd="0" destOrd="0" presId="urn:microsoft.com/office/officeart/2005/8/layout/cycle3"/>
    <dgm:cxn modelId="{FAFC918B-3C5C-4BC4-9E7B-D23491E63F35}" type="presOf" srcId="{3A024469-A5B5-4088-A621-A2B081122685}" destId="{F8DB6BC4-90A3-4411-8656-E4F4371AE384}" srcOrd="0" destOrd="0" presId="urn:microsoft.com/office/officeart/2005/8/layout/cycle3"/>
    <dgm:cxn modelId="{02F99BB0-E399-46DF-9B56-C6E186FD744C}" srcId="{04318DCF-62D6-47C0-908E-A7C9396462B2}" destId="{B189AEDB-F579-49FC-B23E-D2EE64854432}" srcOrd="6" destOrd="0" parTransId="{042471D0-F772-413C-8F9A-F81C1E11F8F8}" sibTransId="{EA746529-BD67-4F71-8060-70B382C5D6EA}"/>
    <dgm:cxn modelId="{6E9EA8BE-3234-4D82-AC87-9657CF75A1A5}" type="presOf" srcId="{3A19E564-68FC-4512-A0E9-15BB0EAC6D4A}" destId="{A815048D-A2E0-4A7F-9924-E1E0846A6F67}" srcOrd="0" destOrd="0" presId="urn:microsoft.com/office/officeart/2005/8/layout/cycle3"/>
    <dgm:cxn modelId="{DD9092C3-B79F-4024-9535-350B8C2863D0}" type="presOf" srcId="{17112E81-DD40-4CCF-B1C4-40C8503354AC}" destId="{77616042-21FF-449E-AA37-3270E2E61BF2}" srcOrd="0" destOrd="0" presId="urn:microsoft.com/office/officeart/2005/8/layout/cycle3"/>
    <dgm:cxn modelId="{70FDD2CE-57F4-4F35-BF04-BF62F68EFE42}" type="presOf" srcId="{4FE9EA06-5E7C-4548-A5D8-02911D845198}" destId="{73B59CDF-4A0C-4D7C-8817-89F3E69103B5}" srcOrd="0" destOrd="0" presId="urn:microsoft.com/office/officeart/2005/8/layout/cycle3"/>
    <dgm:cxn modelId="{089938D1-C763-4513-805F-126B5480427F}" type="presOf" srcId="{B189AEDB-F579-49FC-B23E-D2EE64854432}" destId="{BA270D02-1A1B-489E-B5F4-43321EA7CCEC}" srcOrd="0" destOrd="0" presId="urn:microsoft.com/office/officeart/2005/8/layout/cycle3"/>
    <dgm:cxn modelId="{4BACBBE2-8215-43DD-AE05-E550E23E5D7B}" type="presOf" srcId="{04318DCF-62D6-47C0-908E-A7C9396462B2}" destId="{BBCC199E-8E9F-43C8-9E8D-F182D1031F3B}" srcOrd="0" destOrd="0" presId="urn:microsoft.com/office/officeart/2005/8/layout/cycle3"/>
    <dgm:cxn modelId="{373BBEE8-45E3-49DA-91C5-D7D0804C167D}" srcId="{04318DCF-62D6-47C0-908E-A7C9396462B2}" destId="{17112E81-DD40-4CCF-B1C4-40C8503354AC}" srcOrd="5" destOrd="0" parTransId="{3A04747E-C926-4D79-8B34-B69E79295057}" sibTransId="{84F6CDF5-EE46-4D82-985E-AC23F052B091}"/>
    <dgm:cxn modelId="{A83CD8E8-49DB-4521-A3D3-C5369C5A4E95}" srcId="{04318DCF-62D6-47C0-908E-A7C9396462B2}" destId="{3A024469-A5B5-4088-A621-A2B081122685}" srcOrd="1" destOrd="0" parTransId="{C12CF488-77EE-4714-A364-FD4A2ADC5C3D}" sibTransId="{69AB3AE4-59B4-4620-B196-5573C4E46E53}"/>
    <dgm:cxn modelId="{FD257FED-D42A-4403-9611-B03C73421890}" srcId="{04318DCF-62D6-47C0-908E-A7C9396462B2}" destId="{5F6B97C7-8A1B-4904-AC1C-CA72ACE999FC}" srcOrd="2" destOrd="0" parTransId="{C67B766D-EF56-485E-B863-C177571BD4B6}" sibTransId="{0D35A6DC-F43B-486E-B158-3CAB1380AC06}"/>
    <dgm:cxn modelId="{684622FE-BA7C-4F2E-90E6-F1B7361C65DF}" type="presOf" srcId="{5F6B97C7-8A1B-4904-AC1C-CA72ACE999FC}" destId="{F46D975B-23CA-40E7-95DF-1AACF8B20DBC}" srcOrd="0" destOrd="0" presId="urn:microsoft.com/office/officeart/2005/8/layout/cycle3"/>
    <dgm:cxn modelId="{22BA01EE-DCC7-437A-8504-57E32A31367A}" type="presParOf" srcId="{BBCC199E-8E9F-43C8-9E8D-F182D1031F3B}" destId="{AE29C5F6-43CC-4255-A403-C1D5C7ED9C49}" srcOrd="0" destOrd="0" presId="urn:microsoft.com/office/officeart/2005/8/layout/cycle3"/>
    <dgm:cxn modelId="{18B6A96D-B3F6-4A56-9F54-9575B6F3509D}" type="presParOf" srcId="{AE29C5F6-43CC-4255-A403-C1D5C7ED9C49}" destId="{8651675D-1885-4C76-9ECB-069263FF37F0}" srcOrd="0" destOrd="0" presId="urn:microsoft.com/office/officeart/2005/8/layout/cycle3"/>
    <dgm:cxn modelId="{DDD42935-AAFD-44BD-8EB2-0818A162EEE6}" type="presParOf" srcId="{AE29C5F6-43CC-4255-A403-C1D5C7ED9C49}" destId="{F302BD70-C38F-4B6E-B899-90B0E9875FE7}" srcOrd="1" destOrd="0" presId="urn:microsoft.com/office/officeart/2005/8/layout/cycle3"/>
    <dgm:cxn modelId="{8BC3BAB5-AB77-4756-9FBD-C81EEFD0F42C}" type="presParOf" srcId="{AE29C5F6-43CC-4255-A403-C1D5C7ED9C49}" destId="{F8DB6BC4-90A3-4411-8656-E4F4371AE384}" srcOrd="2" destOrd="0" presId="urn:microsoft.com/office/officeart/2005/8/layout/cycle3"/>
    <dgm:cxn modelId="{C4E8E5CF-BDEC-4225-A01C-8362C88C775D}" type="presParOf" srcId="{AE29C5F6-43CC-4255-A403-C1D5C7ED9C49}" destId="{F46D975B-23CA-40E7-95DF-1AACF8B20DBC}" srcOrd="3" destOrd="0" presId="urn:microsoft.com/office/officeart/2005/8/layout/cycle3"/>
    <dgm:cxn modelId="{FF50EFFD-99AA-43B2-BF0D-F2B6956E50BD}" type="presParOf" srcId="{AE29C5F6-43CC-4255-A403-C1D5C7ED9C49}" destId="{A815048D-A2E0-4A7F-9924-E1E0846A6F67}" srcOrd="4" destOrd="0" presId="urn:microsoft.com/office/officeart/2005/8/layout/cycle3"/>
    <dgm:cxn modelId="{8D9BF28D-BB86-4A39-9F64-CE7CEE01B634}" type="presParOf" srcId="{AE29C5F6-43CC-4255-A403-C1D5C7ED9C49}" destId="{73B59CDF-4A0C-4D7C-8817-89F3E69103B5}" srcOrd="5" destOrd="0" presId="urn:microsoft.com/office/officeart/2005/8/layout/cycle3"/>
    <dgm:cxn modelId="{BFEAB59F-9E93-4C75-828E-0D52F13078E0}" type="presParOf" srcId="{AE29C5F6-43CC-4255-A403-C1D5C7ED9C49}" destId="{77616042-21FF-449E-AA37-3270E2E61BF2}" srcOrd="6" destOrd="0" presId="urn:microsoft.com/office/officeart/2005/8/layout/cycle3"/>
    <dgm:cxn modelId="{22362B31-BADB-4AE7-80D9-E9DBBC67A80F}" type="presParOf" srcId="{AE29C5F6-43CC-4255-A403-C1D5C7ED9C49}" destId="{BA270D02-1A1B-489E-B5F4-43321EA7CCEC}" srcOrd="7" destOrd="0" presId="urn:microsoft.com/office/officeart/2005/8/layout/cycle3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2BD70-C38F-4B6E-B899-90B0E9875FE7}">
      <dsp:nvSpPr>
        <dsp:cNvPr id="0" name=""/>
        <dsp:cNvSpPr/>
      </dsp:nvSpPr>
      <dsp:spPr>
        <a:xfrm>
          <a:off x="2813854" y="-31043"/>
          <a:ext cx="5168830" cy="5168830"/>
        </a:xfrm>
        <a:prstGeom prst="circularArrow">
          <a:avLst>
            <a:gd name="adj1" fmla="val 5544"/>
            <a:gd name="adj2" fmla="val 330680"/>
            <a:gd name="adj3" fmla="val 14481689"/>
            <a:gd name="adj4" fmla="val 16969750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1675D-1885-4C76-9ECB-069263FF37F0}">
      <dsp:nvSpPr>
        <dsp:cNvPr id="0" name=""/>
        <dsp:cNvSpPr/>
      </dsp:nvSpPr>
      <dsp:spPr>
        <a:xfrm>
          <a:off x="4574237" y="2223"/>
          <a:ext cx="1648064" cy="824032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u="none" kern="1200" dirty="0">
              <a:latin typeface="Calibri" pitchFamily="34" charset="0"/>
            </a:rPr>
            <a:t>Opportunity for new experiences </a:t>
          </a:r>
          <a:endParaRPr lang="en-GB" sz="1800" kern="1200" dirty="0">
            <a:latin typeface="Calibri" pitchFamily="34" charset="0"/>
          </a:endParaRPr>
        </a:p>
      </dsp:txBody>
      <dsp:txXfrm>
        <a:off x="4614463" y="42449"/>
        <a:ext cx="1567612" cy="743580"/>
      </dsp:txXfrm>
    </dsp:sp>
    <dsp:sp modelId="{F8DB6BC4-90A3-4411-8656-E4F4371AE384}">
      <dsp:nvSpPr>
        <dsp:cNvPr id="0" name=""/>
        <dsp:cNvSpPr/>
      </dsp:nvSpPr>
      <dsp:spPr>
        <a:xfrm>
          <a:off x="6297544" y="832124"/>
          <a:ext cx="1648064" cy="824032"/>
        </a:xfrm>
        <a:prstGeom prst="roundRect">
          <a:avLst/>
        </a:prstGeom>
        <a:solidFill>
          <a:schemeClr val="accent1">
            <a:shade val="80000"/>
            <a:hueOff val="90933"/>
            <a:satOff val="-9482"/>
            <a:lumOff val="63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u="none" kern="1200" dirty="0">
              <a:latin typeface="Calibri" pitchFamily="34" charset="0"/>
            </a:rPr>
            <a:t>Unlimited academic possibilities</a:t>
          </a:r>
          <a:endParaRPr lang="en-GB" sz="1800" kern="1200" dirty="0">
            <a:latin typeface="Calibri" pitchFamily="34" charset="0"/>
          </a:endParaRPr>
        </a:p>
      </dsp:txBody>
      <dsp:txXfrm>
        <a:off x="6337770" y="872350"/>
        <a:ext cx="1567612" cy="743580"/>
      </dsp:txXfrm>
    </dsp:sp>
    <dsp:sp modelId="{F46D975B-23CA-40E7-95DF-1AACF8B20DBC}">
      <dsp:nvSpPr>
        <dsp:cNvPr id="0" name=""/>
        <dsp:cNvSpPr/>
      </dsp:nvSpPr>
      <dsp:spPr>
        <a:xfrm>
          <a:off x="6669815" y="2696899"/>
          <a:ext cx="1795631" cy="824032"/>
        </a:xfrm>
        <a:prstGeom prst="roundRect">
          <a:avLst/>
        </a:prstGeom>
        <a:solidFill>
          <a:schemeClr val="accent1">
            <a:shade val="80000"/>
            <a:hueOff val="181866"/>
            <a:satOff val="-18964"/>
            <a:lumOff val="1274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u="none" kern="1200" dirty="0">
              <a:latin typeface="Calibri" pitchFamily="34" charset="0"/>
            </a:rPr>
            <a:t>Independence and freedom </a:t>
          </a:r>
          <a:endParaRPr lang="en-GB" sz="1800" kern="1200" dirty="0">
            <a:latin typeface="Calibri" pitchFamily="34" charset="0"/>
          </a:endParaRPr>
        </a:p>
      </dsp:txBody>
      <dsp:txXfrm>
        <a:off x="6710041" y="2737125"/>
        <a:ext cx="1715179" cy="743580"/>
      </dsp:txXfrm>
    </dsp:sp>
    <dsp:sp modelId="{A815048D-A2E0-4A7F-9924-E1E0846A6F67}">
      <dsp:nvSpPr>
        <dsp:cNvPr id="0" name=""/>
        <dsp:cNvSpPr/>
      </dsp:nvSpPr>
      <dsp:spPr>
        <a:xfrm>
          <a:off x="5530601" y="4192324"/>
          <a:ext cx="1648064" cy="824032"/>
        </a:xfrm>
        <a:prstGeom prst="roundRect">
          <a:avLst/>
        </a:prstGeom>
        <a:solidFill>
          <a:schemeClr val="accent1">
            <a:shade val="80000"/>
            <a:hueOff val="272799"/>
            <a:satOff val="-28446"/>
            <a:lumOff val="191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u="none" kern="1200" dirty="0">
              <a:latin typeface="Calibri" pitchFamily="34" charset="0"/>
            </a:rPr>
            <a:t>An investment for the future </a:t>
          </a:r>
          <a:endParaRPr lang="en-GB" sz="1800" kern="1200" dirty="0">
            <a:latin typeface="Calibri" pitchFamily="34" charset="0"/>
          </a:endParaRPr>
        </a:p>
      </dsp:txBody>
      <dsp:txXfrm>
        <a:off x="5570827" y="4232550"/>
        <a:ext cx="1567612" cy="743580"/>
      </dsp:txXfrm>
    </dsp:sp>
    <dsp:sp modelId="{73B59CDF-4A0C-4D7C-8817-89F3E69103B5}">
      <dsp:nvSpPr>
        <dsp:cNvPr id="0" name=""/>
        <dsp:cNvSpPr/>
      </dsp:nvSpPr>
      <dsp:spPr>
        <a:xfrm>
          <a:off x="3617874" y="4192324"/>
          <a:ext cx="1648064" cy="824032"/>
        </a:xfrm>
        <a:prstGeom prst="roundRect">
          <a:avLst/>
        </a:prstGeom>
        <a:solidFill>
          <a:schemeClr val="accent1">
            <a:shade val="80000"/>
            <a:hueOff val="363732"/>
            <a:satOff val="-37928"/>
            <a:lumOff val="254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u="none" kern="1200" dirty="0">
              <a:latin typeface="Calibri" pitchFamily="34" charset="0"/>
            </a:rPr>
            <a:t>New friends and great memories</a:t>
          </a:r>
        </a:p>
      </dsp:txBody>
      <dsp:txXfrm>
        <a:off x="3658100" y="4232550"/>
        <a:ext cx="1567612" cy="743580"/>
      </dsp:txXfrm>
    </dsp:sp>
    <dsp:sp modelId="{77616042-21FF-449E-AA37-3270E2E61BF2}">
      <dsp:nvSpPr>
        <dsp:cNvPr id="0" name=""/>
        <dsp:cNvSpPr/>
      </dsp:nvSpPr>
      <dsp:spPr>
        <a:xfrm>
          <a:off x="2425309" y="2696894"/>
          <a:ext cx="1648064" cy="824032"/>
        </a:xfrm>
        <a:prstGeom prst="roundRect">
          <a:avLst/>
        </a:prstGeom>
        <a:solidFill>
          <a:schemeClr val="accent1">
            <a:shade val="80000"/>
            <a:hueOff val="454665"/>
            <a:satOff val="-47410"/>
            <a:lumOff val="318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u="none" kern="1200" dirty="0">
              <a:latin typeface="Calibri" pitchFamily="34" charset="0"/>
            </a:rPr>
            <a:t>Potential to have the time of your life! </a:t>
          </a:r>
          <a:endParaRPr lang="en-GB" sz="1800" kern="1200" dirty="0">
            <a:latin typeface="Calibri" pitchFamily="34" charset="0"/>
          </a:endParaRPr>
        </a:p>
      </dsp:txBody>
      <dsp:txXfrm>
        <a:off x="2465535" y="2737120"/>
        <a:ext cx="1567612" cy="743580"/>
      </dsp:txXfrm>
    </dsp:sp>
    <dsp:sp modelId="{BA270D02-1A1B-489E-B5F4-43321EA7CCEC}">
      <dsp:nvSpPr>
        <dsp:cNvPr id="0" name=""/>
        <dsp:cNvSpPr/>
      </dsp:nvSpPr>
      <dsp:spPr>
        <a:xfrm>
          <a:off x="2850931" y="832124"/>
          <a:ext cx="1648064" cy="824032"/>
        </a:xfrm>
        <a:prstGeom prst="roundRect">
          <a:avLst/>
        </a:prstGeom>
        <a:solidFill>
          <a:schemeClr val="accent1">
            <a:shade val="80000"/>
            <a:hueOff val="545598"/>
            <a:satOff val="-56892"/>
            <a:lumOff val="382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libri" pitchFamily="34" charset="0"/>
            </a:rPr>
            <a:t>A great graduate job/career</a:t>
          </a:r>
        </a:p>
      </dsp:txBody>
      <dsp:txXfrm>
        <a:off x="2891157" y="872350"/>
        <a:ext cx="1567612" cy="743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F352D-0EE3-E443-A549-00552A51C2BD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2F1A0-AF56-1946-81FA-D17AD512C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49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E025522-C799-4CA0-980B-8C66FC07C6DC}" type="slidenum">
              <a:rPr lang="en-GB" altLang="en-US"/>
              <a:pPr eaLnBrk="1" hangingPunct="1"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7014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GB" altLang="en-US">
                <a:ea typeface="ＭＳ Ｐゴシック" pitchFamily="34" charset="-128"/>
              </a:rPr>
              <a:t>Depends on admissions tutor’s preference, the course, how competitive it is… Sometimes it is crucial, sometimes not that significant – but you never know, so better safe than sorry!!  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BD8C43-9A5B-48D4-9A7D-EDBFA4DC860E}" type="slidenum">
              <a:rPr lang="en-GB" altLang="en-US">
                <a:cs typeface="Arial" charset="0"/>
              </a:rPr>
              <a:pPr/>
              <a:t>44</a:t>
            </a:fld>
            <a:endParaRPr lang="en-GB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338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12725" y="815975"/>
            <a:ext cx="7251700" cy="4079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hangingPunct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47F42-F17D-483E-A283-E9B9C65CEE40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187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BB5D62-BA4E-4981-A1D7-7467B233CEB0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190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u="sng" dirty="0"/>
              <a:t>Facilities – University Buildings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0" i="1" u="none" dirty="0"/>
              <a:t>Some faculties mainly operate</a:t>
            </a:r>
            <a:r>
              <a:rPr lang="en-GB" b="0" i="1" u="none" baseline="0" dirty="0"/>
              <a:t> courses from particular buildings, but they are open to everyone in the university</a:t>
            </a:r>
            <a:endParaRPr lang="en-GB" b="0" i="1" u="none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Explain a little about the facilities</a:t>
            </a:r>
            <a:r>
              <a:rPr lang="en-GB" baseline="0" dirty="0"/>
              <a:t> in each department/subject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aseline="0" dirty="0"/>
              <a:t>i.e. labs for science, Meeting/conference rooms for business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New facilities have opened including Redmond's building (fairly new build) and £6M spent on engineering facilities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New facilities planned to open come 2018/19</a:t>
            </a:r>
          </a:p>
          <a:p>
            <a:r>
              <a:rPr lang="en-GB" b="1" baseline="0" dirty="0"/>
              <a:t>More on next page…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1F56D-9B96-4C8F-83DB-D59BE829C12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909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Faculty of Education, Health and Community</a:t>
            </a:r>
            <a:endParaRPr lang="en-GB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NHS style facilities, Nursing rooms/Paramedic analysis rooms fitted with recording equipment to play back performance 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ln w="0"/>
                <a:solidFill>
                  <a:schemeClr val="bg1"/>
                </a:solidFill>
              </a:rPr>
              <a:t>Faculty of Science</a:t>
            </a:r>
          </a:p>
          <a:p>
            <a:r>
              <a:rPr lang="en-GB" dirty="0"/>
              <a:t>Based out of the Tom Reilly building,</a:t>
            </a:r>
            <a:r>
              <a:rPr lang="en-GB" baseline="0" dirty="0"/>
              <a:t> the faculty of science provides state-of-the-art facilities and equipment all freely accessible during your time at LJMU. </a:t>
            </a:r>
          </a:p>
          <a:p>
            <a:r>
              <a:rPr lang="en-GB" baseline="0" dirty="0"/>
              <a:t>Facilities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Labs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Simulation</a:t>
            </a:r>
            <a:r>
              <a:rPr lang="en-GB" baseline="0" dirty="0"/>
              <a:t> suites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Respiration monitoring equipment </a:t>
            </a:r>
            <a:endParaRPr lang="en-GB" dirty="0"/>
          </a:p>
          <a:p>
            <a:endParaRPr lang="en-GB" dirty="0"/>
          </a:p>
          <a:p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Faculty of Engineering and Technology</a:t>
            </a:r>
          </a:p>
          <a:p>
            <a:r>
              <a:rPr lang="en-GB" sz="1200" b="0" dirty="0">
                <a:ln w="0"/>
                <a:solidFill>
                  <a:schemeClr val="bg1"/>
                </a:solidFill>
                <a:effectLst/>
              </a:rPr>
              <a:t>Mainly based out of the Byrom street campus</a:t>
            </a:r>
            <a:r>
              <a:rPr lang="en-GB" sz="1200" b="0" baseline="0" dirty="0">
                <a:ln w="0"/>
                <a:solidFill>
                  <a:schemeClr val="bg1"/>
                </a:solidFill>
                <a:effectLst/>
              </a:rPr>
              <a:t> building (James Parsons)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baseline="0" dirty="0">
                <a:ln w="0"/>
                <a:solidFill>
                  <a:schemeClr val="bg1"/>
                </a:solidFill>
                <a:effectLst/>
              </a:rPr>
              <a:t>Technology Labs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baseline="0" dirty="0">
                <a:ln w="0"/>
                <a:solidFill>
                  <a:schemeClr val="bg1"/>
                </a:solidFill>
                <a:effectLst/>
              </a:rPr>
              <a:t>Formula One Car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baseline="0" dirty="0">
                <a:ln w="0"/>
                <a:solidFill>
                  <a:schemeClr val="bg1"/>
                </a:solidFill>
                <a:effectLst/>
              </a:rPr>
              <a:t>Social Learning Space </a:t>
            </a:r>
            <a:endParaRPr lang="en-GB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1F56D-9B96-4C8F-83DB-D59BE829C12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87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u="sng" dirty="0"/>
              <a:t>Facilities – Campus</a:t>
            </a:r>
            <a:r>
              <a:rPr lang="en-GB" b="1" u="sng" baseline="0" dirty="0"/>
              <a:t> Facilities </a:t>
            </a:r>
            <a:endParaRPr lang="en-GB" b="1" u="sng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 range of sporting facilities (IM Marsh</a:t>
            </a:r>
            <a:r>
              <a:rPr lang="en-GB" baseline="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Dance Studios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A range of lecture theatres and teaching rooms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/>
              <a:t>Art exhibitions showcased in the John Lennon Art and Design building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/>
              <a:t>Kitchen areas for food &amp; nutrition courses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GB" b="1" u="sng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u="sng" baseline="0" dirty="0"/>
              <a:t>Sports specific facilities</a:t>
            </a:r>
          </a:p>
          <a:p>
            <a:r>
              <a:rPr lang="en-GB" dirty="0"/>
              <a:t>Football pitches (indoor &amp;</a:t>
            </a:r>
            <a:r>
              <a:rPr lang="en-GB" baseline="0" dirty="0"/>
              <a:t> outdoor)</a:t>
            </a:r>
            <a:r>
              <a:rPr lang="en-GB" dirty="0"/>
              <a:t>, tracks, dance studios and pools – When you come to Liverpool John Moores University, you know that you’ll have the sports facilities you need.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11 Lifestyle fitness centres across the 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 tennis centre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Eight swimming pools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Grass and all weather pitches        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Two golf courses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Dance studios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Squash and badminton courts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Indoor climbing wall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An athletics track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Steam and sauna rooms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1F56D-9B96-4C8F-83DB-D59BE829C12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657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1F56D-9B96-4C8F-83DB-D59BE829C12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289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i="0" u="sng" dirty="0"/>
              <a:t>Student Halls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i="0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i="1" dirty="0"/>
              <a:t>Compare and contrast available</a:t>
            </a:r>
            <a:r>
              <a:rPr lang="en-GB" i="1" baseline="0" dirty="0"/>
              <a:t> halls</a:t>
            </a:r>
            <a:r>
              <a:rPr lang="en-GB" i="1" dirty="0"/>
              <a:t> – i.e. “ You may find Grand central</a:t>
            </a:r>
            <a:r>
              <a:rPr lang="en-GB" i="1" baseline="0" dirty="0"/>
              <a:t> is slightly cheaper but not as high spec” or ‘Willingness to travel i.e. longer walk from accommodation to study building’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i="1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i="0" baseline="0" dirty="0"/>
              <a:t>Key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City centre living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Close to all facilities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Guaranteed room for first year students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24 hour security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Help reception</a:t>
            </a:r>
            <a:r>
              <a:rPr lang="en-GB" baseline="0" dirty="0"/>
              <a:t> on-site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Typically close to necessary amenities i.e. Laundrette, Shops, Pub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Many rooms come with </a:t>
            </a:r>
            <a:r>
              <a:rPr lang="en-GB" baseline="0" dirty="0" err="1"/>
              <a:t>en</a:t>
            </a:r>
            <a:r>
              <a:rPr lang="en-GB" baseline="0" dirty="0"/>
              <a:t>-suite bathrooms (no sharing)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Typically all bills included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/>
              <a:t>Fact -</a:t>
            </a:r>
            <a:r>
              <a:rPr lang="en-GB" b="1" baseline="0" dirty="0"/>
              <a:t> </a:t>
            </a:r>
            <a:r>
              <a:rPr lang="en-GB" dirty="0"/>
              <a:t>John Moores University Guarantees all new students city centre accommodation typically recommended close to their campus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1F56D-9B96-4C8F-83DB-D59BE829C12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759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i="0" u="sng" dirty="0"/>
              <a:t>Student Halls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i="0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i="1" dirty="0"/>
              <a:t>Compare and contrast available</a:t>
            </a:r>
            <a:r>
              <a:rPr lang="en-GB" i="1" baseline="0" dirty="0"/>
              <a:t> halls</a:t>
            </a:r>
            <a:r>
              <a:rPr lang="en-GB" i="1" dirty="0"/>
              <a:t> – i.e. “ You may find Grand central</a:t>
            </a:r>
            <a:r>
              <a:rPr lang="en-GB" i="1" baseline="0" dirty="0"/>
              <a:t> is slightly cheaper but not as high spec” or ‘Willingness to travel i.e. longer walk from accommodation to study building’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i="1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i="0" baseline="0" dirty="0"/>
              <a:t>Key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City centre living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Close to all facilities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Guaranteed room for first year students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24 hour security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Help reception</a:t>
            </a:r>
            <a:r>
              <a:rPr lang="en-GB" baseline="0" dirty="0"/>
              <a:t> on-site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Typically close to necessary amenities i.e. Laundrette, Shops, Pub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Many rooms come with </a:t>
            </a:r>
            <a:r>
              <a:rPr lang="en-GB" baseline="0" dirty="0" err="1"/>
              <a:t>en</a:t>
            </a:r>
            <a:r>
              <a:rPr lang="en-GB" baseline="0" dirty="0"/>
              <a:t>-suite bathrooms (no sharing)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Typically all bills included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/>
              <a:t>Fact -</a:t>
            </a:r>
            <a:r>
              <a:rPr lang="en-GB" b="1" baseline="0" dirty="0"/>
              <a:t> </a:t>
            </a:r>
            <a:r>
              <a:rPr lang="en-GB" dirty="0"/>
              <a:t>John Moores University Guarantees all new students city centre accommodation typically recommended close to their campus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1F56D-9B96-4C8F-83DB-D59BE829C12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548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22722-9488-C69F-5DAA-43211079F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876E5-7F26-CF34-77F5-48976B350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2AABB-361F-3F71-965E-EF0856A08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067FE-8724-A948-B3D1-BEBDE2EC6226}" type="datetimeFigureOut">
              <a:rPr lang="en-US" smtClean="0"/>
              <a:pPr/>
              <a:t>7/17/2026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9D535-AB52-D287-22A8-B275DFDC6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81CCC-EAC5-BDFD-EF0F-861A47D1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F328-8F89-DC42-B297-2BF9E9DB8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3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2E2C-0553-B187-DAC3-C8ED8CBDA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2F94A7-0B72-F3F8-A71E-8187B913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47C79-2754-5047-E627-009A4B723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3A00-FE9F-AD4B-A324-04125E7BA32F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817D7-257F-7C37-27F5-0763CEA84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4E10C-D1B9-CBEC-9859-71E8259EA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1D8B-7003-1544-B5D2-E4AFAA69D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1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D9D04-7EFC-E584-44B7-5E3258B70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821C1-9203-F68F-E2F1-EE8CB4830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EFFAB-FF47-ED11-63E8-B779DEBCD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3A00-FE9F-AD4B-A324-04125E7BA32F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B8355-15E5-8470-4DE6-7010EB4F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22328-6F82-0E12-FB2F-BF175289C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1D8B-7003-1544-B5D2-E4AFAA69D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61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3586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05D3B-70F3-99F4-E607-084F9BB9E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D5E86-2656-66F8-A1AB-958CF4177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12E14-8C02-A0A1-1A58-01A33588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067FE-8724-A948-B3D1-BEBDE2EC6226}" type="datetimeFigureOut">
              <a:rPr lang="en-US" smtClean="0"/>
              <a:pPr/>
              <a:t>7/17/2026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3C2C-F618-4CDC-93AD-57D2C4553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9ED6A-445A-7600-5581-0E6C2D7D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F328-8F89-DC42-B297-2BF9E9DB8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5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07B5A-B392-BACE-F598-172F82191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D6BF7-D2B9-DA79-8AB2-8E8E5B6B2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B3DAC-A08B-BD6D-3BC0-BB5BC6B94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3A00-FE9F-AD4B-A324-04125E7BA32F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75AFB-6D6F-4C57-E0BD-0F3A9B4F8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BA2BE-975B-C109-F1BD-7C10D5A0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1D8B-7003-1544-B5D2-E4AFAA69D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2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29650-B361-64E7-57AD-A60BD1D34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28839-9978-59BC-7049-CC0B13E92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6232CF-98B1-B1E2-FE39-04BB763E3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FD4FB-8E4A-9B3F-457F-BA7D6B937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3A00-FE9F-AD4B-A324-04125E7BA32F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7F14C-9538-5D50-15FD-B502E81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D32C69-6193-29AA-3059-94653BB5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1D8B-7003-1544-B5D2-E4AFAA69D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41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17C45-248B-FAB8-691B-4D578A03E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E730F-C413-56EB-A514-2518C2325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4A984D-61A6-C935-EA49-369E64B53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66699-C404-2E62-139F-D06635DFE0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CD99C5-AB6B-8015-F3A5-C4D47C2CE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97EEE-F5CF-09ED-EAF3-52ED22A3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3A00-FE9F-AD4B-A324-04125E7BA32F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07D02B-38E8-8FE5-E4D1-6F4294227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9C6F05-5B23-EF83-D92E-269A1C9E2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1D8B-7003-1544-B5D2-E4AFAA69D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26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EAEC7-90EA-C8B1-99D0-5D50426AA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EE3F7B-08E9-2FAC-3DC2-60048BCF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3A00-FE9F-AD4B-A324-04125E7BA32F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55569-B0A8-5D11-6941-109454BCB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D3ABB-7FD8-6E64-6AD7-B91AC361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1D8B-7003-1544-B5D2-E4AFAA69D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84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E8F52C-C35E-1F54-9CC3-FCB638801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3A00-FE9F-AD4B-A324-04125E7BA32F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D5F7EF-2E5C-D395-B510-91D1CFE04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B5C61-7E57-A032-443D-82F254FC9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1D8B-7003-1544-B5D2-E4AFAA69D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18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DDBA1-FD38-0CC5-8360-ADE603EB6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F26EE-F42B-BCA9-D702-FE966E359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00783-5519-23EB-3527-E058D5A92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B45B31-0467-E692-91ED-18F1AE251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3A00-FE9F-AD4B-A324-04125E7BA32F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875DA-2617-76C6-8E7B-58E803D25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04E1A-BE64-4543-B22F-01119F301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1D8B-7003-1544-B5D2-E4AFAA69D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0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73B6F-DC4C-F1AA-6213-962011CCF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1B0C3E-4EC9-B006-139D-4E38D38249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D6417-4E1A-4896-7DD4-7D6F40EAF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436E5-2903-0077-9261-193DA31F3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3A00-FE9F-AD4B-A324-04125E7BA32F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A95408-465D-9C04-3585-B3D9A082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A4E8B-B940-661D-31D9-2AFD26353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1D8B-7003-1544-B5D2-E4AFAA69D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6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FE709-F5EC-7BE4-008D-955D590642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563A00-FE9F-AD4B-A324-04125E7BA32F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C7492-6127-5917-FDE0-5C62964F2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26240-239D-DDD8-34D1-6E8B85ECA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9F1D8B-7003-1544-B5D2-E4AFAA69D5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A5707-7796-BE94-EB65-9AA6DCA956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1"/>
            <a:ext cx="12192000" cy="952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5459C7-4B65-F93E-B21C-CDDB20252E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" y="5938184"/>
            <a:ext cx="12191999" cy="919818"/>
          </a:xfrm>
          <a:prstGeom prst="rect">
            <a:avLst/>
          </a:prstGeom>
        </p:spPr>
      </p:pic>
      <p:pic>
        <p:nvPicPr>
          <p:cNvPr id="2" name="Picture 1" descr="Queen's Anniversary Prize logo 2025">
            <a:extLst>
              <a:ext uri="{FF2B5EF4-FFF2-40B4-BE49-F238E27FC236}">
                <a16:creationId xmlns:a16="http://schemas.microsoft.com/office/drawing/2014/main" id="{B5B52D0F-BA99-3438-05E3-A437E64B99F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20041" t="12692" r="11024" b="14142"/>
          <a:stretch>
            <a:fillRect/>
          </a:stretch>
        </p:blipFill>
        <p:spPr>
          <a:xfrm>
            <a:off x="516298" y="5938184"/>
            <a:ext cx="1540708" cy="91981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B5F813-DF14-4C2C-981B-866C21051CB2}"/>
              </a:ext>
            </a:extLst>
          </p:cNvPr>
          <p:cNvCxnSpPr>
            <a:cxnSpLocks/>
          </p:cNvCxnSpPr>
          <p:nvPr userDrawn="1"/>
        </p:nvCxnSpPr>
        <p:spPr>
          <a:xfrm>
            <a:off x="0" y="904461"/>
            <a:ext cx="12192000" cy="0"/>
          </a:xfrm>
          <a:prstGeom prst="line">
            <a:avLst/>
          </a:prstGeom>
          <a:ln w="25400">
            <a:solidFill>
              <a:srgbClr val="2CD5C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77D644EA-6786-017E-1EBD-756FBB98E0D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75809" y="-112253"/>
            <a:ext cx="1989386" cy="11190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FDF5A0-CAAC-67F8-90A0-1E9279F24309}"/>
              </a:ext>
            </a:extLst>
          </p:cNvPr>
          <p:cNvSpPr/>
          <p:nvPr userDrawn="1"/>
        </p:nvSpPr>
        <p:spPr>
          <a:xfrm>
            <a:off x="0" y="6487297"/>
            <a:ext cx="12192000" cy="370703"/>
          </a:xfrm>
          <a:prstGeom prst="rect">
            <a:avLst/>
          </a:prstGeom>
          <a:solidFill>
            <a:srgbClr val="002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4C01E4-0230-78BA-0A0A-482E7C3CA11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824186" y="6330091"/>
            <a:ext cx="1367814" cy="68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1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tif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tiff"/><Relationship Id="rId4" Type="http://schemas.openxmlformats.org/officeDocument/2006/relationships/image" Target="../media/image51.jpeg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3" Type="http://schemas.openxmlformats.org/officeDocument/2006/relationships/image" Target="../media/image56.jpeg"/><Relationship Id="rId7" Type="http://schemas.openxmlformats.org/officeDocument/2006/relationships/image" Target="../media/image6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.png"/><Relationship Id="rId5" Type="http://schemas.openxmlformats.org/officeDocument/2006/relationships/image" Target="../media/image58.jpeg"/><Relationship Id="rId10" Type="http://schemas.openxmlformats.org/officeDocument/2006/relationships/image" Target="../media/image63.tiff"/><Relationship Id="rId4" Type="http://schemas.openxmlformats.org/officeDocument/2006/relationships/image" Target="../media/image57.jpeg"/><Relationship Id="rId9" Type="http://schemas.openxmlformats.org/officeDocument/2006/relationships/image" Target="../media/image62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f"/><Relationship Id="rId3" Type="http://schemas.openxmlformats.org/officeDocument/2006/relationships/image" Target="../media/image64.jpeg"/><Relationship Id="rId7" Type="http://schemas.openxmlformats.org/officeDocument/2006/relationships/image" Target="../media/image6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6.png"/><Relationship Id="rId5" Type="http://schemas.openxmlformats.org/officeDocument/2006/relationships/image" Target="../media/image66.tiff"/><Relationship Id="rId10" Type="http://schemas.openxmlformats.org/officeDocument/2006/relationships/image" Target="../media/image71.tiff"/><Relationship Id="rId4" Type="http://schemas.openxmlformats.org/officeDocument/2006/relationships/image" Target="../media/image65.jpeg"/><Relationship Id="rId9" Type="http://schemas.openxmlformats.org/officeDocument/2006/relationships/image" Target="../media/image70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2F3F2-7D2D-884B-9F4A-88BCBC199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772" y="3689131"/>
            <a:ext cx="9921766" cy="1481958"/>
          </a:xfrm>
        </p:spPr>
        <p:txBody>
          <a:bodyPr/>
          <a:lstStyle/>
          <a:p>
            <a:pPr algn="ctr"/>
            <a:r>
              <a:rPr lang="en-US" sz="6000" dirty="0"/>
              <a:t>Introduction to University, UCAS </a:t>
            </a:r>
            <a:r>
              <a:rPr lang="en-US" dirty="0"/>
              <a:t>a</a:t>
            </a:r>
            <a:r>
              <a:rPr lang="en-US" sz="6000" dirty="0"/>
              <a:t>nd Finance</a:t>
            </a:r>
            <a:br>
              <a:rPr lang="en-US" sz="6000" dirty="0"/>
            </a:br>
            <a:br>
              <a:rPr lang="en-US" sz="3200" dirty="0"/>
            </a:br>
            <a:r>
              <a:rPr lang="en-US" sz="3200" dirty="0"/>
              <a:t>Carolyne Berry</a:t>
            </a:r>
            <a:br>
              <a:rPr lang="en-US" sz="3200" dirty="0"/>
            </a:br>
            <a:r>
              <a:rPr lang="en-US" sz="3200" dirty="0"/>
              <a:t>Liverpool John </a:t>
            </a:r>
            <a:r>
              <a:rPr lang="en-US" sz="3200" dirty="0" err="1"/>
              <a:t>Moores</a:t>
            </a:r>
            <a:r>
              <a:rPr lang="en-US" sz="3200" dirty="0"/>
              <a:t>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A8FC6-8FAA-9A3F-0712-D94783FA9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31" y="82060"/>
            <a:ext cx="3908498" cy="196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73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9636" y="1080654"/>
            <a:ext cx="3870036" cy="52344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911928"/>
            <a:ext cx="8534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GB" sz="2400" b="1" dirty="0">
                <a:solidFill>
                  <a:srgbClr val="002060"/>
                </a:solidFill>
              </a:rPr>
              <a:t>       </a:t>
            </a:r>
            <a:r>
              <a:rPr lang="en-GB" sz="3600" b="1" dirty="0">
                <a:solidFill>
                  <a:srgbClr val="002060"/>
                </a:solidFill>
              </a:rPr>
              <a:t>360+</a:t>
            </a:r>
            <a:r>
              <a:rPr lang="en-GB" sz="3600" dirty="0">
                <a:solidFill>
                  <a:srgbClr val="002060"/>
                </a:solidFill>
                <a:cs typeface="Calibri"/>
              </a:rPr>
              <a:t> universities and colleges: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02060"/>
                </a:solidFill>
                <a:cs typeface="Calibri"/>
              </a:rPr>
              <a:t>4</a:t>
            </a:r>
            <a:r>
              <a:rPr lang="en-GB" sz="2400" dirty="0">
                <a:solidFill>
                  <a:srgbClr val="002060"/>
                </a:solidFill>
                <a:cs typeface="Calibri"/>
              </a:rPr>
              <a:t> in </a:t>
            </a:r>
            <a:r>
              <a:rPr lang="en-GB" sz="2400" b="1" dirty="0">
                <a:solidFill>
                  <a:srgbClr val="002060"/>
                </a:solidFill>
                <a:cs typeface="Calibri"/>
              </a:rPr>
              <a:t>Northern Ireland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02060"/>
                </a:solidFill>
              </a:rPr>
              <a:t>15</a:t>
            </a:r>
            <a:r>
              <a:rPr lang="en-GB" sz="2400" dirty="0">
                <a:solidFill>
                  <a:srgbClr val="002060"/>
                </a:solidFill>
              </a:rPr>
              <a:t> in </a:t>
            </a:r>
            <a:r>
              <a:rPr lang="en-GB" sz="2400" b="1" dirty="0">
                <a:solidFill>
                  <a:srgbClr val="002060"/>
                </a:solidFill>
              </a:rPr>
              <a:t>Wales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02060"/>
                </a:solidFill>
              </a:rPr>
              <a:t>18</a:t>
            </a:r>
            <a:r>
              <a:rPr lang="en-GB" sz="2400" dirty="0">
                <a:solidFill>
                  <a:srgbClr val="002060"/>
                </a:solidFill>
              </a:rPr>
              <a:t> in </a:t>
            </a:r>
            <a:r>
              <a:rPr lang="en-GB" sz="2400" b="1" dirty="0">
                <a:solidFill>
                  <a:srgbClr val="002060"/>
                </a:solidFill>
              </a:rPr>
              <a:t>Scotland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02060"/>
                </a:solidFill>
              </a:rPr>
              <a:t>316</a:t>
            </a:r>
            <a:r>
              <a:rPr lang="en-GB" sz="2400" dirty="0">
                <a:solidFill>
                  <a:srgbClr val="002060"/>
                </a:solidFill>
              </a:rPr>
              <a:t> in </a:t>
            </a:r>
            <a:r>
              <a:rPr lang="en-GB" sz="2400" b="1" dirty="0">
                <a:solidFill>
                  <a:srgbClr val="002060"/>
                </a:solidFill>
              </a:rPr>
              <a:t>England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604065" y="4535055"/>
            <a:ext cx="59249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35,000+ 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courses available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98469-9831-E779-9F82-19292F4D2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88" y="92869"/>
            <a:ext cx="3995583" cy="201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71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1686" y="195986"/>
            <a:ext cx="7815416" cy="660486"/>
          </a:xfrm>
        </p:spPr>
        <p:txBody>
          <a:bodyPr/>
          <a:lstStyle/>
          <a:p>
            <a:r>
              <a:rPr lang="en-GB" dirty="0"/>
              <a:t>What to look for in a university?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6552" y="1800432"/>
            <a:ext cx="10018986" cy="4114089"/>
          </a:xfrm>
        </p:spPr>
        <p:txBody>
          <a:bodyPr/>
          <a:lstStyle/>
          <a:p>
            <a:r>
              <a:rPr lang="en-GB" sz="3600" dirty="0"/>
              <a:t>Accommodation options</a:t>
            </a:r>
          </a:p>
          <a:p>
            <a:r>
              <a:rPr lang="en-GB" sz="3600" dirty="0"/>
              <a:t>Finance – Bursaries &amp; Scholarships</a:t>
            </a:r>
          </a:p>
          <a:p>
            <a:r>
              <a:rPr lang="en-GB" sz="3600" dirty="0"/>
              <a:t>Student advice teams</a:t>
            </a:r>
          </a:p>
          <a:p>
            <a:r>
              <a:rPr lang="en-GB" sz="3600" dirty="0"/>
              <a:t>Academic support</a:t>
            </a:r>
          </a:p>
          <a:p>
            <a:r>
              <a:rPr lang="en-GB" sz="3600" dirty="0"/>
              <a:t>Clubs &amp; Societies</a:t>
            </a:r>
          </a:p>
          <a:p>
            <a:r>
              <a:rPr lang="en-GB" sz="3600" dirty="0"/>
              <a:t>Job opportunities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165A66-95B2-0597-4864-6C7B352EC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55" y="-1"/>
            <a:ext cx="4151742" cy="209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49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9817" y="160564"/>
            <a:ext cx="5857875" cy="705757"/>
          </a:xfrm>
        </p:spPr>
        <p:txBody>
          <a:bodyPr/>
          <a:lstStyle/>
          <a:p>
            <a:pPr marL="0" indent="0">
              <a:buNone/>
            </a:pPr>
            <a:r>
              <a:rPr lang="en-GB" sz="3600" dirty="0"/>
              <a:t>Campus or City University?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83" y="946913"/>
            <a:ext cx="5538951" cy="5538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" y="1817138"/>
            <a:ext cx="5857875" cy="3905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531" y="5785210"/>
            <a:ext cx="558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University of Bath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48D46-5D60-4BBD-A1DE-BC14B84A7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4" y="160563"/>
            <a:ext cx="4039962" cy="20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31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CF685D77-37E2-416A-8761-892D8C4AD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900000">
            <a:off x="7446027" y="3738792"/>
            <a:ext cx="2743200" cy="2383867"/>
          </a:xfrm>
          <a:prstGeom prst="rect">
            <a:avLst/>
          </a:prstGeom>
        </p:spPr>
      </p:pic>
      <p:pic>
        <p:nvPicPr>
          <p:cNvPr id="11" name="Picture 11" descr="A group of people standing in a parking lot&#10;&#10;Description automatically generated">
            <a:extLst>
              <a:ext uri="{FF2B5EF4-FFF2-40B4-BE49-F238E27FC236}">
                <a16:creationId xmlns:a16="http://schemas.microsoft.com/office/drawing/2014/main" id="{682EE49E-B8FD-4F30-96AC-054069EB2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779" y="2922994"/>
            <a:ext cx="2743200" cy="16426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FDF10E-CFC7-42CF-9DA7-692CD337D223}"/>
              </a:ext>
            </a:extLst>
          </p:cNvPr>
          <p:cNvSpPr txBox="1"/>
          <p:nvPr/>
        </p:nvSpPr>
        <p:spPr>
          <a:xfrm>
            <a:off x="3491931" y="1064687"/>
            <a:ext cx="506861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b="1" u="sng" dirty="0">
              <a:solidFill>
                <a:schemeClr val="accent5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D7733-47AD-4797-BB44-747987460E8B}"/>
              </a:ext>
            </a:extLst>
          </p:cNvPr>
          <p:cNvSpPr txBox="1"/>
          <p:nvPr/>
        </p:nvSpPr>
        <p:spPr>
          <a:xfrm>
            <a:off x="608217" y="1371297"/>
            <a:ext cx="5068613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libri Light"/>
                <a:cs typeface="Calibri"/>
              </a:rPr>
              <a:t>Course Choice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libri Light"/>
                <a:cs typeface="Calibri"/>
              </a:rPr>
              <a:t>The University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libri Light"/>
                <a:cs typeface="Calibri"/>
              </a:rPr>
              <a:t>Entry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libri Light"/>
                <a:cs typeface="Calibri"/>
              </a:rPr>
              <a:t>Reputation of the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libri Light"/>
                <a:cs typeface="Calibri"/>
              </a:rPr>
              <a:t>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libri Light"/>
                <a:cs typeface="Calibri"/>
              </a:rPr>
              <a:t>Accommodation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libri Light"/>
                <a:cs typeface="Calibri"/>
              </a:rPr>
              <a:t>Support for Jobs / Careers </a:t>
            </a:r>
          </a:p>
        </p:txBody>
      </p:sp>
      <p:pic>
        <p:nvPicPr>
          <p:cNvPr id="6" name="Picture 6" descr="A bedroom with a bed and desk in a room&#10;&#10;Description automatically generated">
            <a:extLst>
              <a:ext uri="{FF2B5EF4-FFF2-40B4-BE49-F238E27FC236}">
                <a16:creationId xmlns:a16="http://schemas.microsoft.com/office/drawing/2014/main" id="{676F73CA-A47E-49C5-94EB-D18C832DB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660000">
            <a:off x="8230224" y="1170591"/>
            <a:ext cx="3242441" cy="1773621"/>
          </a:xfrm>
          <a:prstGeom prst="rect">
            <a:avLst/>
          </a:prstGeom>
        </p:spPr>
      </p:pic>
      <p:pic>
        <p:nvPicPr>
          <p:cNvPr id="7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8CE93C-784C-42D5-B34E-13EA1C4AB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798" y="4355563"/>
            <a:ext cx="2743200" cy="1777929"/>
          </a:xfrm>
          <a:prstGeom prst="rect">
            <a:avLst/>
          </a:prstGeom>
        </p:spPr>
      </p:pic>
      <p:pic>
        <p:nvPicPr>
          <p:cNvPr id="9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4FE1AA-F46F-4A09-B180-33016D22E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5099092" y="1991159"/>
            <a:ext cx="2743200" cy="34659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7257" y="206364"/>
            <a:ext cx="8014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Why people choose their university?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2B0B17-7C68-B560-56FC-32E448127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730" y="104816"/>
            <a:ext cx="3945127" cy="19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1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956" y="244837"/>
            <a:ext cx="10515600" cy="714494"/>
          </a:xfrm>
        </p:spPr>
        <p:txBody>
          <a:bodyPr/>
          <a:lstStyle/>
          <a:p>
            <a:pPr algn="l"/>
            <a:r>
              <a:rPr lang="en-GB" sz="3600" b="1" dirty="0">
                <a:solidFill>
                  <a:srgbClr val="002060"/>
                </a:solidFill>
              </a:rPr>
              <a:t>Choosing the right university for you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575773"/>
            <a:ext cx="10515600" cy="4683211"/>
          </a:xfrm>
        </p:spPr>
        <p:txBody>
          <a:bodyPr>
            <a:normAutofit lnSpcReduction="10000"/>
          </a:bodyPr>
          <a:lstStyle/>
          <a:p>
            <a:pPr marL="380990" lvl="0" indent="-380990" defTabSz="91437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555964"/>
              </a:buClr>
              <a:buSzPct val="100000"/>
              <a:buFont typeface="Arial" pitchFamily="34"/>
              <a:buChar char="•"/>
            </a:pPr>
            <a:r>
              <a:rPr lang="en-US" sz="2000" b="1" dirty="0">
                <a:solidFill>
                  <a:srgbClr val="002060"/>
                </a:solidFill>
                <a:cs typeface="Calibri Light" pitchFamily="34"/>
              </a:rPr>
              <a:t>Style </a:t>
            </a:r>
            <a:r>
              <a:rPr lang="en-GB" sz="2000" dirty="0">
                <a:solidFill>
                  <a:srgbClr val="002060"/>
                </a:solidFill>
                <a:cs typeface="Calibri Light" pitchFamily="34"/>
              </a:rPr>
              <a:t>– </a:t>
            </a:r>
            <a:r>
              <a:rPr lang="en-US" sz="2000" dirty="0">
                <a:solidFill>
                  <a:srgbClr val="002060"/>
                </a:solidFill>
                <a:cs typeface="Calibri Light" pitchFamily="34"/>
              </a:rPr>
              <a:t>from the traditional, with a focus on subject-based courses and research, to modern universities, with a greater focus on vocational courses.</a:t>
            </a:r>
          </a:p>
          <a:p>
            <a:pPr marL="380990" lvl="0" indent="-380990" defTabSz="91437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555964"/>
              </a:buClr>
              <a:buSzPct val="100000"/>
              <a:buFont typeface="Arial" pitchFamily="34"/>
              <a:buChar char="•"/>
            </a:pPr>
            <a:r>
              <a:rPr lang="en-US" sz="2000" b="1" dirty="0">
                <a:solidFill>
                  <a:srgbClr val="002060"/>
                </a:solidFill>
                <a:cs typeface="Calibri Light" pitchFamily="34"/>
              </a:rPr>
              <a:t>Location </a:t>
            </a:r>
            <a:r>
              <a:rPr lang="en-GB" sz="2000" dirty="0">
                <a:solidFill>
                  <a:srgbClr val="002060"/>
                </a:solidFill>
                <a:cs typeface="Calibri Light" pitchFamily="34"/>
              </a:rPr>
              <a:t>– </a:t>
            </a:r>
            <a:r>
              <a:rPr lang="en-US" sz="2000" dirty="0">
                <a:solidFill>
                  <a:srgbClr val="002060"/>
                </a:solidFill>
                <a:cs typeface="Calibri Light" pitchFamily="34"/>
              </a:rPr>
              <a:t>some are based in large cities, others in smaller towns - a major influence on the environment and lifestyle.</a:t>
            </a:r>
          </a:p>
          <a:p>
            <a:pPr marL="380990" lvl="0" indent="-380990" defTabSz="91437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555964"/>
              </a:buClr>
              <a:buSzPct val="100000"/>
              <a:buFont typeface="Arial" pitchFamily="34"/>
              <a:buChar char="•"/>
            </a:pPr>
            <a:r>
              <a:rPr lang="en-US" sz="2000" b="1" dirty="0">
                <a:solidFill>
                  <a:srgbClr val="002060"/>
                </a:solidFill>
                <a:cs typeface="Calibri Light" pitchFamily="34"/>
              </a:rPr>
              <a:t>Size </a:t>
            </a:r>
            <a:r>
              <a:rPr lang="en-GB" sz="2000" dirty="0">
                <a:solidFill>
                  <a:srgbClr val="002060"/>
                </a:solidFill>
                <a:cs typeface="Calibri Light" pitchFamily="34"/>
              </a:rPr>
              <a:t>– </a:t>
            </a:r>
            <a:r>
              <a:rPr lang="en-US" sz="2000" dirty="0">
                <a:solidFill>
                  <a:srgbClr val="002060"/>
                </a:solidFill>
                <a:cs typeface="Calibri Light" pitchFamily="34"/>
              </a:rPr>
              <a:t>larger universities can have more than 20,000 students, whereas some of the smallest have only a few thousand.</a:t>
            </a:r>
          </a:p>
          <a:p>
            <a:pPr marL="380990" lvl="0" indent="-380990" defTabSz="91437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555964"/>
              </a:buClr>
              <a:buSzPct val="100000"/>
              <a:buFont typeface="Arial" pitchFamily="34"/>
              <a:buChar char="•"/>
            </a:pPr>
            <a:r>
              <a:rPr lang="en-US" sz="2000" b="1" dirty="0">
                <a:solidFill>
                  <a:srgbClr val="002060"/>
                </a:solidFill>
                <a:cs typeface="Calibri Light" pitchFamily="34"/>
              </a:rPr>
              <a:t>Culture and facilities </a:t>
            </a:r>
            <a:r>
              <a:rPr lang="en-GB" sz="2000" dirty="0">
                <a:solidFill>
                  <a:srgbClr val="002060"/>
                </a:solidFill>
                <a:cs typeface="Calibri Light" pitchFamily="34"/>
              </a:rPr>
              <a:t>– </a:t>
            </a:r>
            <a:r>
              <a:rPr lang="en-US" sz="2000" dirty="0">
                <a:solidFill>
                  <a:srgbClr val="002060"/>
                </a:solidFill>
                <a:cs typeface="Calibri Light" pitchFamily="34"/>
              </a:rPr>
              <a:t>influenced by a range of factors, including the diversity of students who attend. </a:t>
            </a:r>
          </a:p>
          <a:p>
            <a:pPr marL="380990" lvl="0" indent="-380990" defTabSz="91437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555964"/>
              </a:buClr>
              <a:buSzPct val="100000"/>
              <a:buFont typeface="Arial" pitchFamily="34"/>
              <a:buChar char="•"/>
            </a:pPr>
            <a:r>
              <a:rPr lang="en-US" sz="2000" b="1" dirty="0">
                <a:solidFill>
                  <a:srgbClr val="002060"/>
                </a:solidFill>
                <a:cs typeface="Calibri Light" pitchFamily="34"/>
              </a:rPr>
              <a:t>What graduates do </a:t>
            </a:r>
            <a:r>
              <a:rPr lang="en-GB" sz="2000" dirty="0">
                <a:solidFill>
                  <a:srgbClr val="002060"/>
                </a:solidFill>
                <a:cs typeface="Calibri Light" pitchFamily="34"/>
              </a:rPr>
              <a:t>– </a:t>
            </a:r>
            <a:r>
              <a:rPr lang="en-US" sz="2000" dirty="0">
                <a:solidFill>
                  <a:srgbClr val="002060"/>
                </a:solidFill>
                <a:cs typeface="Calibri Light" pitchFamily="34"/>
              </a:rPr>
              <a:t>all universities collect destination statistics. It can be interesting to find out the types of jobs or further study students go on to.</a:t>
            </a:r>
          </a:p>
          <a:p>
            <a:pPr marL="380990" lvl="0" indent="-380990" defTabSz="91437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555964"/>
              </a:buClr>
              <a:buSzPct val="100000"/>
              <a:buFont typeface="Arial" pitchFamily="34"/>
              <a:buChar char="•"/>
            </a:pPr>
            <a:r>
              <a:rPr lang="en-US" sz="2000" b="1" dirty="0">
                <a:solidFill>
                  <a:srgbClr val="002060"/>
                </a:solidFill>
                <a:cs typeface="Calibri Light" pitchFamily="34"/>
              </a:rPr>
              <a:t>Tuition fees </a:t>
            </a:r>
            <a:r>
              <a:rPr lang="en-GB" sz="2000" dirty="0">
                <a:solidFill>
                  <a:srgbClr val="002060"/>
                </a:solidFill>
                <a:cs typeface="Calibri Light" pitchFamily="34"/>
              </a:rPr>
              <a:t>– can </a:t>
            </a:r>
            <a:r>
              <a:rPr lang="en-US" sz="2000" dirty="0">
                <a:solidFill>
                  <a:srgbClr val="002060"/>
                </a:solidFill>
                <a:cs typeface="Calibri Light" pitchFamily="34"/>
              </a:rPr>
              <a:t>vary between universities and colleges. Check if there are any scholarships or bursaries available. </a:t>
            </a:r>
          </a:p>
          <a:p>
            <a:pPr marL="380990" lvl="0" indent="-380990" defTabSz="91437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555964"/>
              </a:buClr>
              <a:buSzPct val="100000"/>
              <a:buFont typeface="Arial" pitchFamily="34"/>
              <a:buChar char="•"/>
            </a:pPr>
            <a:r>
              <a:rPr lang="en-US" sz="2000" b="1" dirty="0">
                <a:solidFill>
                  <a:srgbClr val="002060"/>
                </a:solidFill>
                <a:cs typeface="Calibri Light" pitchFamily="34"/>
              </a:rPr>
              <a:t>Living costs </a:t>
            </a:r>
            <a:r>
              <a:rPr lang="en-GB" sz="2000" dirty="0">
                <a:solidFill>
                  <a:srgbClr val="002060"/>
                </a:solidFill>
                <a:cs typeface="Calibri Light" pitchFamily="34"/>
              </a:rPr>
              <a:t>– </a:t>
            </a:r>
            <a:r>
              <a:rPr lang="en-US" sz="2000" dirty="0">
                <a:solidFill>
                  <a:srgbClr val="002060"/>
                </a:solidFill>
                <a:cs typeface="Calibri Light" pitchFamily="34"/>
              </a:rPr>
              <a:t>accommodation, transport, and food can vary enormously.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C6BCB-E88B-F61D-CDF0-7F9960A94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05" y="0"/>
            <a:ext cx="4170285" cy="209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81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3141"/>
            <a:ext cx="4731391" cy="56515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Other things to consider...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777644-D37F-4EC7-8D67-D5A91AB28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85" y="2088111"/>
            <a:ext cx="4074544" cy="43082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These are all the Universities within the North West / Midlands / Yorkshire area. 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It's possible to get to the majority of these institutions (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cs typeface="Calibri"/>
              </a:rPr>
              <a:t>uni's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) within 2 hours via train or car.</a:t>
            </a:r>
          </a:p>
        </p:txBody>
      </p:sp>
      <p:pic>
        <p:nvPicPr>
          <p:cNvPr id="3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B05A552-3593-4720-8ADC-35E978CA3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117" y="-671"/>
            <a:ext cx="8033819" cy="5845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5D75EA-C8B7-BB15-03CA-3CE8A91B3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74" y="41609"/>
            <a:ext cx="3821412" cy="19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11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36890-A205-7212-9C54-B8BABC5F0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743" y="147410"/>
            <a:ext cx="8240486" cy="1325563"/>
          </a:xfrm>
        </p:spPr>
        <p:txBody>
          <a:bodyPr/>
          <a:lstStyle/>
          <a:p>
            <a:r>
              <a:rPr lang="en-GB" b="1" dirty="0"/>
              <a:t>  </a:t>
            </a:r>
            <a:r>
              <a:rPr lang="en-GB" b="1" dirty="0">
                <a:solidFill>
                  <a:schemeClr val="tx2"/>
                </a:solidFill>
              </a:rPr>
              <a:t>Paying for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9CAA9-1E86-812F-B1B9-B7A35E786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600" dirty="0">
                <a:solidFill>
                  <a:schemeClr val="tx2"/>
                </a:solidFill>
              </a:rPr>
              <a:t>Student Finance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71C508-0511-35DC-81A8-8997BF43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12" y="128752"/>
            <a:ext cx="2181126" cy="744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883EC7-27D8-C1D7-9617-F8F1E53DB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105" y="3093197"/>
            <a:ext cx="4531259" cy="23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92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470" y="210746"/>
            <a:ext cx="10515600" cy="1325563"/>
          </a:xfrm>
        </p:spPr>
        <p:txBody>
          <a:bodyPr lIns="91440" tIns="45720" rIns="91440" bIns="45720" anchor="t"/>
          <a:lstStyle/>
          <a:p>
            <a:r>
              <a:rPr lang="en-GB" sz="4000" b="1" dirty="0">
                <a:solidFill>
                  <a:srgbClr val="002060"/>
                </a:solidFill>
              </a:rPr>
              <a:t>        What are the main costs of University?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Tuition Fees</a:t>
            </a:r>
          </a:p>
          <a:p>
            <a:r>
              <a:rPr lang="en-GB" dirty="0">
                <a:solidFill>
                  <a:srgbClr val="002060"/>
                </a:solidFill>
              </a:rPr>
              <a:t>Accommodation</a:t>
            </a:r>
          </a:p>
          <a:p>
            <a:r>
              <a:rPr lang="en-GB" dirty="0">
                <a:solidFill>
                  <a:srgbClr val="002060"/>
                </a:solidFill>
              </a:rPr>
              <a:t>Insurance/bills</a:t>
            </a:r>
          </a:p>
          <a:p>
            <a:r>
              <a:rPr lang="en-GB" dirty="0">
                <a:solidFill>
                  <a:srgbClr val="002060"/>
                </a:solidFill>
              </a:rPr>
              <a:t>Food </a:t>
            </a:r>
          </a:p>
          <a:p>
            <a:r>
              <a:rPr lang="en-GB" dirty="0">
                <a:solidFill>
                  <a:srgbClr val="002060"/>
                </a:solidFill>
              </a:rPr>
              <a:t>Going out</a:t>
            </a:r>
          </a:p>
          <a:p>
            <a:r>
              <a:rPr lang="en-GB" dirty="0">
                <a:solidFill>
                  <a:srgbClr val="002060"/>
                </a:solidFill>
              </a:rPr>
              <a:t>Travel</a:t>
            </a:r>
          </a:p>
          <a:p>
            <a:r>
              <a:rPr lang="en-GB" dirty="0">
                <a:solidFill>
                  <a:srgbClr val="002060"/>
                </a:solidFill>
              </a:rPr>
              <a:t>Books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321B9-295D-83A6-A735-759310C09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12" y="128752"/>
            <a:ext cx="2181126" cy="7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5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213" y="258247"/>
            <a:ext cx="10515600" cy="1325563"/>
          </a:xfrm>
        </p:spPr>
        <p:txBody>
          <a:bodyPr/>
          <a:lstStyle/>
          <a:p>
            <a:r>
              <a:rPr lang="en-GB" b="1">
                <a:solidFill>
                  <a:srgbClr val="002060"/>
                </a:solidFill>
              </a:rPr>
              <a:t>               Where does this money come from?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>
                <a:solidFill>
                  <a:srgbClr val="002060"/>
                </a:solidFill>
              </a:rPr>
              <a:t>Tuition Fee loan</a:t>
            </a:r>
          </a:p>
          <a:p>
            <a:r>
              <a:rPr lang="en-GB">
                <a:solidFill>
                  <a:srgbClr val="002060"/>
                </a:solidFill>
              </a:rPr>
              <a:t>Cost of Living (maintenance) Loan</a:t>
            </a:r>
          </a:p>
          <a:p>
            <a:r>
              <a:rPr lang="en-GB">
                <a:solidFill>
                  <a:srgbClr val="002060"/>
                </a:solidFill>
              </a:rPr>
              <a:t>Other Bursaries/Support</a:t>
            </a:r>
          </a:p>
          <a:p>
            <a:r>
              <a:rPr lang="en-GB">
                <a:solidFill>
                  <a:srgbClr val="002060"/>
                </a:solidFill>
              </a:rPr>
              <a:t>Scholarships</a:t>
            </a:r>
          </a:p>
          <a:p>
            <a:r>
              <a:rPr lang="en-GB">
                <a:solidFill>
                  <a:srgbClr val="002060"/>
                </a:solidFill>
              </a:rPr>
              <a:t>Part time job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31162-7CA4-BFC7-91F3-BE0673550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88" y="16432"/>
            <a:ext cx="2149249" cy="7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27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8"/>
          <p:cNvSpPr txBox="1">
            <a:spLocks noChangeArrowheads="1"/>
          </p:cNvSpPr>
          <p:nvPr/>
        </p:nvSpPr>
        <p:spPr bwMode="auto">
          <a:xfrm>
            <a:off x="2426526" y="2143517"/>
            <a:ext cx="7319963" cy="378565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chemeClr val="bg1"/>
                </a:solidFill>
              </a:rPr>
              <a:t> </a:t>
            </a:r>
            <a:br>
              <a:rPr lang="en-GB" altLang="en-US" sz="4000">
                <a:solidFill>
                  <a:schemeClr val="bg1"/>
                </a:solidFill>
              </a:rPr>
            </a:br>
            <a:r>
              <a:rPr lang="en-GB" altLang="en-US" sz="3200">
                <a:solidFill>
                  <a:srgbClr val="00B0F0"/>
                </a:solidFill>
              </a:rPr>
              <a:t>A</a:t>
            </a:r>
            <a:r>
              <a:rPr lang="en-GB" altLang="en-US" sz="3200">
                <a:solidFill>
                  <a:schemeClr val="bg1"/>
                </a:solidFill>
              </a:rPr>
              <a:t>: </a:t>
            </a:r>
            <a:r>
              <a:rPr lang="en-GB" altLang="en-US" sz="3200" b="1">
                <a:solidFill>
                  <a:schemeClr val="bg1"/>
                </a:solidFill>
              </a:rPr>
              <a:t>Yes</a:t>
            </a:r>
            <a:r>
              <a:rPr lang="en-GB" altLang="en-US" sz="3200">
                <a:solidFill>
                  <a:schemeClr val="bg1"/>
                </a:solidFill>
              </a:rPr>
              <a:t>  - but you can take out a </a:t>
            </a:r>
            <a:r>
              <a:rPr lang="en-GB" altLang="en-US" sz="3200" b="1">
                <a:solidFill>
                  <a:schemeClr val="bg1"/>
                </a:solidFill>
              </a:rPr>
              <a:t>tuition fee loan </a:t>
            </a:r>
            <a:r>
              <a:rPr lang="en-GB" altLang="en-US" sz="3200">
                <a:solidFill>
                  <a:schemeClr val="bg1"/>
                </a:solidFill>
              </a:rPr>
              <a:t>to cover the fees and you don’t start paying this loan back until after graduating and earning over £25,000</a:t>
            </a:r>
          </a:p>
          <a:p>
            <a:pPr algn="ctr" eaLnBrk="1" hangingPunct="1"/>
            <a:endParaRPr lang="en-GB" altLang="en-US" sz="4000">
              <a:solidFill>
                <a:schemeClr val="bg1"/>
              </a:solidFill>
            </a:endParaRPr>
          </a:p>
        </p:txBody>
      </p:sp>
      <p:sp>
        <p:nvSpPr>
          <p:cNvPr id="7172" name="TextBox 4"/>
          <p:cNvSpPr txBox="1">
            <a:spLocks noChangeArrowheads="1"/>
          </p:cNvSpPr>
          <p:nvPr/>
        </p:nvSpPr>
        <p:spPr bwMode="auto">
          <a:xfrm rot="-632745">
            <a:off x="-431895" y="411830"/>
            <a:ext cx="10371003" cy="193899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n-US" sz="4000" b="1">
                <a:solidFill>
                  <a:schemeClr val="bg1"/>
                </a:solidFill>
              </a:rPr>
              <a:t>	</a:t>
            </a:r>
          </a:p>
          <a:p>
            <a:pPr algn="ctr" eaLnBrk="1" hangingPunct="1"/>
            <a:r>
              <a:rPr lang="en-GB" altLang="en-US" sz="4000" b="1">
                <a:solidFill>
                  <a:srgbClr val="002060"/>
                </a:solidFill>
              </a:rPr>
              <a:t>Q</a:t>
            </a:r>
            <a:r>
              <a:rPr lang="en-GB" altLang="en-US" sz="4000" b="1">
                <a:solidFill>
                  <a:schemeClr val="bg1"/>
                </a:solidFill>
              </a:rPr>
              <a:t>: </a:t>
            </a:r>
            <a:r>
              <a:rPr lang="en-GB" altLang="en-US" sz="3600" b="1">
                <a:solidFill>
                  <a:schemeClr val="bg1"/>
                </a:solidFill>
              </a:rPr>
              <a:t>Will I have to pay tuition fees?</a:t>
            </a:r>
            <a:endParaRPr lang="en-GB" altLang="en-US" sz="4000" b="1">
              <a:solidFill>
                <a:schemeClr val="bg1"/>
              </a:solidFill>
            </a:endParaRPr>
          </a:p>
          <a:p>
            <a:pPr algn="ctr" eaLnBrk="1" hangingPunct="1"/>
            <a:endParaRPr lang="en-GB" altLang="en-US" sz="4000" b="1">
              <a:solidFill>
                <a:srgbClr val="2CD5C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DCFAB-E703-B302-73F4-A13CCA52A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69" y="130628"/>
            <a:ext cx="1921531" cy="61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2392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C346D-B964-7D43-B106-1531A8F34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8212" y="1712629"/>
            <a:ext cx="8316310" cy="3711714"/>
          </a:xfrm>
        </p:spPr>
        <p:txBody>
          <a:bodyPr/>
          <a:lstStyle/>
          <a:p>
            <a:r>
              <a:rPr lang="en-US" sz="4400" dirty="0"/>
              <a:t>Reasons to go to university</a:t>
            </a:r>
          </a:p>
          <a:p>
            <a:r>
              <a:rPr lang="en-US" sz="4400" dirty="0"/>
              <a:t>How to choose a university</a:t>
            </a:r>
          </a:p>
          <a:p>
            <a:r>
              <a:rPr lang="en-US" sz="4400" dirty="0"/>
              <a:t>Student Finance</a:t>
            </a:r>
          </a:p>
          <a:p>
            <a:r>
              <a:rPr lang="en-US" sz="4400" dirty="0"/>
              <a:t>Student Life</a:t>
            </a:r>
          </a:p>
          <a:p>
            <a:r>
              <a:rPr lang="en-US" sz="4400" dirty="0"/>
              <a:t>Applying for university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br>
              <a:rPr lang="en-US" sz="3600" dirty="0"/>
            </a:b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D700C-40D4-7717-DA73-84BBCD67A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60" y="90268"/>
            <a:ext cx="3832297" cy="192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30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71430-2C8B-473F-57C4-3C6C5ABD9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C4C72F-372B-C869-EF9C-A586B469B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9" y="-741229"/>
            <a:ext cx="6733789" cy="67167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D5B704-A1DB-5854-3E46-2450C6CC5285}"/>
              </a:ext>
            </a:extLst>
          </p:cNvPr>
          <p:cNvSpPr/>
          <p:nvPr/>
        </p:nvSpPr>
        <p:spPr>
          <a:xfrm>
            <a:off x="6557555" y="1"/>
            <a:ext cx="5634446" cy="69189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GB" sz="2400">
                <a:solidFill>
                  <a:schemeClr val="bg1"/>
                </a:solidFill>
                <a:latin typeface="Arial Black" panose="020B0A04020102020204" pitchFamily="34" charset="0"/>
              </a:rPr>
              <a:t>Money for living costs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en-GB" sz="24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GB" sz="2400">
                <a:solidFill>
                  <a:schemeClr val="bg1"/>
                </a:solidFill>
                <a:latin typeface="Arial Black" panose="020B0A04020102020204" pitchFamily="34" charset="0"/>
              </a:rPr>
              <a:t>Dependent on Household Income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en-GB" sz="24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GB" sz="2400">
                <a:solidFill>
                  <a:schemeClr val="bg1"/>
                </a:solidFill>
                <a:latin typeface="Arial Black" panose="020B0A04020102020204" pitchFamily="34" charset="0"/>
              </a:rPr>
              <a:t>Dependent on where you studying &amp; living situation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GB" sz="24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400">
                <a:solidFill>
                  <a:schemeClr val="bg1"/>
                </a:solidFill>
                <a:latin typeface="Arial Black" panose="020B0A04020102020204" pitchFamily="34" charset="0"/>
              </a:rPr>
              <a:t>Paid in 3 term instalments directly into the student’s bank account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40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055874-6EBD-8586-961F-46607B352D5B}"/>
              </a:ext>
            </a:extLst>
          </p:cNvPr>
          <p:cNvSpPr/>
          <p:nvPr/>
        </p:nvSpPr>
        <p:spPr>
          <a:xfrm>
            <a:off x="1" y="3683726"/>
            <a:ext cx="6557554" cy="3235234"/>
          </a:xfrm>
          <a:prstGeom prst="rect">
            <a:avLst/>
          </a:prstGeom>
          <a:solidFill>
            <a:srgbClr val="2CD5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200" b="1">
                <a:solidFill>
                  <a:srgbClr val="063532"/>
                </a:solidFill>
                <a:latin typeface="Helvetica"/>
                <a:cs typeface="Helvetica"/>
              </a:rPr>
              <a:t>Maintenance Loan</a:t>
            </a:r>
          </a:p>
        </p:txBody>
      </p:sp>
    </p:spTree>
    <p:extLst>
      <p:ext uri="{BB962C8B-B14F-4D97-AF65-F5344CB8AC3E}">
        <p14:creationId xmlns:p14="http://schemas.microsoft.com/office/powerpoint/2010/main" val="1186790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33513" y="1262273"/>
          <a:ext cx="10849599" cy="4333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7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1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4117929967"/>
                    </a:ext>
                  </a:extLst>
                </a:gridCol>
              </a:tblGrid>
              <a:tr h="1005107"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Household Income </a:t>
                      </a: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baseline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Living at home</a:t>
                      </a: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baseline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Living elsewhere/Halls</a:t>
                      </a: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baseline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Living in London</a:t>
                      </a: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801"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£25,000 or less</a:t>
                      </a: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</a:t>
                      </a:r>
                      <a:r>
                        <a:rPr lang="en-GB" sz="1800" b="0" i="0" u="none" strike="noStrike" noProof="0">
                          <a:solidFill>
                            <a:schemeClr val="tx1"/>
                          </a:solidFill>
                        </a:rPr>
                        <a:t>9,118</a:t>
                      </a:r>
                      <a:endParaRPr lang="en-GB" sz="18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£10,830</a:t>
                      </a:r>
                      <a:endParaRPr lang="en-GB" sz="18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</a:t>
                      </a:r>
                      <a:r>
                        <a:rPr lang="en-GB" sz="1800" b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14,135</a:t>
                      </a:r>
                      <a:endParaRPr lang="en-GB" sz="18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801"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£30,000</a:t>
                      </a: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</a:t>
                      </a:r>
                      <a:r>
                        <a:rPr lang="en-GB" sz="1800" b="0" i="0" u="none" strike="noStrike" noProof="0">
                          <a:solidFill>
                            <a:schemeClr val="tx1"/>
                          </a:solidFill>
                        </a:rPr>
                        <a:t>8,354</a:t>
                      </a:r>
                      <a:endParaRPr lang="en-GB" sz="18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£10,058</a:t>
                      </a:r>
                      <a:endParaRPr lang="en-GB" sz="18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</a:t>
                      </a:r>
                      <a:r>
                        <a:rPr lang="en-GB" sz="1800" b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13,349</a:t>
                      </a:r>
                      <a:endParaRPr lang="en-GB" sz="18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801"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£40,000</a:t>
                      </a: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£6,825</a:t>
                      </a:r>
                      <a:endParaRPr lang="en-GB" sz="18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£8,512</a:t>
                      </a:r>
                      <a:endParaRPr lang="en-GB" sz="18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</a:t>
                      </a:r>
                      <a:r>
                        <a:rPr lang="en-GB" sz="1800" b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11,777</a:t>
                      </a:r>
                      <a:endParaRPr lang="en-GB" sz="18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801"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£50,000</a:t>
                      </a: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</a:t>
                      </a:r>
                      <a:r>
                        <a:rPr lang="en-GB" sz="1800" b="0" i="0" u="none" strike="noStrike" noProof="0">
                          <a:solidFill>
                            <a:schemeClr val="tx1"/>
                          </a:solidFill>
                        </a:rPr>
                        <a:t>5,286</a:t>
                      </a:r>
                      <a:endParaRPr lang="en-GB" sz="18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£6,967</a:t>
                      </a:r>
                      <a:endParaRPr lang="en-GB" sz="18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£9,168</a:t>
                      </a:r>
                      <a:endParaRPr lang="en-GB" sz="18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571"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£60,000</a:t>
                      </a: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£4,013</a:t>
                      </a:r>
                      <a:endParaRPr lang="en-GB" sz="18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£5,421</a:t>
                      </a:r>
                      <a:endParaRPr lang="en-GB" sz="18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£7,637 </a:t>
                      </a:r>
                      <a:endParaRPr lang="en-GB" sz="18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8571"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£65,000 or more</a:t>
                      </a: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£4,013</a:t>
                      </a: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£5,048</a:t>
                      </a:r>
                      <a:endParaRPr lang="en-GB" sz="18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£6,853</a:t>
                      </a:r>
                      <a:endParaRPr lang="en-GB" sz="18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4" marB="3429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07013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49425" y="323538"/>
            <a:ext cx="972007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>
                <a:solidFill>
                  <a:srgbClr val="00205B"/>
                </a:solidFill>
                <a:latin typeface="+mj-lt"/>
                <a:ea typeface="Arial Unicode MS"/>
              </a:rPr>
              <a:t>Loans for students from England: *2026 entry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7487D-87A8-2AC2-B1DD-147A17691640}"/>
              </a:ext>
            </a:extLst>
          </p:cNvPr>
          <p:cNvSpPr txBox="1"/>
          <p:nvPr/>
        </p:nvSpPr>
        <p:spPr>
          <a:xfrm>
            <a:off x="7872984" y="6093322"/>
            <a:ext cx="392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*Figures accurate February 2026</a:t>
            </a:r>
          </a:p>
        </p:txBody>
      </p:sp>
    </p:spTree>
    <p:extLst>
      <p:ext uri="{BB962C8B-B14F-4D97-AF65-F5344CB8AC3E}">
        <p14:creationId xmlns:p14="http://schemas.microsoft.com/office/powerpoint/2010/main" val="297374577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560" y="2060848"/>
            <a:ext cx="3923928" cy="274326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312024" y="1851786"/>
            <a:ext cx="3384377" cy="316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br>
              <a:rPr lang="en-GB" sz="5400" ker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GB" sz="5400" kern="0">
                <a:solidFill>
                  <a:srgbClr val="002060"/>
                </a:solidFill>
                <a:latin typeface="Calibri" panose="020F0502020204030204" pitchFamily="34" charset="0"/>
              </a:rPr>
              <a:t>How do I repay the loans?</a:t>
            </a:r>
          </a:p>
          <a:p>
            <a:endParaRPr lang="en-GB" sz="5400" ker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36408-7C36-F6C2-C552-7508A2DCA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64" y="141514"/>
            <a:ext cx="2021730" cy="6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30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312024" y="1851786"/>
            <a:ext cx="3384377" cy="316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br>
              <a:rPr lang="en-GB" sz="5400" kern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GB" sz="5400" ker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6348" y="1238865"/>
            <a:ext cx="9409471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>
                <a:solidFill>
                  <a:srgbClr val="002060"/>
                </a:solidFill>
                <a:latin typeface="Calibri Light" panose="020F0302020204030204" pitchFamily="34" charset="0"/>
              </a:rPr>
              <a:t>Loan Repayments</a:t>
            </a:r>
          </a:p>
          <a:p>
            <a:endParaRPr lang="en-GB" sz="2000" b="1">
              <a:solidFill>
                <a:srgbClr val="002060"/>
              </a:solidFill>
              <a:latin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000">
                <a:solidFill>
                  <a:srgbClr val="002060"/>
                </a:solidFill>
                <a:latin typeface="Calibri Light" panose="020F0302020204030204" pitchFamily="34" charset="0"/>
              </a:rPr>
              <a:t>All loans added together so you only make one monthly payment</a:t>
            </a:r>
          </a:p>
          <a:p>
            <a:pPr>
              <a:lnSpc>
                <a:spcPct val="90000"/>
              </a:lnSpc>
            </a:pPr>
            <a:endParaRPr lang="en-GB" sz="2000">
              <a:solidFill>
                <a:srgbClr val="002060"/>
              </a:solidFill>
              <a:latin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000">
                <a:solidFill>
                  <a:srgbClr val="002060"/>
                </a:solidFill>
                <a:latin typeface="Calibri Light" panose="020F0302020204030204" pitchFamily="34" charset="0"/>
              </a:rPr>
              <a:t>Repayments start </a:t>
            </a:r>
            <a:r>
              <a:rPr lang="en-GB" sz="2000" b="1">
                <a:solidFill>
                  <a:srgbClr val="002060"/>
                </a:solidFill>
                <a:latin typeface="Calibri Light" panose="020F0302020204030204" pitchFamily="34" charset="0"/>
              </a:rPr>
              <a:t>after</a:t>
            </a:r>
            <a:r>
              <a:rPr lang="en-GB" sz="2000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en-GB" sz="2000" b="1">
                <a:solidFill>
                  <a:srgbClr val="002060"/>
                </a:solidFill>
                <a:latin typeface="Calibri Light" panose="020F0302020204030204" pitchFamily="34" charset="0"/>
              </a:rPr>
              <a:t>Graduation</a:t>
            </a:r>
          </a:p>
          <a:p>
            <a:pPr>
              <a:lnSpc>
                <a:spcPct val="90000"/>
              </a:lnSpc>
            </a:pPr>
            <a:endParaRPr lang="en-GB" sz="2000">
              <a:solidFill>
                <a:srgbClr val="002060"/>
              </a:solidFill>
              <a:latin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000" b="1" u="sng">
                <a:solidFill>
                  <a:srgbClr val="002060"/>
                </a:solidFill>
                <a:latin typeface="Calibri Light" panose="020F0302020204030204" pitchFamily="34" charset="0"/>
              </a:rPr>
              <a:t>Only once you are earning over £25,000</a:t>
            </a:r>
            <a:r>
              <a:rPr lang="en-GB" sz="2000" b="1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en-GB" sz="2000">
                <a:solidFill>
                  <a:srgbClr val="002060"/>
                </a:solidFill>
                <a:latin typeface="Calibri Light" panose="020F0302020204030204" pitchFamily="34" charset="0"/>
              </a:rPr>
              <a:t>(9% of any income over £25,000k - England threshold)</a:t>
            </a:r>
          </a:p>
          <a:p>
            <a:pPr>
              <a:lnSpc>
                <a:spcPct val="90000"/>
              </a:lnSpc>
            </a:pPr>
            <a:endParaRPr lang="en-GB" sz="2000">
              <a:solidFill>
                <a:srgbClr val="002060"/>
              </a:solidFill>
              <a:latin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000">
                <a:solidFill>
                  <a:srgbClr val="002060"/>
                </a:solidFill>
                <a:latin typeface="Calibri Light" panose="020F0302020204030204" pitchFamily="34" charset="0"/>
              </a:rPr>
              <a:t>Deducted at source by your employer like Tax and National Insurance</a:t>
            </a:r>
          </a:p>
          <a:p>
            <a:pPr>
              <a:lnSpc>
                <a:spcPct val="90000"/>
              </a:lnSpc>
            </a:pPr>
            <a:endParaRPr lang="en-GB" sz="2000">
              <a:solidFill>
                <a:srgbClr val="002060"/>
              </a:solidFill>
              <a:latin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000">
                <a:solidFill>
                  <a:srgbClr val="002060"/>
                </a:solidFill>
                <a:latin typeface="Calibri Light" panose="020F0302020204030204" pitchFamily="34" charset="0"/>
              </a:rPr>
              <a:t>Any outstanding loan written off after </a:t>
            </a:r>
            <a:r>
              <a:rPr lang="en-GB" sz="2000" b="1">
                <a:solidFill>
                  <a:srgbClr val="002060"/>
                </a:solidFill>
                <a:latin typeface="Calibri Light" panose="020F0302020204030204" pitchFamily="34" charset="0"/>
              </a:rPr>
              <a:t>40 years</a:t>
            </a:r>
          </a:p>
          <a:p>
            <a:pPr>
              <a:lnSpc>
                <a:spcPct val="90000"/>
              </a:lnSpc>
            </a:pPr>
            <a:endParaRPr lang="en-GB" sz="2000">
              <a:solidFill>
                <a:srgbClr val="002060"/>
              </a:solidFill>
              <a:latin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000">
                <a:solidFill>
                  <a:srgbClr val="002060"/>
                </a:solidFill>
                <a:latin typeface="Calibri Light" panose="020F0302020204030204" pitchFamily="34" charset="0"/>
              </a:rPr>
              <a:t>Repayment will stop and start if your income goes up and down</a:t>
            </a:r>
          </a:p>
          <a:p>
            <a:pPr>
              <a:lnSpc>
                <a:spcPct val="90000"/>
              </a:lnSpc>
            </a:pPr>
            <a:endParaRPr lang="en-GB" sz="2000">
              <a:solidFill>
                <a:srgbClr val="002060"/>
              </a:solidFill>
              <a:latin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000">
                <a:solidFill>
                  <a:srgbClr val="002060"/>
                </a:solidFill>
                <a:latin typeface="Calibri Light" panose="020F0302020204030204" pitchFamily="34" charset="0"/>
              </a:rPr>
              <a:t>&amp; YES you still have to pay your loan back even if you </a:t>
            </a:r>
            <a:r>
              <a:rPr lang="en-GB" sz="2000" b="1">
                <a:solidFill>
                  <a:srgbClr val="002060"/>
                </a:solidFill>
                <a:latin typeface="Calibri Light" panose="020F0302020204030204" pitchFamily="34" charset="0"/>
              </a:rPr>
              <a:t>emigrate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B527E-4387-958A-333E-C4A92B3F5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12" y="0"/>
            <a:ext cx="2117368" cy="7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2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07523" y="1270659"/>
          <a:ext cx="4776272" cy="4291493"/>
        </p:xfrm>
        <a:graphic>
          <a:graphicData uri="http://schemas.openxmlformats.org/drawingml/2006/table">
            <a:tbl>
              <a:tblPr/>
              <a:tblGrid>
                <a:gridCol w="1922399">
                  <a:extLst>
                    <a:ext uri="{9D8B030D-6E8A-4147-A177-3AD203B41FA5}">
                      <a16:colId xmlns:a16="http://schemas.microsoft.com/office/drawing/2014/main" val="280988778"/>
                    </a:ext>
                  </a:extLst>
                </a:gridCol>
                <a:gridCol w="2853873">
                  <a:extLst>
                    <a:ext uri="{9D8B030D-6E8A-4147-A177-3AD203B41FA5}">
                      <a16:colId xmlns:a16="http://schemas.microsoft.com/office/drawing/2014/main" val="197501808"/>
                    </a:ext>
                  </a:extLst>
                </a:gridCol>
              </a:tblGrid>
              <a:tr h="618598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Annual Salary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Monthly repayment @£25,000k threshold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896332"/>
                  </a:ext>
                </a:extLst>
              </a:tr>
              <a:tr h="459046"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043604"/>
                  </a:ext>
                </a:extLst>
              </a:tr>
              <a:tr h="45904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£25,000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29558"/>
                  </a:ext>
                </a:extLst>
              </a:tr>
              <a:tr h="45904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£26,000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£7.50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38393"/>
                  </a:ext>
                </a:extLst>
              </a:tr>
              <a:tr h="45904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£37.50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767599"/>
                  </a:ext>
                </a:extLst>
              </a:tr>
              <a:tr h="45904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£35,000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994088"/>
                  </a:ext>
                </a:extLst>
              </a:tr>
              <a:tr h="45904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£112.50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316249"/>
                  </a:ext>
                </a:extLst>
              </a:tr>
              <a:tr h="45904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£50,000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£187.50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093129"/>
                  </a:ext>
                </a:extLst>
              </a:tr>
              <a:tr h="45904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£60,000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£450.00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8017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66906" y="969581"/>
            <a:ext cx="51612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2060"/>
                </a:solidFill>
              </a:rPr>
              <a:t>If your income falls below £25,000 (e.g. if you go travelling) your loan repayments will automatically stop.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2060"/>
                </a:solidFill>
              </a:rPr>
              <a:t>9% of annual salary (over £25,000), divided by 12 monthly payments. For instance £26,000 is £7.50 per month, or £50,000 is £187.50 per month.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2060"/>
                </a:solidFill>
              </a:rPr>
              <a:t>After 40 years anything you owe on your student loans is written off.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360E1-0956-5D9A-CBFC-1674C0415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4" y="130628"/>
            <a:ext cx="1989850" cy="67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04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" y="25825"/>
            <a:ext cx="12177777" cy="68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90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3457" y="1048730"/>
            <a:ext cx="7387861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Choose from a range of hundreds of courses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+mj-lt"/>
                <a:cs typeface="Calibri"/>
              </a:rPr>
              <a:t>Hours per week vary depending course (8-20 contact hours)</a:t>
            </a:r>
            <a:endParaRPr lang="en-GB" sz="2800" dirty="0">
              <a:solidFill>
                <a:srgbClr val="002060"/>
              </a:solidFill>
              <a:latin typeface="+mj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Lectures, seminars, tutorials, field trips, practicals and placements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Study when you want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Support from personal tutors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Two semesters in each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Long summer</a:t>
            </a:r>
          </a:p>
        </p:txBody>
      </p:sp>
      <p:pic>
        <p:nvPicPr>
          <p:cNvPr id="2050" name="Picture 2" descr="Image result for university studen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223" y="3555785"/>
            <a:ext cx="457200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D256F8-E016-D4BF-B863-1664D575A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74" y="92946"/>
            <a:ext cx="4376583" cy="220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33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0" y="13127"/>
            <a:ext cx="12152380" cy="683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58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93475" y="1382286"/>
            <a:ext cx="5935591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  <a:latin typeface="+mn-lt"/>
                <a:cs typeface="Arial" pitchFamily="34" charset="0"/>
              </a:rPr>
              <a:t>City centre university of </a:t>
            </a:r>
            <a:r>
              <a:rPr lang="en-GB" sz="20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24,000+ students</a:t>
            </a:r>
            <a:r>
              <a:rPr lang="en-GB" sz="2000" dirty="0">
                <a:solidFill>
                  <a:srgbClr val="002060"/>
                </a:solidFill>
                <a:latin typeface="+mn-lt"/>
                <a:cs typeface="Arial" pitchFamily="34" charset="0"/>
              </a:rPr>
              <a:t>, offering a broad range of </a:t>
            </a:r>
            <a:r>
              <a:rPr lang="en-GB" sz="2000" b="1" dirty="0">
                <a:solidFill>
                  <a:srgbClr val="002060"/>
                </a:solidFill>
                <a:cs typeface="Arial" pitchFamily="34" charset="0"/>
              </a:rPr>
              <a:t>3</a:t>
            </a:r>
            <a:r>
              <a:rPr lang="en-GB" sz="20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00+ courses </a:t>
            </a:r>
          </a:p>
          <a:p>
            <a:pPr marL="0" indent="0">
              <a:buNone/>
            </a:pPr>
            <a:endParaRPr lang="en-GB" sz="2000" dirty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  <a:latin typeface="+mn-lt"/>
                <a:cs typeface="Arial" pitchFamily="34" charset="0"/>
              </a:rPr>
              <a:t>Offering a great </a:t>
            </a:r>
            <a:r>
              <a:rPr lang="en-GB" sz="20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student experience </a:t>
            </a:r>
            <a:r>
              <a:rPr lang="en-GB" sz="2000" dirty="0">
                <a:solidFill>
                  <a:srgbClr val="002060"/>
                </a:solidFill>
                <a:latin typeface="+mn-lt"/>
                <a:cs typeface="Arial" pitchFamily="34" charset="0"/>
              </a:rPr>
              <a:t>and </a:t>
            </a:r>
            <a:r>
              <a:rPr lang="en-GB" sz="20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excellent student support</a:t>
            </a:r>
          </a:p>
          <a:p>
            <a:pPr marL="0" indent="0">
              <a:buNone/>
            </a:pPr>
            <a:endParaRPr lang="en-GB" sz="2000" b="1" dirty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2060"/>
                </a:solidFill>
                <a:latin typeface="+mn-lt"/>
                <a:ea typeface="ＭＳ Ｐゴシック"/>
                <a:cs typeface="Arial"/>
              </a:rPr>
              <a:t>Generous scholarships </a:t>
            </a:r>
          </a:p>
          <a:p>
            <a:pPr marL="0" indent="0">
              <a:buNone/>
            </a:pPr>
            <a:endParaRPr lang="en-GB" sz="2000" dirty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Guaranteed</a:t>
            </a:r>
            <a:r>
              <a:rPr lang="en-GB" sz="2000" dirty="0">
                <a:solidFill>
                  <a:srgbClr val="002060"/>
                </a:solidFill>
                <a:latin typeface="+mn-lt"/>
                <a:cs typeface="Arial" pitchFamily="34" charset="0"/>
              </a:rPr>
              <a:t> city-centre </a:t>
            </a:r>
            <a:r>
              <a:rPr lang="en-GB" sz="20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student accommodation </a:t>
            </a:r>
            <a:r>
              <a:rPr lang="en-GB" sz="2000" dirty="0">
                <a:solidFill>
                  <a:srgbClr val="002060"/>
                </a:solidFill>
                <a:latin typeface="+mn-lt"/>
                <a:cs typeface="Arial" pitchFamily="34" charset="0"/>
              </a:rPr>
              <a:t>within walking distance to university buildings</a:t>
            </a:r>
          </a:p>
          <a:p>
            <a:pPr marL="0" indent="0">
              <a:buNone/>
            </a:pPr>
            <a:endParaRPr lang="en-GB" sz="2000" b="1" dirty="0">
              <a:solidFill>
                <a:srgbClr val="002060"/>
              </a:solidFill>
              <a:latin typeface="+mn-lt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  <a:latin typeface="+mn-lt"/>
              </a:rPr>
              <a:t>Study and live in </a:t>
            </a:r>
            <a:r>
              <a:rPr lang="en-GB" sz="2000" b="1" dirty="0">
                <a:solidFill>
                  <a:srgbClr val="002060"/>
                </a:solidFill>
                <a:latin typeface="+mn-lt"/>
              </a:rPr>
              <a:t>Liverpool, 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one of world’s most famous cities</a:t>
            </a:r>
          </a:p>
        </p:txBody>
      </p:sp>
      <p:pic>
        <p:nvPicPr>
          <p:cNvPr id="5" name="Picture 4" descr="art history 00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023" y="3610421"/>
            <a:ext cx="2768377" cy="206080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9066" y="1338527"/>
            <a:ext cx="2865167" cy="330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928662-47BB-406D-A622-994D0E581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85" y="114718"/>
            <a:ext cx="3905201" cy="19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25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809A0C-2D53-22F5-F0E3-F75A99386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6955"/>
            <a:ext cx="12192000" cy="5303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AB84EC-86EC-2CD0-1C87-F4FBC35A1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2" y="169146"/>
            <a:ext cx="4093554" cy="20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32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86" y="365125"/>
            <a:ext cx="6161314" cy="1325563"/>
          </a:xfrm>
        </p:spPr>
        <p:txBody>
          <a:bodyPr/>
          <a:lstStyle/>
          <a:p>
            <a:r>
              <a:rPr lang="en-GB" dirty="0"/>
              <a:t>Why HE?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4137813"/>
              </p:ext>
            </p:extLst>
          </p:nvPr>
        </p:nvGraphicFramePr>
        <p:xfrm>
          <a:off x="838200" y="1085358"/>
          <a:ext cx="10870324" cy="5018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EF15580-4CF9-F0DD-D5F3-86CD8FEF2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160" y="147375"/>
            <a:ext cx="3690783" cy="1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51675D-1885-4C76-9ECB-069263FF37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8651675D-1885-4C76-9ECB-069263FF37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02BD70-C38F-4B6E-B899-90B0E9875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graphicEl>
                                              <a:dgm id="{F302BD70-C38F-4B6E-B899-90B0E9875F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DB6BC4-90A3-4411-8656-E4F4371AE3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F8DB6BC4-90A3-4411-8656-E4F4371AE3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6D975B-23CA-40E7-95DF-1AACF8B20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F46D975B-23CA-40E7-95DF-1AACF8B20D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15048D-A2E0-4A7F-9924-E1E0846A6F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A815048D-A2E0-4A7F-9924-E1E0846A6F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B59CDF-4A0C-4D7C-8817-89F3E69103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dgm id="{73B59CDF-4A0C-4D7C-8817-89F3E69103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616042-21FF-449E-AA37-3270E2E61B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77616042-21FF-449E-AA37-3270E2E61B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270D02-1A1B-489E-B5F4-43321EA7C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BA270D02-1A1B-489E-B5F4-43321EA7CC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485" y="3895897"/>
            <a:ext cx="2694174" cy="15204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24039" y="104919"/>
            <a:ext cx="7543800" cy="1325563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Buildings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7962" y="1107624"/>
            <a:ext cx="2883862" cy="1851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491" y="3894215"/>
            <a:ext cx="2892812" cy="15319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1238" y="5913154"/>
            <a:ext cx="11634598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Buildings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74179" y="3071735"/>
            <a:ext cx="2883862" cy="72261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Arts, Professional and Social Studies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John Lennon Art &amp; Design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2491" y="5426132"/>
            <a:ext cx="2892812" cy="38054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Arts, Professional and Social Studies: 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Foster Building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142" y="3885032"/>
            <a:ext cx="3081722" cy="153136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352143" y="5435607"/>
            <a:ext cx="3101316" cy="38666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Arts, Professional and Social Studies: 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Redmonds Building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38231" y="5426132"/>
            <a:ext cx="2703122" cy="38054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Science:</a:t>
            </a:r>
          </a:p>
          <a:p>
            <a:pPr algn="ctr"/>
            <a:r>
              <a:rPr lang="en-GB" sz="12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 Reilly Building</a:t>
            </a:r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485" y="1226947"/>
            <a:ext cx="2703123" cy="187909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532087" y="3163542"/>
            <a:ext cx="2703123" cy="70142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1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Engineering and Technology</a:t>
            </a:r>
            <a:r>
              <a:rPr lang="en-GB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ctr"/>
            <a:r>
              <a:rPr lang="en-GB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Byrom street - James Parson Building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3E66D-463A-38B0-35C1-267CBDB62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588" y="34314"/>
            <a:ext cx="4363983" cy="219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99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9690906" y="219974"/>
            <a:ext cx="2501094" cy="6944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Facilities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18" y="1136119"/>
            <a:ext cx="3593703" cy="2151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354" y="1182147"/>
            <a:ext cx="3593703" cy="2067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644" y="1218957"/>
            <a:ext cx="3854741" cy="21519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5407" y="3249849"/>
            <a:ext cx="3593703" cy="43030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200" b="1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algn="ctr"/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Tithebarn Street - Ambulance Room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42043" y="3241620"/>
            <a:ext cx="3593703" cy="43030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y</a:t>
            </a:r>
            <a:endParaRPr lang="en-GB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Tithebarn Street – Home Environment Room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64644" y="3241620"/>
            <a:ext cx="3854741" cy="40362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200" b="1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algn="ctr"/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Tithebarn Street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4644" y="3709573"/>
            <a:ext cx="2053415" cy="165227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795682" y="5426180"/>
            <a:ext cx="6023703" cy="418089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algn="ctr"/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Byrom Street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54" y="3740222"/>
            <a:ext cx="1604417" cy="16053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5407" y="5413874"/>
            <a:ext cx="5262016" cy="416859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200" b="1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algn="ctr"/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 Reilly Building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8059" y="3726136"/>
            <a:ext cx="1801326" cy="16458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682" y="3709572"/>
            <a:ext cx="2168962" cy="16522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093" y="3735684"/>
            <a:ext cx="1882588" cy="16098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681" y="3734392"/>
            <a:ext cx="1779742" cy="161118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854" y="5908599"/>
            <a:ext cx="11476836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 Facilities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B35E44-96B0-9F98-9B4E-D0D0842A0F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07" y="51038"/>
            <a:ext cx="4291907" cy="21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05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5" y="3603485"/>
            <a:ext cx="3749040" cy="22449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88" y="3561797"/>
            <a:ext cx="3666781" cy="20518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575" y="3574389"/>
            <a:ext cx="3689166" cy="2101081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583319" y="169505"/>
            <a:ext cx="6825343" cy="1325563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Facilities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4904" y="973395"/>
            <a:ext cx="11476837" cy="4955196"/>
            <a:chOff x="376268" y="1608595"/>
            <a:chExt cx="11476837" cy="44275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269" y="1608595"/>
              <a:ext cx="3779244" cy="215464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9752" y="1608595"/>
              <a:ext cx="3673364" cy="215464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76268" y="3474263"/>
              <a:ext cx="3779245" cy="45837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2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 Arts, Professional and Social Studies:</a:t>
              </a:r>
            </a:p>
            <a:p>
              <a:pPr algn="ctr"/>
              <a:r>
                <a:rPr lang="en-GB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JLAD - Art Exhibition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76269" y="5628903"/>
              <a:ext cx="3779244" cy="40726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Liverpool Business School</a:t>
              </a:r>
            </a:p>
            <a:p>
              <a:pPr algn="ctr"/>
              <a:r>
                <a:rPr lang="en-GB" sz="12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Redmonds</a:t>
              </a:r>
              <a:r>
                <a:rPr lang="en-GB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– Moot Room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319751" y="3474263"/>
              <a:ext cx="3673365" cy="458374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2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  Arts, Professional and Social Studies:</a:t>
              </a:r>
            </a:p>
            <a:p>
              <a:pPr algn="ctr"/>
              <a:r>
                <a:rPr lang="en-GB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JLAD - Lecture Theatre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19751" y="5628903"/>
              <a:ext cx="3673365" cy="407263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1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  Arts, Professional and Social Studies:</a:t>
              </a:r>
            </a:p>
            <a:p>
              <a:pPr algn="ctr"/>
              <a:r>
                <a:rPr lang="en-GB" sz="1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Redmonds</a:t>
              </a:r>
              <a:r>
                <a:rPr lang="en-GB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- TV Studio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63938" y="5628903"/>
              <a:ext cx="3689166" cy="40726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Mount Pleasant Campus</a:t>
              </a:r>
              <a:br>
                <a:rPr lang="en-GB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GB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Sports Building - 2 Indoor Sports Halls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3939" y="1619846"/>
              <a:ext cx="3689166" cy="1854417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8163939" y="3463012"/>
              <a:ext cx="3689166" cy="45837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2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  Arts, Professional and Social Studies:</a:t>
              </a:r>
            </a:p>
            <a:p>
              <a:pPr algn="ctr"/>
              <a:r>
                <a:rPr lang="en-GB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Redmonds – Lecture Theatre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76268" y="5957687"/>
            <a:ext cx="11476836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 Facilities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E86D0-0BD2-484D-F089-C307E0C8A8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904" y="128370"/>
            <a:ext cx="4563925" cy="229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51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18656" y="365125"/>
            <a:ext cx="9035143" cy="1325563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GB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Brand New Facilities!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522BC-ECE4-BC46-837D-9FA971EF83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1" y="1165565"/>
            <a:ext cx="3613653" cy="201512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97631" y="3251286"/>
            <a:ext cx="3613653" cy="38054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Liverpool Business School</a:t>
            </a:r>
          </a:p>
          <a:p>
            <a:pPr algn="ctr"/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4-6 Rodney Street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77A47A-54F2-A34F-98D1-5D081C6727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326" y="1165565"/>
            <a:ext cx="3607652" cy="201512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0A444D3-9AEB-3542-AA0E-CD0F6ADBD6A2}"/>
              </a:ext>
            </a:extLst>
          </p:cNvPr>
          <p:cNvSpPr/>
          <p:nvPr/>
        </p:nvSpPr>
        <p:spPr>
          <a:xfrm>
            <a:off x="4255325" y="3251286"/>
            <a:ext cx="3613653" cy="38054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Life Building</a:t>
            </a:r>
          </a:p>
          <a:p>
            <a:pPr algn="ctr"/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Copperas Hill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72386A-2379-7E41-8CAA-C4C40B690A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507" y="3729927"/>
            <a:ext cx="3678372" cy="202933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9529E1E-AD75-684D-8BDA-10D2C782C5F8}"/>
              </a:ext>
            </a:extLst>
          </p:cNvPr>
          <p:cNvSpPr/>
          <p:nvPr/>
        </p:nvSpPr>
        <p:spPr>
          <a:xfrm>
            <a:off x="8078507" y="5862071"/>
            <a:ext cx="3678372" cy="38054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 of Education</a:t>
            </a:r>
          </a:p>
          <a:p>
            <a:pPr algn="ctr"/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Maryland Street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DC0F2AD-5601-BF45-8474-8FCAA612E2E2}"/>
              </a:ext>
            </a:extLst>
          </p:cNvPr>
          <p:cNvSpPr/>
          <p:nvPr/>
        </p:nvSpPr>
        <p:spPr>
          <a:xfrm>
            <a:off x="297630" y="5837989"/>
            <a:ext cx="3613653" cy="38054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LJMU Library Pavilion</a:t>
            </a:r>
          </a:p>
          <a:p>
            <a:pPr algn="ctr"/>
            <a:r>
              <a:rPr lang="en-GB" sz="1200" b="1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Aldham</a:t>
            </a:r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Robarts Library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692560-A3BE-C849-BC17-AAA41C2D24D0}"/>
              </a:ext>
            </a:extLst>
          </p:cNvPr>
          <p:cNvSpPr/>
          <p:nvPr/>
        </p:nvSpPr>
        <p:spPr>
          <a:xfrm>
            <a:off x="4255325" y="5862071"/>
            <a:ext cx="3613653" cy="38054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of Nursing &amp; Allied Health</a:t>
            </a:r>
          </a:p>
          <a:p>
            <a:pPr algn="ctr"/>
            <a:r>
              <a:rPr lang="en-GB" sz="1200" b="1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Tithebarn</a:t>
            </a:r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Street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C3FE9CB-6497-D044-9F11-B3091C1D63C2}"/>
              </a:ext>
            </a:extLst>
          </p:cNvPr>
          <p:cNvSpPr/>
          <p:nvPr/>
        </p:nvSpPr>
        <p:spPr>
          <a:xfrm>
            <a:off x="8078507" y="3251286"/>
            <a:ext cx="3678372" cy="38054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Sports Building</a:t>
            </a:r>
          </a:p>
          <a:p>
            <a:pPr algn="ctr"/>
            <a:r>
              <a:rPr lang="en-GB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Copperas Hill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B99A45-D2C0-3F4C-B01D-596088ED8F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30" y="3739039"/>
            <a:ext cx="3613653" cy="2020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B32B9F-7323-0E4B-93C8-FBC42C0A3D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5325" y="3739039"/>
            <a:ext cx="3613653" cy="20202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66708E-C371-A347-8B33-C744670706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8507" y="1165565"/>
            <a:ext cx="3678372" cy="20439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FB7402-CD05-6E15-EDD9-91420CE185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631" y="63634"/>
            <a:ext cx="4317912" cy="217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01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GB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Living In – Mount Pleasant Campus </a:t>
            </a:r>
            <a:endParaRPr lang="en-GB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32" y="1360953"/>
            <a:ext cx="2841828" cy="20108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8212" y="1015400"/>
            <a:ext cx="2844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u="sng" dirty="0">
                <a:ln w="0"/>
                <a:solidFill>
                  <a:srgbClr val="0070C0"/>
                </a:solidFill>
              </a:rPr>
              <a:t>Grand</a:t>
            </a:r>
            <a:r>
              <a:rPr lang="en-GB" b="1" u="sng" dirty="0">
                <a:solidFill>
                  <a:srgbClr val="0070C0"/>
                </a:solidFill>
              </a:rPr>
              <a:t> </a:t>
            </a:r>
            <a:r>
              <a:rPr lang="en-GB" b="1" u="sng" dirty="0">
                <a:ln w="0"/>
                <a:solidFill>
                  <a:srgbClr val="0070C0"/>
                </a:solidFill>
              </a:rPr>
              <a:t>Central</a:t>
            </a:r>
            <a:endParaRPr lang="en-GB" b="1" u="sng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8213" y="3423113"/>
            <a:ext cx="17759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u="sng" dirty="0">
                <a:ln w="0"/>
                <a:solidFill>
                  <a:srgbClr val="0070C0"/>
                </a:solidFill>
              </a:rPr>
              <a:t>The Lantern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459" y="1360954"/>
            <a:ext cx="2554014" cy="20108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212" y="5860351"/>
            <a:ext cx="1163997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Halls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030" y="1353752"/>
            <a:ext cx="3319204" cy="2018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306" y="1351540"/>
            <a:ext cx="3172876" cy="2020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55409D-5D82-C049-85FD-22A1D54306F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458" y="3767468"/>
            <a:ext cx="2988383" cy="2003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119621-3CB6-D64C-8A0B-6CBF47466F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841" y="3767468"/>
            <a:ext cx="2685494" cy="20034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947426-1AB2-694C-913A-FF5419508A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13" y="3767468"/>
            <a:ext cx="2844246" cy="20034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76A496-02E4-D741-A974-FA64A8B9CB8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335" y="3767468"/>
            <a:ext cx="3121846" cy="2003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9EAFC3-90D1-0BCD-555D-38C6E90984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667" y="126237"/>
            <a:ext cx="4909590" cy="24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09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GB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Living In – City Centre Campus</a:t>
            </a:r>
            <a:endParaRPr lang="en-GB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570" y="1041086"/>
            <a:ext cx="2844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u="sng" dirty="0" err="1">
                <a:ln w="0"/>
                <a:solidFill>
                  <a:srgbClr val="0070C0"/>
                </a:solidFill>
              </a:rPr>
              <a:t>Marybone</a:t>
            </a:r>
            <a:r>
              <a:rPr lang="en-GB" b="1" u="sng" dirty="0">
                <a:ln w="0"/>
                <a:solidFill>
                  <a:srgbClr val="0070C0"/>
                </a:solidFill>
              </a:rPr>
              <a:t> 1,2 3</a:t>
            </a:r>
            <a:endParaRPr lang="en-GB" b="1" u="sng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5571" y="3448799"/>
            <a:ext cx="17759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u="sng" dirty="0">
                <a:ln w="0"/>
                <a:solidFill>
                  <a:srgbClr val="0070C0"/>
                </a:solidFill>
              </a:rPr>
              <a:t>Byrom Point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570" y="5886037"/>
            <a:ext cx="1163997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Halls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CC8D1-504B-0349-ACDA-0B40689DDC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814" y="1504228"/>
            <a:ext cx="3049385" cy="1987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4FE3DE-92DD-5740-939E-CCAE684ABD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5556" y="1499891"/>
            <a:ext cx="2795886" cy="19921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DE4563-1170-CE4A-AC94-548221C991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71" y="1499892"/>
            <a:ext cx="2844245" cy="1992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8E7D91-EEE1-B748-909D-32EB00FE01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1442" y="1499891"/>
            <a:ext cx="3092459" cy="1992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8661E6-72DE-CB43-A202-5B72BA29C99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562" y="3818134"/>
            <a:ext cx="2975739" cy="1992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9AC9FF-8907-284D-A6DC-918EE39E987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70" y="3818872"/>
            <a:ext cx="2844246" cy="1992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A2C4BE-CE9B-044E-AC07-738A260BC96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543" y="3818132"/>
            <a:ext cx="3130357" cy="1992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BB2788-E969-3B47-A682-3BED8E3E69F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780" y="3818131"/>
            <a:ext cx="2816512" cy="1992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82886C-FF75-27A8-6091-1E67450F9C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021" y="6995"/>
            <a:ext cx="4428065" cy="22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71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44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121" y="2330132"/>
            <a:ext cx="3878841" cy="12929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165412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/>
              <a:t>U</a:t>
            </a:r>
            <a:r>
              <a:rPr lang="en-GB" sz="4000" dirty="0"/>
              <a:t>niversity and</a:t>
            </a:r>
            <a:r>
              <a:rPr lang="en-GB" sz="4000" b="1" dirty="0"/>
              <a:t> C</a:t>
            </a:r>
            <a:r>
              <a:rPr lang="en-GB" sz="4000" dirty="0"/>
              <a:t>olleges</a:t>
            </a:r>
            <a:r>
              <a:rPr lang="en-GB" sz="4000" b="1" dirty="0"/>
              <a:t> </a:t>
            </a:r>
            <a:r>
              <a:rPr lang="en-GB" sz="4000" b="1" dirty="0">
                <a:solidFill>
                  <a:srgbClr val="FF0000"/>
                </a:solidFill>
              </a:rPr>
              <a:t>A</a:t>
            </a:r>
            <a:r>
              <a:rPr lang="en-GB" sz="4000" dirty="0"/>
              <a:t>dmissions </a:t>
            </a:r>
            <a:r>
              <a:rPr lang="en-GB" sz="4000" b="1" dirty="0"/>
              <a:t>S</a:t>
            </a:r>
            <a:r>
              <a:rPr lang="en-GB" sz="4000" dirty="0"/>
              <a:t>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2BBAF-DCD3-CAE0-53BF-3C3C3D191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17" y="158261"/>
            <a:ext cx="3956904" cy="199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AF7A5B-322D-4A07-B2D0-192B18B734B4}"/>
              </a:ext>
            </a:extLst>
          </p:cNvPr>
          <p:cNvSpPr txBox="1"/>
          <p:nvPr/>
        </p:nvSpPr>
        <p:spPr>
          <a:xfrm>
            <a:off x="836285" y="1594074"/>
            <a:ext cx="494921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E00023"/>
              </a:buClr>
              <a:defRPr/>
            </a:pPr>
            <a:r>
              <a:rPr lang="en-GB" sz="2400" b="1" dirty="0">
                <a:solidFill>
                  <a:srgbClr val="002060"/>
                </a:solidFill>
              </a:rPr>
              <a:t>UCAS does:</a:t>
            </a:r>
          </a:p>
          <a:p>
            <a:pPr>
              <a:buClr>
                <a:srgbClr val="117882"/>
              </a:buClr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002060"/>
                </a:solidFill>
              </a:rPr>
              <a:t> process applications</a:t>
            </a:r>
          </a:p>
          <a:p>
            <a:pPr>
              <a:buClr>
                <a:srgbClr val="117882"/>
              </a:buClr>
              <a:buFont typeface="Wingdings" panose="05000000000000000000" pitchFamily="2" charset="2"/>
              <a:buChar char="ü"/>
              <a:defRPr/>
            </a:pPr>
            <a:endParaRPr lang="en-GB" sz="2400" dirty="0">
              <a:solidFill>
                <a:srgbClr val="002060"/>
              </a:solidFill>
            </a:endParaRPr>
          </a:p>
          <a:p>
            <a:pPr>
              <a:buClr>
                <a:srgbClr val="117882"/>
              </a:buClr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002060"/>
                </a:solidFill>
              </a:rPr>
              <a:t> provide information, advice, and training</a:t>
            </a:r>
          </a:p>
          <a:p>
            <a:pPr>
              <a:buClr>
                <a:srgbClr val="117882"/>
              </a:buClr>
              <a:buFont typeface="Wingdings" panose="05000000000000000000" pitchFamily="2" charset="2"/>
              <a:buChar char="ü"/>
              <a:defRPr/>
            </a:pPr>
            <a:endParaRPr lang="en-GB" sz="2400" dirty="0">
              <a:solidFill>
                <a:srgbClr val="002060"/>
              </a:solidFill>
            </a:endParaRPr>
          </a:p>
          <a:p>
            <a:pPr>
              <a:buClr>
                <a:srgbClr val="117882"/>
              </a:buClr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002060"/>
                </a:solidFill>
              </a:rPr>
              <a:t> have a Fraud and Verification Team</a:t>
            </a:r>
          </a:p>
          <a:p>
            <a:pPr>
              <a:buClr>
                <a:srgbClr val="117882"/>
              </a:buClr>
              <a:buFont typeface="Wingdings" panose="05000000000000000000" pitchFamily="2" charset="2"/>
              <a:buChar char="ü"/>
              <a:defRPr/>
            </a:pPr>
            <a:endParaRPr lang="en-GB" sz="2400" dirty="0">
              <a:solidFill>
                <a:srgbClr val="002060"/>
              </a:solidFill>
            </a:endParaRPr>
          </a:p>
          <a:p>
            <a:pPr>
              <a:buClr>
                <a:srgbClr val="117882"/>
              </a:buClr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002060"/>
                </a:solidFill>
              </a:rPr>
              <a:t> take part in education sector engagement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1F3017-A607-4AC6-9AB1-D1D8FDCF8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0703" y="1594074"/>
            <a:ext cx="4867215" cy="293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indent="0">
              <a:buClr>
                <a:srgbClr val="E00023"/>
              </a:buClr>
              <a:buFont typeface="Arial" charset="0"/>
              <a:buNone/>
              <a:defRPr/>
            </a:pPr>
            <a:r>
              <a:rPr lang="en-GB" sz="2400" b="1" dirty="0">
                <a:solidFill>
                  <a:srgbClr val="002060"/>
                </a:solidFill>
                <a:latin typeface="+mn-lt"/>
              </a:rPr>
              <a:t>UCAS doesn’t:</a:t>
            </a:r>
          </a:p>
          <a:p>
            <a:pPr>
              <a:buClr>
                <a:srgbClr val="E00023"/>
              </a:buClr>
              <a:buFont typeface="Calibri" panose="020F0502020204030204" pitchFamily="34" charset="0"/>
              <a:buChar char="ꭗ"/>
              <a:defRPr/>
            </a:pPr>
            <a:r>
              <a:rPr lang="en-GB" sz="2400" dirty="0">
                <a:solidFill>
                  <a:srgbClr val="002060"/>
                </a:solidFill>
                <a:latin typeface="+mn-lt"/>
              </a:rPr>
              <a:t>suggest courses or universities</a:t>
            </a:r>
          </a:p>
          <a:p>
            <a:pPr>
              <a:buClr>
                <a:srgbClr val="E00023"/>
              </a:buClr>
              <a:buFont typeface="Calibri" panose="020F0502020204030204" pitchFamily="34" charset="0"/>
              <a:buChar char="ꭗ"/>
              <a:defRPr/>
            </a:pPr>
            <a:endParaRPr lang="en-GB" sz="2400" dirty="0">
              <a:solidFill>
                <a:srgbClr val="002060"/>
              </a:solidFill>
              <a:latin typeface="+mn-lt"/>
            </a:endParaRPr>
          </a:p>
          <a:p>
            <a:pPr>
              <a:buClr>
                <a:srgbClr val="E00023"/>
              </a:buClr>
              <a:buFont typeface="Calibri" panose="020F0502020204030204" pitchFamily="34" charset="0"/>
              <a:buChar char="ꭗ"/>
              <a:defRPr/>
            </a:pPr>
            <a:r>
              <a:rPr lang="en-GB" sz="2400" dirty="0">
                <a:solidFill>
                  <a:srgbClr val="002060"/>
                </a:solidFill>
                <a:latin typeface="+mn-lt"/>
              </a:rPr>
              <a:t>make decisions or offers</a:t>
            </a:r>
          </a:p>
          <a:p>
            <a:pPr>
              <a:buClr>
                <a:srgbClr val="E00023"/>
              </a:buClr>
              <a:buFont typeface="Calibri" panose="020F0502020204030204" pitchFamily="34" charset="0"/>
              <a:buChar char="ꭗ"/>
              <a:defRPr/>
            </a:pPr>
            <a:endParaRPr lang="en-GB" sz="2400" dirty="0">
              <a:solidFill>
                <a:srgbClr val="002060"/>
              </a:solidFill>
              <a:latin typeface="+mn-lt"/>
            </a:endParaRPr>
          </a:p>
          <a:p>
            <a:pPr>
              <a:buClr>
                <a:srgbClr val="E00023"/>
              </a:buClr>
              <a:buFont typeface="Calibri" panose="020F0502020204030204" pitchFamily="34" charset="0"/>
              <a:buChar char="ꭗ"/>
              <a:defRPr/>
            </a:pPr>
            <a:r>
              <a:rPr lang="en-GB" sz="2400" dirty="0">
                <a:solidFill>
                  <a:srgbClr val="002060"/>
                </a:solidFill>
                <a:latin typeface="+mn-lt"/>
              </a:rPr>
              <a:t>advise on finance, immigration, or visas for individuals</a:t>
            </a:r>
          </a:p>
        </p:txBody>
      </p:sp>
      <p:sp>
        <p:nvSpPr>
          <p:cNvPr id="7" name="Rectangle 6"/>
          <p:cNvSpPr/>
          <p:nvPr/>
        </p:nvSpPr>
        <p:spPr>
          <a:xfrm>
            <a:off x="952318" y="986701"/>
            <a:ext cx="62856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UCAS – an independent charity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723" y="5034519"/>
            <a:ext cx="2740124" cy="913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FC4BB5-FF80-A75D-4F76-C26630D7E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75" y="74852"/>
            <a:ext cx="4539868" cy="22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96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27131" y="293031"/>
            <a:ext cx="8229600" cy="5651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UCAS?</a:t>
            </a:r>
            <a:b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0375" y="1228095"/>
            <a:ext cx="10906563" cy="435451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organisation responsible for managing applications to higher education (HE) courses in the UK</a:t>
            </a:r>
          </a:p>
          <a:p>
            <a:pPr marL="0" indent="0">
              <a:lnSpc>
                <a:spcPct val="150000"/>
              </a:lnSpc>
              <a:buNone/>
              <a:defRPr/>
            </a:pPr>
            <a:endParaRPr lang="en-US" sz="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provider of </a:t>
            </a:r>
            <a:r>
              <a:rPr lang="en-US" sz="2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&amp; Track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online tools which make it easier for students, universities &amp; colleges to manage applications and offers</a:t>
            </a:r>
          </a:p>
          <a:p>
            <a:pPr marL="0" indent="0">
              <a:lnSpc>
                <a:spcPct val="150000"/>
              </a:lnSpc>
              <a:buNone/>
              <a:defRPr/>
            </a:pPr>
            <a:endParaRPr lang="en-US" sz="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unbiased guide for students, parents &amp; advisers to help make informed choices about HE and understand the application process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Image result for u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11" y="4225930"/>
            <a:ext cx="5472715" cy="19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09E6E0-FEB2-E537-2258-25CFE8634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89" y="0"/>
            <a:ext cx="4071782" cy="204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43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365125"/>
            <a:ext cx="7848600" cy="1325563"/>
          </a:xfrm>
        </p:spPr>
        <p:txBody>
          <a:bodyPr/>
          <a:lstStyle/>
          <a:p>
            <a:r>
              <a:rPr lang="en-GB" dirty="0"/>
              <a:t>Financial 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“figures published by Gov.uk show a continued rise in salary, as working-age graduates aged 16-64 earned a median salary of £26,000 in 2023, and earned £6,500 more per year than non-graduates.”</a:t>
            </a:r>
          </a:p>
          <a:p>
            <a:pPr marL="0" indent="0">
              <a:buNone/>
            </a:pPr>
            <a:br>
              <a:rPr lang="en-GB" sz="2000" dirty="0"/>
            </a:br>
            <a:r>
              <a:rPr lang="en-GB" sz="2000" dirty="0"/>
              <a:t>Graduate Labour Market Statistics 2023, Gov.uk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This means graduates earn almost £300,000 more over the course of their career than non graduates!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F18579-C759-8A28-D137-CE64D3063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46" y="92946"/>
            <a:ext cx="3679897" cy="185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957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384331" y="277266"/>
            <a:ext cx="8229600" cy="565150"/>
          </a:xfrm>
        </p:spPr>
        <p:txBody>
          <a:bodyPr/>
          <a:lstStyle/>
          <a:p>
            <a:pPr algn="ctr"/>
            <a:r>
              <a:rPr lang="en-GB" alt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UCAS Timeline</a:t>
            </a:r>
            <a:endParaRPr lang="en-GB" altLang="en-US" sz="4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590840"/>
            <a:ext cx="8229600" cy="44513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b="1" dirty="0">
                <a:solidFill>
                  <a:srgbClr val="002060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June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>
                <a:solidFill>
                  <a:srgbClr val="002060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UCAS Apply available</a:t>
            </a:r>
          </a:p>
          <a:p>
            <a:pPr marL="0" indent="0">
              <a:buNone/>
            </a:pPr>
            <a:endParaRPr lang="en-GB" altLang="en-US" sz="2400" dirty="0">
              <a:solidFill>
                <a:srgbClr val="002060"/>
              </a:solidFill>
              <a:latin typeface="+mj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b="1" dirty="0">
                <a:solidFill>
                  <a:srgbClr val="002060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6 September</a:t>
            </a:r>
            <a:endParaRPr lang="en-GB" altLang="en-US" sz="2400" dirty="0">
              <a:solidFill>
                <a:srgbClr val="002060"/>
              </a:solidFill>
              <a:latin typeface="+mj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>
                <a:solidFill>
                  <a:srgbClr val="002060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First date for receipt of applications by UCAS</a:t>
            </a:r>
          </a:p>
          <a:p>
            <a:pPr eaLnBrk="1" hangingPunct="1">
              <a:lnSpc>
                <a:spcPct val="90000"/>
              </a:lnSpc>
            </a:pPr>
            <a:endParaRPr lang="en-GB" altLang="en-US" sz="2400" dirty="0">
              <a:solidFill>
                <a:srgbClr val="002060"/>
              </a:solidFill>
              <a:latin typeface="+mj-lt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b="1" dirty="0">
                <a:solidFill>
                  <a:srgbClr val="002060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15 October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>
                <a:solidFill>
                  <a:srgbClr val="002060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Deadline for receipt of applications to Oxford or Cambridge, and all with choices to Medicine, Dentistry and Veterinary Science to be guaranteed equal consideration.</a:t>
            </a:r>
          </a:p>
          <a:p>
            <a:endParaRPr lang="en-GB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FE19C-6CC5-9447-317D-BEAB72498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75" y="114098"/>
            <a:ext cx="4028239" cy="202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70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838423" y="926260"/>
            <a:ext cx="10988180" cy="565150"/>
          </a:xfrm>
        </p:spPr>
        <p:txBody>
          <a:bodyPr>
            <a:noAutofit/>
          </a:bodyPr>
          <a:lstStyle/>
          <a:p>
            <a:r>
              <a:rPr lang="en-GB" alt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UCAS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37" y="1595104"/>
            <a:ext cx="10523764" cy="4862845"/>
          </a:xfrm>
        </p:spPr>
        <p:txBody>
          <a:bodyPr>
            <a:normAutofit fontScale="400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6000" b="1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15th October 2026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6000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Deadline for receipt of applications to Oxford or Cambridge, and all with choices to Medicine, Dentistry and Veterinary Science to be guaranteed equal consideration.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6000" b="1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13th January 2026</a:t>
            </a:r>
            <a:endParaRPr lang="en-GB" altLang="en-US" sz="6000" dirty="0">
              <a:solidFill>
                <a:srgbClr val="00206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6000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Closing date for most applications (but your college will set their own deadline)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6000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Forms received after this date are stamped "late" and considered only at the discretion of the institutions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6000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Respect the internal deadline set by your College - normally November / December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6000" b="1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30th June 2027 (Late Applicants)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6000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End of applications before Clearing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6000" i="1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								NB UCAS deadlines are 6.00pm</a:t>
            </a:r>
          </a:p>
          <a:p>
            <a:pPr eaLnBrk="1" hangingPunct="1">
              <a:lnSpc>
                <a:spcPct val="90000"/>
              </a:lnSpc>
            </a:pPr>
            <a:endParaRPr lang="en-GB" altLang="en-US" sz="2400" dirty="0">
              <a:solidFill>
                <a:srgbClr val="00206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n-GB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198A5C-08A8-4070-A254-323E1B6E2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97" y="191682"/>
            <a:ext cx="4337232" cy="218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40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420" y="1089376"/>
            <a:ext cx="8229600" cy="5651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What happens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263" y="1843088"/>
            <a:ext cx="10205357" cy="41211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Invite for interview/audition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Receive an 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offer decision </a:t>
            </a:r>
            <a:r>
              <a:rPr lang="en-GB" altLang="en-US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:-</a:t>
            </a: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GB" altLang="en-US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Conditional: BBB (120 points), DMM (112)  </a:t>
            </a: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GB" altLang="en-US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Unconditional: already achieved grades / no grades needed</a:t>
            </a: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GB" altLang="en-US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Reject: No offer of a place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dirty="0">
              <a:solidFill>
                <a:srgbClr val="00206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Receive invite to departmental applicant day – your chance to interview the university. Always attend these!!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B86D4-1B2D-5123-106C-8258BEF3C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03" y="92945"/>
            <a:ext cx="4300383" cy="216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85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785" y="959014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Before you start…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785" y="1920294"/>
            <a:ext cx="10515600" cy="4683211"/>
          </a:xfrm>
        </p:spPr>
        <p:txBody>
          <a:bodyPr/>
          <a:lstStyle/>
          <a:p>
            <a:r>
              <a:rPr lang="en-GB" dirty="0">
                <a:latin typeface="+mj-lt"/>
              </a:rPr>
              <a:t>Make sure you have researched your course/university choices thoroughly</a:t>
            </a:r>
          </a:p>
          <a:p>
            <a:r>
              <a:rPr lang="en-GB" dirty="0">
                <a:latin typeface="+mj-lt"/>
              </a:rPr>
              <a:t>Visited universities</a:t>
            </a:r>
          </a:p>
          <a:p>
            <a:r>
              <a:rPr lang="en-GB" dirty="0">
                <a:latin typeface="+mj-lt"/>
              </a:rPr>
              <a:t>Speak to </a:t>
            </a:r>
            <a:r>
              <a:rPr lang="en-GB" dirty="0" err="1">
                <a:latin typeface="+mj-lt"/>
              </a:rPr>
              <a:t>uni’s</a:t>
            </a:r>
            <a:r>
              <a:rPr lang="en-GB" dirty="0">
                <a:latin typeface="+mj-lt"/>
              </a:rPr>
              <a:t> about what they are looking for in a candidate – especially key for competitive subjects. Is there anything you should include?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E79126-9A08-69D0-3D6F-BB2DC16B7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17" y="36231"/>
            <a:ext cx="4322154" cy="217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939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093873" y="141890"/>
            <a:ext cx="888792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Personal Statement that important?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981200" y="1843088"/>
            <a:ext cx="8229600" cy="4121150"/>
          </a:xfrm>
        </p:spPr>
        <p:txBody>
          <a:bodyPr/>
          <a:lstStyle/>
          <a:p>
            <a:pPr indent="12700">
              <a:lnSpc>
                <a:spcPct val="150000"/>
              </a:lnSpc>
              <a:buNone/>
            </a:pPr>
            <a:r>
              <a:rPr lang="en-GB" altLang="en-US" dirty="0">
                <a:solidFill>
                  <a:srgbClr val="002060"/>
                </a:solidFill>
                <a:latin typeface="Arial" charset="0"/>
                <a:ea typeface="ＭＳ Ｐゴシック" pitchFamily="34" charset="-128"/>
                <a:cs typeface="Arial" charset="0"/>
              </a:rPr>
              <a:t>For some students, this is the ONLY chance to tell us about </a:t>
            </a:r>
            <a:r>
              <a:rPr lang="en-GB" altLang="en-US" b="1" dirty="0">
                <a:solidFill>
                  <a:srgbClr val="002060"/>
                </a:solidFill>
                <a:latin typeface="Arial" charset="0"/>
                <a:ea typeface="ＭＳ Ｐゴシック" pitchFamily="34" charset="-128"/>
                <a:cs typeface="Arial" charset="0"/>
              </a:rPr>
              <a:t>themselves</a:t>
            </a:r>
            <a:r>
              <a:rPr lang="en-GB" altLang="en-US" dirty="0">
                <a:solidFill>
                  <a:srgbClr val="002060"/>
                </a:solidFill>
                <a:latin typeface="Arial" charset="0"/>
                <a:ea typeface="ＭＳ Ｐゴシック" pitchFamily="34" charset="-128"/>
                <a:cs typeface="Arial" charset="0"/>
              </a:rPr>
              <a:t> and </a:t>
            </a:r>
            <a:r>
              <a:rPr lang="en-GB" altLang="en-US" b="1" dirty="0">
                <a:solidFill>
                  <a:srgbClr val="002060"/>
                </a:solidFill>
                <a:latin typeface="Arial" charset="0"/>
                <a:ea typeface="ＭＳ Ｐゴシック" pitchFamily="34" charset="-128"/>
                <a:cs typeface="Arial" charset="0"/>
              </a:rPr>
              <a:t>why we should make them an offer</a:t>
            </a:r>
            <a:r>
              <a:rPr lang="en-GB" altLang="en-US" dirty="0">
                <a:solidFill>
                  <a:srgbClr val="002060"/>
                </a:solidFill>
                <a:latin typeface="Arial" charset="0"/>
                <a:ea typeface="ＭＳ Ｐゴシック" pitchFamily="34" charset="-128"/>
                <a:cs typeface="Arial" charset="0"/>
              </a:rPr>
              <a:t>.</a:t>
            </a:r>
            <a:r>
              <a:rPr lang="en-GB" altLang="en-US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For every student, it is the first impression we get of you! </a:t>
            </a:r>
            <a:endParaRPr lang="en-GB" altLang="en-US" dirty="0">
              <a:solidFill>
                <a:srgbClr val="002060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E9A62F-A64F-1ECC-48C9-95634A113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07" y="0"/>
            <a:ext cx="4350907" cy="21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109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841625" y="287338"/>
            <a:ext cx="8229600" cy="565150"/>
          </a:xfrm>
        </p:spPr>
        <p:txBody>
          <a:bodyPr/>
          <a:lstStyle/>
          <a:p>
            <a:pPr eaLnBrk="1" hangingPunct="1"/>
            <a:r>
              <a:rPr lang="en-GB" altLang="en-US" b="1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Work Experience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19288" y="1336675"/>
            <a:ext cx="8229600" cy="4121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GB" altLang="en-US">
                <a:latin typeface="Arial" charset="0"/>
                <a:ea typeface="ＭＳ Ｐゴシック" pitchFamily="34" charset="-128"/>
                <a:cs typeface="Arial" charset="0"/>
              </a:rPr>
              <a:t> Think about how your work experience has helped you to be a more suitable candidate for your chosen course.</a:t>
            </a:r>
          </a:p>
          <a:p>
            <a:pPr>
              <a:buFont typeface="Wingdings" pitchFamily="2" charset="2"/>
              <a:buChar char="q"/>
            </a:pPr>
            <a:endParaRPr lang="en-GB" altLang="en-US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altLang="en-US">
                <a:latin typeface="Arial" charset="0"/>
                <a:ea typeface="ＭＳ Ｐゴシック" pitchFamily="34" charset="-128"/>
                <a:cs typeface="Arial" charset="0"/>
              </a:rPr>
              <a:t> Practical experience which may have confirmed your interest in a particular subject.</a:t>
            </a:r>
          </a:p>
          <a:p>
            <a:pPr>
              <a:buFont typeface="Wingdings" pitchFamily="2" charset="2"/>
              <a:buChar char="q"/>
            </a:pPr>
            <a:endParaRPr lang="en-GB" altLang="en-US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altLang="en-US">
                <a:latin typeface="Arial" charset="0"/>
                <a:ea typeface="ＭＳ Ｐゴシック" pitchFamily="34" charset="-128"/>
                <a:cs typeface="Arial" charset="0"/>
              </a:rPr>
              <a:t> What type of skills did you gain, i.e. team work, computer literacy, communication skills.</a:t>
            </a:r>
          </a:p>
          <a:p>
            <a:endParaRPr lang="en-GB" altLang="en-US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1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00388" y="265113"/>
            <a:ext cx="8229600" cy="565150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GB" altLang="en-US" b="1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Next Steps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785273" y="1163415"/>
            <a:ext cx="8841334" cy="4784287"/>
          </a:xfrm>
        </p:spPr>
        <p:txBody>
          <a:bodyPr/>
          <a:lstStyle/>
          <a:p>
            <a:pPr marL="85725" indent="-127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altLang="en-US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GB" altLang="en-US" dirty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Research universities and courses</a:t>
            </a:r>
          </a:p>
          <a:p>
            <a:pPr marL="85725" indent="-127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altLang="en-US" dirty="0">
                <a:solidFill>
                  <a:srgbClr val="2CD5C4"/>
                </a:solidFill>
                <a:latin typeface="Arial" charset="0"/>
                <a:ea typeface="ＭＳ Ｐゴシック" pitchFamily="34" charset="-128"/>
                <a:cs typeface="Arial" charset="0"/>
              </a:rPr>
              <a:t>Think about what you want to study, why is this your favourite subject</a:t>
            </a:r>
          </a:p>
          <a:p>
            <a:pPr marL="85725" indent="-127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altLang="en-US" dirty="0">
                <a:latin typeface="Arial" charset="0"/>
                <a:ea typeface="ＭＳ Ｐゴシック" pitchFamily="34" charset="-128"/>
                <a:cs typeface="Arial" charset="0"/>
              </a:rPr>
              <a:t> Build some experiences to develop new skills and discuss in your personal statement</a:t>
            </a:r>
          </a:p>
          <a:p>
            <a:pPr marL="85725" indent="-127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altLang="en-US" dirty="0">
                <a:solidFill>
                  <a:srgbClr val="2CD5C4"/>
                </a:solidFill>
                <a:latin typeface="Arial" charset="0"/>
                <a:ea typeface="ＭＳ Ｐゴシック" pitchFamily="34" charset="-128"/>
                <a:cs typeface="Arial" charset="0"/>
              </a:rPr>
              <a:t>Take on a part time job or a voluntary position linked to your subject</a:t>
            </a:r>
          </a:p>
          <a:p>
            <a:pPr marL="85725" indent="-127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altLang="en-US" dirty="0">
                <a:latin typeface="Arial" charset="0"/>
                <a:ea typeface="ＭＳ Ｐゴシック" pitchFamily="34" charset="-128"/>
                <a:cs typeface="Arial" charset="0"/>
              </a:rPr>
              <a:t> What extracurricular experience do you have? Could you start a new hobby to improve your application?</a:t>
            </a:r>
          </a:p>
          <a:p>
            <a:pPr marL="85725" indent="-127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GB" altLang="en-US" dirty="0">
              <a:solidFill>
                <a:srgbClr val="0070C0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9035F-50C3-9036-705B-016C74E13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119491"/>
            <a:ext cx="2037380" cy="71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881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5" descr="http://www.impactlab.net/wp-content/uploads/2010/12/twitter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1" y="1214439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3173414" y="265114"/>
            <a:ext cx="8229600" cy="563562"/>
          </a:xfrm>
        </p:spPr>
        <p:txBody>
          <a:bodyPr/>
          <a:lstStyle/>
          <a:p>
            <a:r>
              <a:rPr lang="en-GB" altLang="en-US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Find out more from UCAS</a:t>
            </a:r>
          </a:p>
        </p:txBody>
      </p:sp>
      <p:pic>
        <p:nvPicPr>
          <p:cNvPr id="5837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1" y="2138363"/>
            <a:ext cx="735013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1" y="4025901"/>
            <a:ext cx="7207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381376" y="1279526"/>
            <a:ext cx="2635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200" dirty="0"/>
              <a:t>@ucas_online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81376" y="2222501"/>
            <a:ext cx="3148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200" dirty="0"/>
              <a:t>www.yougo.co.uk</a:t>
            </a:r>
          </a:p>
        </p:txBody>
      </p:sp>
      <p:pic>
        <p:nvPicPr>
          <p:cNvPr id="58376" name="Picture 5" descr="YouTube hom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5439" y="-13652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Picture 7" descr="YouTube hom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5439" y="-13652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8" name="Picture 9" descr="YouTube hom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5439" y="-13652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9" name="Picture 11" descr="http://gheymann.files.wordpress.com/2011/05/youtube-logo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8400" y="5065713"/>
            <a:ext cx="712788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3381376" y="5072064"/>
            <a:ext cx="5281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200" dirty="0"/>
              <a:t>www.youtube.com/ucasonline</a:t>
            </a:r>
          </a:p>
        </p:txBody>
      </p:sp>
      <p:pic>
        <p:nvPicPr>
          <p:cNvPr id="58381" name="Picture 17" descr="http://ameyasworld.files.wordpress.com/2011/05/facebook_logo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1" y="3101976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3381376" y="4148139"/>
            <a:ext cx="5072063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200" dirty="0"/>
              <a:t>http://ucas.faq-help.com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81376" y="3143250"/>
            <a:ext cx="621506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200" dirty="0"/>
              <a:t>www.facebook.com/ucasonline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AAB47-F7B1-A57D-F62D-62447E9A3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321" y="126964"/>
            <a:ext cx="3984993" cy="20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505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1725" y="4550980"/>
            <a:ext cx="3941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outreach@ljmu.ac.uk</a:t>
            </a:r>
          </a:p>
          <a:p>
            <a:r>
              <a:rPr lang="en-GB" sz="2800" dirty="0">
                <a:solidFill>
                  <a:schemeClr val="bg1"/>
                </a:solidFill>
              </a:rPr>
              <a:t>ljmu.ac.uk</a:t>
            </a:r>
          </a:p>
        </p:txBody>
      </p:sp>
    </p:spTree>
    <p:extLst>
      <p:ext uri="{BB962C8B-B14F-4D97-AF65-F5344CB8AC3E}">
        <p14:creationId xmlns:p14="http://schemas.microsoft.com/office/powerpoint/2010/main" val="3254496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89036" y="1439316"/>
            <a:ext cx="101194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3200" dirty="0">
                <a:solidFill>
                  <a:srgbClr val="002060"/>
                </a:solidFill>
              </a:rPr>
              <a:t>The top reasons for attending university are:</a:t>
            </a:r>
            <a:r>
              <a:rPr lang="en-US" sz="3200" dirty="0">
                <a:solidFill>
                  <a:srgbClr val="002060"/>
                </a:solidFill>
              </a:rPr>
              <a:t>​</a:t>
            </a:r>
            <a:br>
              <a:rPr lang="en-US" sz="3200" dirty="0">
                <a:solidFill>
                  <a:srgbClr val="002060"/>
                </a:solidFill>
              </a:rPr>
            </a:br>
            <a:endParaRPr lang="en-US" sz="3200" dirty="0">
              <a:solidFill>
                <a:srgbClr val="002060"/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</a:rPr>
              <a:t> To earn more money</a:t>
            </a:r>
            <a:r>
              <a:rPr lang="en-US" sz="3200" dirty="0">
                <a:solidFill>
                  <a:srgbClr val="002060"/>
                </a:solidFill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</a:rPr>
              <a:t> To pursue a vocation</a:t>
            </a:r>
            <a:r>
              <a:rPr lang="en-US" sz="3200" dirty="0">
                <a:solidFill>
                  <a:srgbClr val="002060"/>
                </a:solidFill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</a:rPr>
              <a:t> To study a subject you enjoy</a:t>
            </a:r>
            <a:r>
              <a:rPr lang="en-US" sz="3200" dirty="0">
                <a:solidFill>
                  <a:srgbClr val="002060"/>
                </a:solidFill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</a:rPr>
              <a:t> To get more career opportunities</a:t>
            </a:r>
            <a:r>
              <a:rPr lang="en-US" sz="3200" dirty="0">
                <a:solidFill>
                  <a:srgbClr val="002060"/>
                </a:solidFill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</a:rPr>
              <a:t> To move away from home/be more independent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1156" y="114225"/>
            <a:ext cx="28152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Calibri Light" panose="020F0302020204030204" pitchFamily="34" charset="0"/>
              </a:rPr>
              <a:t>Why go?</a:t>
            </a:r>
            <a:endParaRPr lang="en-GB" sz="40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5C00F-C645-8DFD-1EF4-436EB2DCA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03" y="35893"/>
            <a:ext cx="3875840" cy="195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89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858352" y="954024"/>
            <a:ext cx="8229600" cy="9747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2800" b="1" u="sng" dirty="0">
                <a:solidFill>
                  <a:srgbClr val="002060"/>
                </a:solidFill>
                <a:latin typeface="+mn-lt"/>
              </a:rPr>
              <a:t>Finding the right course and </a:t>
            </a:r>
          </a:p>
          <a:p>
            <a:pPr>
              <a:defRPr/>
            </a:pPr>
            <a:r>
              <a:rPr lang="en-GB" sz="2800" b="1" u="sng" dirty="0">
                <a:solidFill>
                  <a:srgbClr val="FF0000"/>
                </a:solidFill>
                <a:latin typeface="+mn-lt"/>
              </a:rPr>
              <a:t>THEN</a:t>
            </a:r>
            <a:r>
              <a:rPr lang="en-GB" sz="2800" b="1" u="sng" dirty="0">
                <a:solidFill>
                  <a:srgbClr val="002060"/>
                </a:solidFill>
                <a:latin typeface="+mn-lt"/>
              </a:rPr>
              <a:t> choosing the right university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58352" y="1928749"/>
            <a:ext cx="8645525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solidFill>
                  <a:srgbClr val="002060"/>
                </a:solidFill>
                <a:latin typeface="+mn-lt"/>
              </a:rPr>
              <a:t>Over </a:t>
            </a:r>
            <a:r>
              <a:rPr lang="en-GB" altLang="en-US" sz="2400" b="1" dirty="0">
                <a:solidFill>
                  <a:srgbClr val="002060"/>
                </a:solidFill>
                <a:latin typeface="+mn-lt"/>
              </a:rPr>
              <a:t>36,000 course combinations </a:t>
            </a:r>
            <a:r>
              <a:rPr lang="en-GB" altLang="en-US" sz="2400" dirty="0">
                <a:solidFill>
                  <a:srgbClr val="002060"/>
                </a:solidFill>
                <a:latin typeface="+mn-lt"/>
              </a:rPr>
              <a:t>listed on ucas.com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2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solidFill>
                  <a:srgbClr val="002060"/>
                </a:solidFill>
                <a:latin typeface="+mn-lt"/>
              </a:rPr>
              <a:t>Students can choose: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GB" altLang="en-US" sz="2400" b="1" dirty="0">
                <a:solidFill>
                  <a:srgbClr val="002060"/>
                </a:solidFill>
                <a:latin typeface="+mn-lt"/>
              </a:rPr>
              <a:t>Five courses at five different universities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GB" altLang="en-US" sz="2400" b="1" dirty="0">
                <a:solidFill>
                  <a:srgbClr val="002060"/>
                </a:solidFill>
                <a:latin typeface="+mn-lt"/>
              </a:rPr>
              <a:t>Five different courses at one university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2400" b="1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solidFill>
                  <a:srgbClr val="002060"/>
                </a:solidFill>
                <a:latin typeface="+mn-lt"/>
              </a:rPr>
              <a:t>Or anything in between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24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solidFill>
                  <a:srgbClr val="002060"/>
                </a:solidFill>
                <a:latin typeface="+mn-lt"/>
              </a:rPr>
              <a:t>However, it must all be done on one application form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GB" altLang="en-US" sz="2400" b="1" dirty="0">
                <a:solidFill>
                  <a:srgbClr val="002060"/>
                </a:solidFill>
                <a:latin typeface="+mn-lt"/>
              </a:rPr>
              <a:t>NB</a:t>
            </a:r>
            <a:r>
              <a:rPr lang="en-GB" altLang="en-US" sz="2400" dirty="0">
                <a:solidFill>
                  <a:srgbClr val="002060"/>
                </a:solidFill>
                <a:latin typeface="+mn-lt"/>
              </a:rPr>
              <a:t> Exceptions for Oxbridge and medical-related courses)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B387C-F87C-6D92-9D42-DAA0E28E0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17" y="37964"/>
            <a:ext cx="3832297" cy="192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9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5379" y="1735837"/>
            <a:ext cx="676931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en-US" sz="2000" dirty="0">
                <a:solidFill>
                  <a:srgbClr val="002060"/>
                </a:solidFill>
              </a:rPr>
              <a:t>Everyone will have their own priorities: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2060"/>
                </a:solidFill>
              </a:rPr>
              <a:t>Foundation Degree 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2060"/>
                </a:solidFill>
              </a:rPr>
              <a:t>Undergraduate degree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2060"/>
                </a:solidFill>
              </a:rPr>
              <a:t>Study more than one subject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2060"/>
                </a:solidFill>
              </a:rPr>
              <a:t>Particular subject / area of interest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2060"/>
                </a:solidFill>
              </a:rPr>
              <a:t>Long term career plan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2060"/>
                </a:solidFill>
              </a:rPr>
              <a:t>Sandwich Course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2060"/>
                </a:solidFill>
              </a:rPr>
              <a:t>Study abroad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GB" altLang="en-US" sz="2000" dirty="0">
                <a:solidFill>
                  <a:srgbClr val="002060"/>
                </a:solidFill>
              </a:rPr>
              <a:t>WHAT CAN YOU STUDY WITH YOUR CURRENT SUBJECTS?!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69831" y="177631"/>
            <a:ext cx="8494712" cy="5905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GB" sz="2800" b="1" u="sng" dirty="0">
                <a:solidFill>
                  <a:srgbClr val="002060"/>
                </a:solidFill>
                <a:latin typeface="+mn-lt"/>
                <a:ea typeface="ＭＳ Ｐゴシック" charset="0"/>
                <a:cs typeface="ＭＳ Ｐゴシック" charset="0"/>
              </a:rPr>
              <a:t>Choosing a Course</a:t>
            </a:r>
          </a:p>
        </p:txBody>
      </p:sp>
      <p:pic>
        <p:nvPicPr>
          <p:cNvPr id="5" name="Picture 2" descr="Image result for university op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408" y="1802193"/>
            <a:ext cx="3684905" cy="199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option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408" y="3701283"/>
            <a:ext cx="3684905" cy="196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415036-0F60-BC46-5377-0D479102B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60" y="66469"/>
            <a:ext cx="3868326" cy="194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1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7444" y="1052250"/>
            <a:ext cx="1048857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What subject is right for me?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It’s important you choose a subject you enjoy and will help you reach your goals.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Think about what you enjoy day-to-day – maybe this could be part of a future job role?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Explore different job sites and graduate career options to look for ideas on what you’d like to do once you've finished your studies.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Take a look at subject guides on </a:t>
            </a:r>
            <a:r>
              <a:rPr lang="en-GB" sz="2400" dirty="0" err="1">
                <a:solidFill>
                  <a:srgbClr val="002060"/>
                </a:solidFill>
              </a:rPr>
              <a:t>Unifrog</a:t>
            </a:r>
            <a:r>
              <a:rPr lang="en-GB" sz="2400" dirty="0">
                <a:solidFill>
                  <a:srgbClr val="002060"/>
                </a:solidFill>
              </a:rPr>
              <a:t> and </a:t>
            </a:r>
            <a:r>
              <a:rPr lang="en-GB" sz="2400" dirty="0" err="1">
                <a:solidFill>
                  <a:srgbClr val="002060"/>
                </a:solidFill>
              </a:rPr>
              <a:t>Unitaster</a:t>
            </a:r>
            <a:r>
              <a:rPr lang="en-GB" sz="2400" dirty="0">
                <a:solidFill>
                  <a:srgbClr val="002060"/>
                </a:solidFill>
              </a:rPr>
              <a:t> Days to get an idea of the types of subjects you could study, and the industries graduates go on to work 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Search for courses by subject on UCAS to see what's available.</a:t>
            </a:r>
          </a:p>
        </p:txBody>
      </p:sp>
      <p:sp>
        <p:nvSpPr>
          <p:cNvPr id="3" name="AutoShape 2" descr="Profile for Unifrog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Profile for Unifrog"/>
          <p:cNvSpPr>
            <a:spLocks noChangeAspect="1" noChangeArrowheads="1"/>
          </p:cNvSpPr>
          <p:nvPr/>
        </p:nvSpPr>
        <p:spPr bwMode="auto">
          <a:xfrm>
            <a:off x="307975" y="-8683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148" y="5023757"/>
            <a:ext cx="1202872" cy="120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1DB32D-BFEC-119E-6F32-6F76159C1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62677"/>
            <a:ext cx="4046311" cy="203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Profile for Unifrog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Profile for Unifrog"/>
          <p:cNvSpPr>
            <a:spLocks noChangeAspect="1" noChangeArrowheads="1"/>
          </p:cNvSpPr>
          <p:nvPr/>
        </p:nvSpPr>
        <p:spPr bwMode="auto">
          <a:xfrm>
            <a:off x="307975" y="-8683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13468" y="2029323"/>
            <a:ext cx="719772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Some degree courses tend to be very specialised from day one, allowing students to focus on their chosen subject.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However, there are others that allow you more flexibility in what you study.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Make sure you read the course descriptions carefully, and click through to university websites for further information.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13467" y="1138296"/>
            <a:ext cx="8494712" cy="5905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GB" sz="3600" b="1" dirty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Choosing a Course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194" y="2325913"/>
            <a:ext cx="38608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C71A28-9E73-1BD6-0E23-1EF4D787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9893"/>
            <a:ext cx="4329339" cy="21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1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9dfe5dbd-1d46-46cf-bf54-f2e61be1a10e"/>
</p:tagLst>
</file>

<file path=ppt/theme/theme1.xml><?xml version="1.0" encoding="utf-8"?>
<a:theme xmlns:a="http://schemas.openxmlformats.org/drawingml/2006/main" name="LJMU Powerpoint Template2025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ce0f82-0888-4705-a8de-6aab5a03ba4f" xsi:nil="true"/>
    <lcf76f155ced4ddcb4097134ff3c332f xmlns="d14737ff-7e07-4a9a-85f1-e56301c7e0d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086E8881AEC54DA914DD4EE26BECA3" ma:contentTypeVersion="14" ma:contentTypeDescription="Create a new document." ma:contentTypeScope="" ma:versionID="718927465c04ec64e2a0cdaa1e86b0ec">
  <xsd:schema xmlns:xsd="http://www.w3.org/2001/XMLSchema" xmlns:xs="http://www.w3.org/2001/XMLSchema" xmlns:p="http://schemas.microsoft.com/office/2006/metadata/properties" xmlns:ns2="d14737ff-7e07-4a9a-85f1-e56301c7e0d9" xmlns:ns3="78ce0f82-0888-4705-a8de-6aab5a03ba4f" targetNamespace="http://schemas.microsoft.com/office/2006/metadata/properties" ma:root="true" ma:fieldsID="68b59257a1dafb217d5e640db09efdce" ns2:_="" ns3:_="">
    <xsd:import namespace="d14737ff-7e07-4a9a-85f1-e56301c7e0d9"/>
    <xsd:import namespace="78ce0f82-0888-4705-a8de-6aab5a03ba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4737ff-7e07-4a9a-85f1-e56301c7e0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3fea976-0fb7-4036-bc8a-08177e9f58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e0f82-0888-4705-a8de-6aab5a03ba4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bb9b261-a84a-4306-900a-e6e6f1ec0d48}" ma:internalName="TaxCatchAll" ma:showField="CatchAllData" ma:web="78ce0f82-0888-4705-a8de-6aab5a03ba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43722C-51CC-45CB-9F3D-697093FE661E}">
  <ds:schemaRefs>
    <ds:schemaRef ds:uri="http://purl.org/dc/elements/1.1/"/>
    <ds:schemaRef ds:uri="78ce0f82-0888-4705-a8de-6aab5a03ba4f"/>
    <ds:schemaRef ds:uri="http://schemas.microsoft.com/office/2006/documentManagement/types"/>
    <ds:schemaRef ds:uri="http://purl.org/dc/dcmitype/"/>
    <ds:schemaRef ds:uri="d14737ff-7e07-4a9a-85f1-e56301c7e0d9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A2D0A8C-258C-442C-8B60-83CD89060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4737ff-7e07-4a9a-85f1-e56301c7e0d9"/>
    <ds:schemaRef ds:uri="78ce0f82-0888-4705-a8de-6aab5a03ba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DE0294-D248-4246-B60A-92CA8C8B06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LJMU Powerpoint Template2025</Template>
  <TotalTime>1113</TotalTime>
  <Words>2606</Words>
  <Application>Microsoft Office PowerPoint</Application>
  <PresentationFormat>Widescreen</PresentationFormat>
  <Paragraphs>426</Paragraphs>
  <Slides>48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ＭＳ Ｐゴシック</vt:lpstr>
      <vt:lpstr>Aptos</vt:lpstr>
      <vt:lpstr>Arial</vt:lpstr>
      <vt:lpstr>Arial Black</vt:lpstr>
      <vt:lpstr>Calibri</vt:lpstr>
      <vt:lpstr>Calibri Light</vt:lpstr>
      <vt:lpstr>Courier New</vt:lpstr>
      <vt:lpstr>Helvetica</vt:lpstr>
      <vt:lpstr>Times New Roman</vt:lpstr>
      <vt:lpstr>Wingdings</vt:lpstr>
      <vt:lpstr>LJMU Powerpoint Template2025</vt:lpstr>
      <vt:lpstr>Introduction to University, UCAS and Finance  Carolyne Berry Liverpool John Moores University</vt:lpstr>
      <vt:lpstr>PowerPoint Presentation</vt:lpstr>
      <vt:lpstr>Why HE?</vt:lpstr>
      <vt:lpstr>Financial advantages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to look for in a university?</vt:lpstr>
      <vt:lpstr>PowerPoint Presentation</vt:lpstr>
      <vt:lpstr>PowerPoint Presentation</vt:lpstr>
      <vt:lpstr>Choosing the right university for you</vt:lpstr>
      <vt:lpstr>Other things to consider...</vt:lpstr>
      <vt:lpstr>  Paying for University</vt:lpstr>
      <vt:lpstr>        What are the main costs of University?</vt:lpstr>
      <vt:lpstr>               Where does this money come from?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Buildings</vt:lpstr>
      <vt:lpstr>PowerPoint Presentation</vt:lpstr>
      <vt:lpstr>Facilities </vt:lpstr>
      <vt:lpstr>       Brand New Facilities!</vt:lpstr>
      <vt:lpstr>Living In – Mount Pleasant Campus </vt:lpstr>
      <vt:lpstr>Living In – City Centre Campus</vt:lpstr>
      <vt:lpstr>PowerPoint Presentation</vt:lpstr>
      <vt:lpstr>PowerPoint Presentation</vt:lpstr>
      <vt:lpstr>PowerPoint Presentation</vt:lpstr>
      <vt:lpstr>What is UCAS? </vt:lpstr>
      <vt:lpstr>UCAS Timeline</vt:lpstr>
      <vt:lpstr>UCAS Timeline</vt:lpstr>
      <vt:lpstr>What happens next?</vt:lpstr>
      <vt:lpstr>Before you start…</vt:lpstr>
      <vt:lpstr>Is the Personal Statement that important?</vt:lpstr>
      <vt:lpstr>Work Experience</vt:lpstr>
      <vt:lpstr>Next Steps</vt:lpstr>
      <vt:lpstr>Find out more from UCAS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Berry, Carolyne</cp:lastModifiedBy>
  <cp:revision>138</cp:revision>
  <dcterms:created xsi:type="dcterms:W3CDTF">2020-01-09T16:59:10Z</dcterms:created>
  <dcterms:modified xsi:type="dcterms:W3CDTF">2026-07-17T07:58:54Z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0x01010037086E8881AEC54DA914DD4EE26BECA3</vt:lpwstr>
  </property>
  <property fmtid="{D5CDD505-2E9C-101B-9397-08002B2CF9AE}" pid="3" name="Order">
    <vt:lpwstr>100.000000000000</vt:lpwstr>
  </property>
  <property fmtid="{D5CDD505-2E9C-101B-9397-08002B2CF9AE}" pid="4" name="MediaServiceImageTags">
    <vt:lpwstr/>
  </property>
</Properties>
</file>