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322" r:id="rId5"/>
    <p:sldId id="261" r:id="rId6"/>
    <p:sldId id="323" r:id="rId7"/>
    <p:sldId id="324" r:id="rId8"/>
    <p:sldId id="307" r:id="rId9"/>
    <p:sldId id="290" r:id="rId10"/>
    <p:sldId id="309" r:id="rId11"/>
    <p:sldId id="294" r:id="rId12"/>
    <p:sldId id="291" r:id="rId13"/>
    <p:sldId id="296" r:id="rId14"/>
    <p:sldId id="293" r:id="rId15"/>
    <p:sldId id="310" r:id="rId16"/>
    <p:sldId id="297" r:id="rId17"/>
    <p:sldId id="318" r:id="rId18"/>
    <p:sldId id="303" r:id="rId19"/>
    <p:sldId id="325" r:id="rId20"/>
    <p:sldId id="326" r:id="rId21"/>
    <p:sldId id="327" r:id="rId22"/>
    <p:sldId id="329" r:id="rId23"/>
    <p:sldId id="320" r:id="rId24"/>
    <p:sldId id="298" r:id="rId25"/>
    <p:sldId id="328" r:id="rId26"/>
    <p:sldId id="302" r:id="rId27"/>
    <p:sldId id="305" r:id="rId28"/>
    <p:sldId id="330"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55D"/>
    <a:srgbClr val="2CD5C4"/>
    <a:srgbClr val="00205B"/>
    <a:srgbClr val="EF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28089F-CBE7-0D45-83E0-C76663522CDE}" v="5" dt="2026-03-31T10:28:24.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p:restoredTop sz="94694"/>
  </p:normalViewPr>
  <p:slideViewPr>
    <p:cSldViewPr snapToGrid="0">
      <p:cViewPr varScale="1">
        <p:scale>
          <a:sx n="103" d="100"/>
          <a:sy n="103" d="100"/>
        </p:scale>
        <p:origin x="176"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rst, Georgia" userId="e1b54d54-76b2-485a-99fd-ddf0877bea67" providerId="ADAL" clId="{6B3B1F16-9100-59BD-80A2-F36F643518EA}"/>
    <pc:docChg chg="custSel addSld modSld">
      <pc:chgData name="Hurst, Georgia" userId="e1b54d54-76b2-485a-99fd-ddf0877bea67" providerId="ADAL" clId="{6B3B1F16-9100-59BD-80A2-F36F643518EA}" dt="2026-03-24T13:52:12.432" v="771" actId="1076"/>
      <pc:docMkLst>
        <pc:docMk/>
      </pc:docMkLst>
      <pc:sldChg chg="modSp mod">
        <pc:chgData name="Hurst, Georgia" userId="e1b54d54-76b2-485a-99fd-ddf0877bea67" providerId="ADAL" clId="{6B3B1F16-9100-59BD-80A2-F36F643518EA}" dt="2026-03-24T13:40:12.657" v="665" actId="20577"/>
        <pc:sldMkLst>
          <pc:docMk/>
          <pc:sldMk cId="1211537824" sldId="291"/>
        </pc:sldMkLst>
        <pc:spChg chg="mod">
          <ac:chgData name="Hurst, Georgia" userId="e1b54d54-76b2-485a-99fd-ddf0877bea67" providerId="ADAL" clId="{6B3B1F16-9100-59BD-80A2-F36F643518EA}" dt="2026-03-24T13:40:12.657" v="665" actId="20577"/>
          <ac:spMkLst>
            <pc:docMk/>
            <pc:sldMk cId="1211537824" sldId="291"/>
            <ac:spMk id="3" creationId="{06E0C795-9C6D-988A-9A7A-9DD5C2CD5035}"/>
          </ac:spMkLst>
        </pc:spChg>
      </pc:sldChg>
      <pc:sldChg chg="modSp mod">
        <pc:chgData name="Hurst, Georgia" userId="e1b54d54-76b2-485a-99fd-ddf0877bea67" providerId="ADAL" clId="{6B3B1F16-9100-59BD-80A2-F36F643518EA}" dt="2026-03-24T13:23:28.148" v="37" actId="2711"/>
        <pc:sldMkLst>
          <pc:docMk/>
          <pc:sldMk cId="1892530468" sldId="298"/>
        </pc:sldMkLst>
        <pc:spChg chg="mod">
          <ac:chgData name="Hurst, Georgia" userId="e1b54d54-76b2-485a-99fd-ddf0877bea67" providerId="ADAL" clId="{6B3B1F16-9100-59BD-80A2-F36F643518EA}" dt="2026-03-24T13:23:28.148" v="37" actId="2711"/>
          <ac:spMkLst>
            <pc:docMk/>
            <pc:sldMk cId="1892530468" sldId="298"/>
            <ac:spMk id="3" creationId="{9A0FF664-4FD3-8670-0163-5F498F2B3D00}"/>
          </ac:spMkLst>
        </pc:spChg>
      </pc:sldChg>
      <pc:sldChg chg="modSp mod">
        <pc:chgData name="Hurst, Georgia" userId="e1b54d54-76b2-485a-99fd-ddf0877bea67" providerId="ADAL" clId="{6B3B1F16-9100-59BD-80A2-F36F643518EA}" dt="2026-03-24T13:31:28.741" v="664" actId="122"/>
        <pc:sldMkLst>
          <pc:docMk/>
          <pc:sldMk cId="36535924" sldId="302"/>
        </pc:sldMkLst>
        <pc:spChg chg="mod">
          <ac:chgData name="Hurst, Georgia" userId="e1b54d54-76b2-485a-99fd-ddf0877bea67" providerId="ADAL" clId="{6B3B1F16-9100-59BD-80A2-F36F643518EA}" dt="2026-03-24T13:31:28.741" v="664" actId="122"/>
          <ac:spMkLst>
            <pc:docMk/>
            <pc:sldMk cId="36535924" sldId="302"/>
            <ac:spMk id="10" creationId="{96DCD77F-45E8-A5B5-63BC-B2973850BE89}"/>
          </ac:spMkLst>
        </pc:spChg>
      </pc:sldChg>
      <pc:sldChg chg="modSp mod">
        <pc:chgData name="Hurst, Georgia" userId="e1b54d54-76b2-485a-99fd-ddf0877bea67" providerId="ADAL" clId="{6B3B1F16-9100-59BD-80A2-F36F643518EA}" dt="2026-03-24T13:21:03.595" v="22" actId="1076"/>
        <pc:sldMkLst>
          <pc:docMk/>
          <pc:sldMk cId="2930986391" sldId="303"/>
        </pc:sldMkLst>
        <pc:picChg chg="mod">
          <ac:chgData name="Hurst, Georgia" userId="e1b54d54-76b2-485a-99fd-ddf0877bea67" providerId="ADAL" clId="{6B3B1F16-9100-59BD-80A2-F36F643518EA}" dt="2026-03-24T13:21:03.595" v="22" actId="1076"/>
          <ac:picMkLst>
            <pc:docMk/>
            <pc:sldMk cId="2930986391" sldId="303"/>
            <ac:picMk id="3" creationId="{F5113CFC-D9C7-1492-C42B-9E1DB1039EB6}"/>
          </ac:picMkLst>
        </pc:picChg>
      </pc:sldChg>
      <pc:sldChg chg="addSp modSp add mod modNotesTx">
        <pc:chgData name="Hurst, Georgia" userId="e1b54d54-76b2-485a-99fd-ddf0877bea67" providerId="ADAL" clId="{6B3B1F16-9100-59BD-80A2-F36F643518EA}" dt="2026-03-24T13:30:32.144" v="663" actId="20577"/>
        <pc:sldMkLst>
          <pc:docMk/>
          <pc:sldMk cId="1769498579" sldId="305"/>
        </pc:sldMkLst>
        <pc:spChg chg="add mod">
          <ac:chgData name="Hurst, Georgia" userId="e1b54d54-76b2-485a-99fd-ddf0877bea67" providerId="ADAL" clId="{6B3B1F16-9100-59BD-80A2-F36F643518EA}" dt="2026-03-24T13:30:09.421" v="653" actId="1076"/>
          <ac:spMkLst>
            <pc:docMk/>
            <pc:sldMk cId="1769498579" sldId="305"/>
            <ac:spMk id="2" creationId="{48316D1F-4393-1E16-8F5E-9B14432E5D5B}"/>
          </ac:spMkLst>
        </pc:spChg>
        <pc:spChg chg="mod">
          <ac:chgData name="Hurst, Georgia" userId="e1b54d54-76b2-485a-99fd-ddf0877bea67" providerId="ADAL" clId="{6B3B1F16-9100-59BD-80A2-F36F643518EA}" dt="2026-03-24T13:29:51.033" v="650" actId="27636"/>
          <ac:spMkLst>
            <pc:docMk/>
            <pc:sldMk cId="1769498579" sldId="305"/>
            <ac:spMk id="3" creationId="{AA1443E1-0C7B-43BB-1CC0-60F8EF8C5FAB}"/>
          </ac:spMkLst>
        </pc:spChg>
      </pc:sldChg>
      <pc:sldChg chg="modSp mod">
        <pc:chgData name="Hurst, Georgia" userId="e1b54d54-76b2-485a-99fd-ddf0877bea67" providerId="ADAL" clId="{6B3B1F16-9100-59BD-80A2-F36F643518EA}" dt="2026-03-24T13:23:15.010" v="36" actId="122"/>
        <pc:sldMkLst>
          <pc:docMk/>
          <pc:sldMk cId="2284903636" sldId="318"/>
        </pc:sldMkLst>
        <pc:spChg chg="mod">
          <ac:chgData name="Hurst, Georgia" userId="e1b54d54-76b2-485a-99fd-ddf0877bea67" providerId="ADAL" clId="{6B3B1F16-9100-59BD-80A2-F36F643518EA}" dt="2026-03-24T13:23:15.010" v="36" actId="122"/>
          <ac:spMkLst>
            <pc:docMk/>
            <pc:sldMk cId="2284903636" sldId="318"/>
            <ac:spMk id="10" creationId="{E766164E-9242-5EF0-AB63-81D1A8B25502}"/>
          </ac:spMkLst>
        </pc:spChg>
      </pc:sldChg>
      <pc:sldChg chg="modSp mod">
        <pc:chgData name="Hurst, Georgia" userId="e1b54d54-76b2-485a-99fd-ddf0877bea67" providerId="ADAL" clId="{6B3B1F16-9100-59BD-80A2-F36F643518EA}" dt="2026-03-24T13:23:07.525" v="35" actId="122"/>
        <pc:sldMkLst>
          <pc:docMk/>
          <pc:sldMk cId="106472952" sldId="320"/>
        </pc:sldMkLst>
        <pc:spChg chg="mod">
          <ac:chgData name="Hurst, Georgia" userId="e1b54d54-76b2-485a-99fd-ddf0877bea67" providerId="ADAL" clId="{6B3B1F16-9100-59BD-80A2-F36F643518EA}" dt="2026-03-24T13:23:07.525" v="35" actId="122"/>
          <ac:spMkLst>
            <pc:docMk/>
            <pc:sldMk cId="106472952" sldId="320"/>
            <ac:spMk id="10" creationId="{36402888-1085-BF3D-8A9A-DB0F152D28DB}"/>
          </ac:spMkLst>
        </pc:spChg>
      </pc:sldChg>
      <pc:sldChg chg="modSp mod">
        <pc:chgData name="Hurst, Georgia" userId="e1b54d54-76b2-485a-99fd-ddf0877bea67" providerId="ADAL" clId="{6B3B1F16-9100-59BD-80A2-F36F643518EA}" dt="2026-03-24T13:18:13.504" v="4" actId="403"/>
        <pc:sldMkLst>
          <pc:docMk/>
          <pc:sldMk cId="1797693532" sldId="325"/>
        </pc:sldMkLst>
        <pc:spChg chg="mod">
          <ac:chgData name="Hurst, Georgia" userId="e1b54d54-76b2-485a-99fd-ddf0877bea67" providerId="ADAL" clId="{6B3B1F16-9100-59BD-80A2-F36F643518EA}" dt="2026-03-24T13:18:07.163" v="3" actId="1076"/>
          <ac:spMkLst>
            <pc:docMk/>
            <pc:sldMk cId="1797693532" sldId="325"/>
            <ac:spMk id="2" creationId="{3FC55C57-31A3-AAD8-F384-C02555366CD1}"/>
          </ac:spMkLst>
        </pc:spChg>
        <pc:spChg chg="mod">
          <ac:chgData name="Hurst, Georgia" userId="e1b54d54-76b2-485a-99fd-ddf0877bea67" providerId="ADAL" clId="{6B3B1F16-9100-59BD-80A2-F36F643518EA}" dt="2026-03-24T13:18:13.504" v="4" actId="403"/>
          <ac:spMkLst>
            <pc:docMk/>
            <pc:sldMk cId="1797693532" sldId="325"/>
            <ac:spMk id="24" creationId="{A5114E3B-5E96-97AE-D039-A133B8817A21}"/>
          </ac:spMkLst>
        </pc:spChg>
      </pc:sldChg>
      <pc:sldChg chg="modSp mod">
        <pc:chgData name="Hurst, Georgia" userId="e1b54d54-76b2-485a-99fd-ddf0877bea67" providerId="ADAL" clId="{6B3B1F16-9100-59BD-80A2-F36F643518EA}" dt="2026-03-24T13:18:47.093" v="20" actId="1076"/>
        <pc:sldMkLst>
          <pc:docMk/>
          <pc:sldMk cId="2343925821" sldId="326"/>
        </pc:sldMkLst>
        <pc:spChg chg="mod">
          <ac:chgData name="Hurst, Georgia" userId="e1b54d54-76b2-485a-99fd-ddf0877bea67" providerId="ADAL" clId="{6B3B1F16-9100-59BD-80A2-F36F643518EA}" dt="2026-03-24T13:18:47.093" v="20" actId="1076"/>
          <ac:spMkLst>
            <pc:docMk/>
            <pc:sldMk cId="2343925821" sldId="326"/>
            <ac:spMk id="7" creationId="{6AA02417-C144-1AFD-6DDD-60D983DEBEBE}"/>
          </ac:spMkLst>
        </pc:spChg>
        <pc:spChg chg="mod">
          <ac:chgData name="Hurst, Georgia" userId="e1b54d54-76b2-485a-99fd-ddf0877bea67" providerId="ADAL" clId="{6B3B1F16-9100-59BD-80A2-F36F643518EA}" dt="2026-03-24T13:18:17.900" v="6" actId="403"/>
          <ac:spMkLst>
            <pc:docMk/>
            <pc:sldMk cId="2343925821" sldId="326"/>
            <ac:spMk id="19" creationId="{834BAFA9-94B0-4D33-521B-8BD2CAF7DB00}"/>
          </ac:spMkLst>
        </pc:spChg>
      </pc:sldChg>
      <pc:sldChg chg="modSp mod">
        <pc:chgData name="Hurst, Georgia" userId="e1b54d54-76b2-485a-99fd-ddf0877bea67" providerId="ADAL" clId="{6B3B1F16-9100-59BD-80A2-F36F643518EA}" dt="2026-03-24T13:18:43.520" v="19" actId="1076"/>
        <pc:sldMkLst>
          <pc:docMk/>
          <pc:sldMk cId="2539183647" sldId="327"/>
        </pc:sldMkLst>
        <pc:spChg chg="mod">
          <ac:chgData name="Hurst, Georgia" userId="e1b54d54-76b2-485a-99fd-ddf0877bea67" providerId="ADAL" clId="{6B3B1F16-9100-59BD-80A2-F36F643518EA}" dt="2026-03-24T13:18:31.996" v="11" actId="27636"/>
          <ac:spMkLst>
            <pc:docMk/>
            <pc:sldMk cId="2539183647" sldId="327"/>
            <ac:spMk id="2" creationId="{345ABAAF-4112-D4F7-E336-958893FDD2E8}"/>
          </ac:spMkLst>
        </pc:spChg>
        <pc:spChg chg="mod">
          <ac:chgData name="Hurst, Georgia" userId="e1b54d54-76b2-485a-99fd-ddf0877bea67" providerId="ADAL" clId="{6B3B1F16-9100-59BD-80A2-F36F643518EA}" dt="2026-03-24T13:18:43.520" v="19" actId="1076"/>
          <ac:spMkLst>
            <pc:docMk/>
            <pc:sldMk cId="2539183647" sldId="327"/>
            <ac:spMk id="4" creationId="{5865846A-AD05-7BFE-865D-BA9332059FBE}"/>
          </ac:spMkLst>
        </pc:spChg>
      </pc:sldChg>
      <pc:sldChg chg="addSp modSp new mod">
        <pc:chgData name="Hurst, Georgia" userId="e1b54d54-76b2-485a-99fd-ddf0877bea67" providerId="ADAL" clId="{6B3B1F16-9100-59BD-80A2-F36F643518EA}" dt="2026-03-24T13:27:02.564" v="329" actId="1076"/>
        <pc:sldMkLst>
          <pc:docMk/>
          <pc:sldMk cId="1522209572" sldId="328"/>
        </pc:sldMkLst>
        <pc:spChg chg="mod">
          <ac:chgData name="Hurst, Georgia" userId="e1b54d54-76b2-485a-99fd-ddf0877bea67" providerId="ADAL" clId="{6B3B1F16-9100-59BD-80A2-F36F643518EA}" dt="2026-03-24T13:26:51.340" v="327" actId="113"/>
          <ac:spMkLst>
            <pc:docMk/>
            <pc:sldMk cId="1522209572" sldId="328"/>
            <ac:spMk id="2" creationId="{5572F3C3-DADA-76BC-9E96-CA496199F6A9}"/>
          </ac:spMkLst>
        </pc:spChg>
        <pc:spChg chg="mod">
          <ac:chgData name="Hurst, Georgia" userId="e1b54d54-76b2-485a-99fd-ddf0877bea67" providerId="ADAL" clId="{6B3B1F16-9100-59BD-80A2-F36F643518EA}" dt="2026-03-24T13:26:56.346" v="328" actId="255"/>
          <ac:spMkLst>
            <pc:docMk/>
            <pc:sldMk cId="1522209572" sldId="328"/>
            <ac:spMk id="3" creationId="{9DC0122B-15B0-B3EF-29B1-838D920248B2}"/>
          </ac:spMkLst>
        </pc:spChg>
        <pc:spChg chg="add mod">
          <ac:chgData name="Hurst, Georgia" userId="e1b54d54-76b2-485a-99fd-ddf0877bea67" providerId="ADAL" clId="{6B3B1F16-9100-59BD-80A2-F36F643518EA}" dt="2026-03-24T13:27:02.564" v="329" actId="1076"/>
          <ac:spMkLst>
            <pc:docMk/>
            <pc:sldMk cId="1522209572" sldId="328"/>
            <ac:spMk id="4" creationId="{A5C1619F-E07F-628D-DF27-74CA81CBB2C3}"/>
          </ac:spMkLst>
        </pc:spChg>
      </pc:sldChg>
      <pc:sldChg chg="addSp modSp new mod">
        <pc:chgData name="Hurst, Georgia" userId="e1b54d54-76b2-485a-99fd-ddf0877bea67" providerId="ADAL" clId="{6B3B1F16-9100-59BD-80A2-F36F643518EA}" dt="2026-03-24T13:28:39.317" v="556" actId="1076"/>
        <pc:sldMkLst>
          <pc:docMk/>
          <pc:sldMk cId="2456678043" sldId="329"/>
        </pc:sldMkLst>
        <pc:spChg chg="mod">
          <ac:chgData name="Hurst, Georgia" userId="e1b54d54-76b2-485a-99fd-ddf0877bea67" providerId="ADAL" clId="{6B3B1F16-9100-59BD-80A2-F36F643518EA}" dt="2026-03-24T13:27:25.152" v="359" actId="113"/>
          <ac:spMkLst>
            <pc:docMk/>
            <pc:sldMk cId="2456678043" sldId="329"/>
            <ac:spMk id="2" creationId="{DD476B64-6255-39B5-A138-0244E5347363}"/>
          </ac:spMkLst>
        </pc:spChg>
        <pc:spChg chg="mod">
          <ac:chgData name="Hurst, Georgia" userId="e1b54d54-76b2-485a-99fd-ddf0877bea67" providerId="ADAL" clId="{6B3B1F16-9100-59BD-80A2-F36F643518EA}" dt="2026-03-24T13:28:27.180" v="553" actId="1076"/>
          <ac:spMkLst>
            <pc:docMk/>
            <pc:sldMk cId="2456678043" sldId="329"/>
            <ac:spMk id="3" creationId="{86331312-C3D6-4AE1-6B66-F3150B1C1BA4}"/>
          </ac:spMkLst>
        </pc:spChg>
        <pc:spChg chg="add mod">
          <ac:chgData name="Hurst, Georgia" userId="e1b54d54-76b2-485a-99fd-ddf0877bea67" providerId="ADAL" clId="{6B3B1F16-9100-59BD-80A2-F36F643518EA}" dt="2026-03-24T13:28:39.317" v="556" actId="1076"/>
          <ac:spMkLst>
            <pc:docMk/>
            <pc:sldMk cId="2456678043" sldId="329"/>
            <ac:spMk id="4" creationId="{B2288D9F-8F4C-8B89-B7AE-6420477F503A}"/>
          </ac:spMkLst>
        </pc:spChg>
      </pc:sldChg>
      <pc:sldChg chg="modSp new mod">
        <pc:chgData name="Hurst, Georgia" userId="e1b54d54-76b2-485a-99fd-ddf0877bea67" providerId="ADAL" clId="{6B3B1F16-9100-59BD-80A2-F36F643518EA}" dt="2026-03-24T13:52:12.432" v="771" actId="1076"/>
        <pc:sldMkLst>
          <pc:docMk/>
          <pc:sldMk cId="2417517363" sldId="330"/>
        </pc:sldMkLst>
        <pc:spChg chg="mod">
          <ac:chgData name="Hurst, Georgia" userId="e1b54d54-76b2-485a-99fd-ddf0877bea67" providerId="ADAL" clId="{6B3B1F16-9100-59BD-80A2-F36F643518EA}" dt="2026-03-24T13:51:11.191" v="689" actId="5793"/>
          <ac:spMkLst>
            <pc:docMk/>
            <pc:sldMk cId="2417517363" sldId="330"/>
            <ac:spMk id="2" creationId="{643671F7-6893-E43E-FD81-1070EBCDA669}"/>
          </ac:spMkLst>
        </pc:spChg>
        <pc:spChg chg="mod">
          <ac:chgData name="Hurst, Georgia" userId="e1b54d54-76b2-485a-99fd-ddf0877bea67" providerId="ADAL" clId="{6B3B1F16-9100-59BD-80A2-F36F643518EA}" dt="2026-03-24T13:52:12.432" v="771" actId="1076"/>
          <ac:spMkLst>
            <pc:docMk/>
            <pc:sldMk cId="2417517363" sldId="330"/>
            <ac:spMk id="3" creationId="{32BD5873-B25A-AF18-F841-90F4BF7939F0}"/>
          </ac:spMkLst>
        </pc:spChg>
      </pc:sldChg>
    </pc:docChg>
  </pc:docChgLst>
  <pc:docChgLst>
    <pc:chgData name="Daoud, Mohamed" userId="d1c5a013-9b19-482b-9ccc-25f6205a74e5" providerId="ADAL" clId="{EE758610-598A-581C-932A-C1650ECA3D83}"/>
    <pc:docChg chg="modSld">
      <pc:chgData name="Daoud, Mohamed" userId="d1c5a013-9b19-482b-9ccc-25f6205a74e5" providerId="ADAL" clId="{EE758610-598A-581C-932A-C1650ECA3D83}" dt="2026-03-31T10:28:34.018" v="8" actId="207"/>
      <pc:docMkLst>
        <pc:docMk/>
      </pc:docMkLst>
      <pc:sldChg chg="modNotesTx">
        <pc:chgData name="Daoud, Mohamed" userId="d1c5a013-9b19-482b-9ccc-25f6205a74e5" providerId="ADAL" clId="{EE758610-598A-581C-932A-C1650ECA3D83}" dt="2026-03-31T10:27:43.508" v="3" actId="20577"/>
        <pc:sldMkLst>
          <pc:docMk/>
          <pc:sldMk cId="1892530468" sldId="298"/>
        </pc:sldMkLst>
      </pc:sldChg>
      <pc:sldChg chg="modNotesTx">
        <pc:chgData name="Daoud, Mohamed" userId="d1c5a013-9b19-482b-9ccc-25f6205a74e5" providerId="ADAL" clId="{EE758610-598A-581C-932A-C1650ECA3D83}" dt="2026-03-31T09:56:09.746" v="0" actId="20577"/>
        <pc:sldMkLst>
          <pc:docMk/>
          <pc:sldMk cId="2284903636" sldId="318"/>
        </pc:sldMkLst>
      </pc:sldChg>
      <pc:sldChg chg="modNotesTx">
        <pc:chgData name="Daoud, Mohamed" userId="d1c5a013-9b19-482b-9ccc-25f6205a74e5" providerId="ADAL" clId="{EE758610-598A-581C-932A-C1650ECA3D83}" dt="2026-03-31T10:26:42.368" v="1" actId="20577"/>
        <pc:sldMkLst>
          <pc:docMk/>
          <pc:sldMk cId="106472952" sldId="320"/>
        </pc:sldMkLst>
      </pc:sldChg>
      <pc:sldChg chg="addSp modSp mod">
        <pc:chgData name="Daoud, Mohamed" userId="d1c5a013-9b19-482b-9ccc-25f6205a74e5" providerId="ADAL" clId="{EE758610-598A-581C-932A-C1650ECA3D83}" dt="2026-03-31T10:28:34.018" v="8" actId="207"/>
        <pc:sldMkLst>
          <pc:docMk/>
          <pc:sldMk cId="2417517363" sldId="330"/>
        </pc:sldMkLst>
        <pc:picChg chg="add mod">
          <ac:chgData name="Daoud, Mohamed" userId="d1c5a013-9b19-482b-9ccc-25f6205a74e5" providerId="ADAL" clId="{EE758610-598A-581C-932A-C1650ECA3D83}" dt="2026-03-31T10:28:34.018" v="8" actId="207"/>
          <ac:picMkLst>
            <pc:docMk/>
            <pc:sldMk cId="2417517363" sldId="330"/>
            <ac:picMk id="5" creationId="{3A77B92B-56D2-27EB-6A37-C3BE28C7357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8EBB3F-1F19-445A-8CB5-DFFD456029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5594E7E-7CF7-4E3F-BD80-C48B5FF746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4FA33B-EC38-43CA-B079-4E97F33E47A4}" type="datetimeFigureOut">
              <a:rPr lang="en-GB" smtClean="0"/>
              <a:t>31/03/2026</a:t>
            </a:fld>
            <a:endParaRPr lang="en-GB"/>
          </a:p>
        </p:txBody>
      </p:sp>
      <p:sp>
        <p:nvSpPr>
          <p:cNvPr id="4" name="Footer Placeholder 3">
            <a:extLst>
              <a:ext uri="{FF2B5EF4-FFF2-40B4-BE49-F238E27FC236}">
                <a16:creationId xmlns:a16="http://schemas.microsoft.com/office/drawing/2014/main" id="{7E531E3A-D0CA-4532-A680-C6A0FA0A7F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48A008-119C-4149-B871-B9951EE50C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E28591-5826-42D0-BFF4-611B21C34543}" type="slidenum">
              <a:rPr lang="en-GB" smtClean="0"/>
              <a:t>‹#›</a:t>
            </a:fld>
            <a:endParaRPr lang="en-GB"/>
          </a:p>
        </p:txBody>
      </p:sp>
    </p:spTree>
    <p:extLst>
      <p:ext uri="{BB962C8B-B14F-4D97-AF65-F5344CB8AC3E}">
        <p14:creationId xmlns:p14="http://schemas.microsoft.com/office/powerpoint/2010/main" val="2011360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141B8-2E0A-4AE1-9429-7519B56C5260}" type="datetimeFigureOut">
              <a:rPr lang="en-GB" smtClean="0"/>
              <a:t>31/03/2026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05905-E595-4FAE-829E-5244D4535A65}" type="slidenum">
              <a:rPr lang="en-GB" smtClean="0"/>
              <a:t>‹#›</a:t>
            </a:fld>
            <a:endParaRPr lang="en-GB"/>
          </a:p>
        </p:txBody>
      </p:sp>
    </p:spTree>
    <p:extLst>
      <p:ext uri="{BB962C8B-B14F-4D97-AF65-F5344CB8AC3E}">
        <p14:creationId xmlns:p14="http://schemas.microsoft.com/office/powerpoint/2010/main" val="29240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61E97-66D4-EBBA-8D0F-D1320D344E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DCAA4-9396-8A97-D404-CBCC05234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77CF2-7068-2C7E-F2AC-F47F1AE47390}"/>
              </a:ext>
            </a:extLst>
          </p:cNvPr>
          <p:cNvSpPr>
            <a:spLocks noGrp="1"/>
          </p:cNvSpPr>
          <p:nvPr>
            <p:ph type="body" idx="1"/>
          </p:nvPr>
        </p:nvSpPr>
        <p:spPr/>
        <p:txBody>
          <a:bodyPr/>
          <a:lstStyle/>
          <a:p>
            <a:r>
              <a:rPr lang="en-GB" dirty="0"/>
              <a:t>Quick intro: name, job, what you work on, and one “fun fact” about your work. </a:t>
            </a:r>
            <a:endParaRPr lang="en-US" dirty="0"/>
          </a:p>
        </p:txBody>
      </p:sp>
      <p:sp>
        <p:nvSpPr>
          <p:cNvPr id="4" name="Slide Number Placeholder 3">
            <a:extLst>
              <a:ext uri="{FF2B5EF4-FFF2-40B4-BE49-F238E27FC236}">
                <a16:creationId xmlns:a16="http://schemas.microsoft.com/office/drawing/2014/main" id="{B5DA892B-C5BA-4BDD-328D-957A568D3C32}"/>
              </a:ext>
            </a:extLst>
          </p:cNvPr>
          <p:cNvSpPr>
            <a:spLocks noGrp="1"/>
          </p:cNvSpPr>
          <p:nvPr>
            <p:ph type="sldNum" sz="quarter" idx="5"/>
          </p:nvPr>
        </p:nvSpPr>
        <p:spPr/>
        <p:txBody>
          <a:bodyPr/>
          <a:lstStyle/>
          <a:p>
            <a:fld id="{3DD05905-E595-4FAE-829E-5244D4535A65}" type="slidenum">
              <a:rPr lang="en-GB" smtClean="0"/>
              <a:t>1</a:t>
            </a:fld>
            <a:endParaRPr lang="en-GB"/>
          </a:p>
        </p:txBody>
      </p:sp>
    </p:spTree>
    <p:extLst>
      <p:ext uri="{BB962C8B-B14F-4D97-AF65-F5344CB8AC3E}">
        <p14:creationId xmlns:p14="http://schemas.microsoft.com/office/powerpoint/2010/main" val="840287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57E2C-DEAB-9914-AF69-CB12337BB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AA545-50FF-CB8E-2474-BDAF7BA41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07A8F8-4A7D-60DB-0B42-3EA66C3721E3}"/>
              </a:ext>
            </a:extLst>
          </p:cNvPr>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Every successful space mission needs an amazing team — not just astronauts. We need geologists to understand rocks and pick safe landing spots. Engineers to build things that survive space. Coders to program our robots and get them where they need to go.</a:t>
            </a:r>
            <a:br>
              <a:rPr lang="en-GB" dirty="0"/>
            </a:br>
            <a:r>
              <a:rPr lang="en-GB" sz="1200" b="0" i="0" u="none" strike="noStrike" kern="1200" dirty="0">
                <a:solidFill>
                  <a:schemeClr val="tx1"/>
                </a:solidFill>
                <a:effectLst/>
                <a:latin typeface="+mn-lt"/>
                <a:ea typeface="+mn-ea"/>
                <a:cs typeface="+mn-cs"/>
              </a:rPr>
              <a:t>We’ll need medics and trainers to keep astronauts healthy in low gravity. Astronomers to use telescopes and study the Moon and planets. And of course, mathematicians — because without maths, we can’t even launch a rocket.</a:t>
            </a:r>
            <a:br>
              <a:rPr lang="en-GB" dirty="0"/>
            </a:br>
            <a:r>
              <a:rPr lang="en-GB" sz="1200" b="0" i="0" u="none" strike="noStrike" kern="1200" dirty="0">
                <a:solidFill>
                  <a:schemeClr val="tx1"/>
                </a:solidFill>
                <a:effectLst/>
                <a:latin typeface="+mn-lt"/>
                <a:ea typeface="+mn-ea"/>
                <a:cs typeface="+mn-cs"/>
              </a:rPr>
              <a:t>You’re going to play all these roles across the project — how exciting is that?</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1CCE804-372E-CC30-105C-D5EC13745850}"/>
              </a:ext>
            </a:extLst>
          </p:cNvPr>
          <p:cNvSpPr>
            <a:spLocks noGrp="1"/>
          </p:cNvSpPr>
          <p:nvPr>
            <p:ph type="sldNum" sz="quarter" idx="5"/>
          </p:nvPr>
        </p:nvSpPr>
        <p:spPr/>
        <p:txBody>
          <a:bodyPr/>
          <a:lstStyle/>
          <a:p>
            <a:fld id="{3DD05905-E595-4FAE-829E-5244D4535A65}" type="slidenum">
              <a:rPr lang="en-GB" smtClean="0"/>
              <a:t>10</a:t>
            </a:fld>
            <a:endParaRPr lang="en-GB"/>
          </a:p>
        </p:txBody>
      </p:sp>
    </p:spTree>
    <p:extLst>
      <p:ext uri="{BB962C8B-B14F-4D97-AF65-F5344CB8AC3E}">
        <p14:creationId xmlns:p14="http://schemas.microsoft.com/office/powerpoint/2010/main" val="358415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CC9CB-3FBB-44EB-6B7F-3CA558287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3A0F8-8E72-EE19-C8D8-E2BD82394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D7E0E-623C-CB62-AB92-0CC7B3280C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43C41A-CC9F-34B8-8242-636801A6F50E}"/>
              </a:ext>
            </a:extLst>
          </p:cNvPr>
          <p:cNvSpPr>
            <a:spLocks noGrp="1"/>
          </p:cNvSpPr>
          <p:nvPr>
            <p:ph type="sldNum" sz="quarter" idx="5"/>
          </p:nvPr>
        </p:nvSpPr>
        <p:spPr/>
        <p:txBody>
          <a:bodyPr/>
          <a:lstStyle/>
          <a:p>
            <a:fld id="{3DD05905-E595-4FAE-829E-5244D4535A65}" type="slidenum">
              <a:rPr lang="en-GB" smtClean="0"/>
              <a:t>11</a:t>
            </a:fld>
            <a:endParaRPr lang="en-GB"/>
          </a:p>
        </p:txBody>
      </p:sp>
    </p:spTree>
    <p:extLst>
      <p:ext uri="{BB962C8B-B14F-4D97-AF65-F5344CB8AC3E}">
        <p14:creationId xmlns:p14="http://schemas.microsoft.com/office/powerpoint/2010/main" val="305778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611C2-EEBC-851C-BE46-5A108443B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DA455-B5B3-A448-3F52-F09BC35AA4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6D56D-9D2E-EF92-9DD0-23894B584D6A}"/>
              </a:ext>
            </a:extLst>
          </p:cNvPr>
          <p:cNvSpPr>
            <a:spLocks noGrp="1"/>
          </p:cNvSpPr>
          <p:nvPr>
            <p:ph type="body" idx="1"/>
          </p:nvPr>
        </p:nvSpPr>
        <p:spPr/>
        <p:txBody>
          <a:bodyPr/>
          <a:lstStyle/>
          <a:p>
            <a:r>
              <a:rPr lang="en-US" dirty="0"/>
              <a:t>12 astronauts have walked on the Moon</a:t>
            </a:r>
          </a:p>
          <a:p>
            <a:endParaRPr lang="en-US" dirty="0"/>
          </a:p>
          <a:p>
            <a:r>
              <a:rPr lang="en-GB" sz="1200" kern="1200" dirty="0">
                <a:solidFill>
                  <a:srgbClr val="05255D"/>
                </a:solidFill>
                <a:latin typeface="Arial" panose="020B0604020202020204" pitchFamily="34" charset="0"/>
                <a:cs typeface="Arial" panose="020B0604020202020204" pitchFamily="34" charset="0"/>
              </a:rPr>
              <a:t>Other information you could add:</a:t>
            </a:r>
          </a:p>
          <a:p>
            <a:pPr marL="285750" indent="-285750">
              <a:buFont typeface="Arial" panose="020B0604020202020204" pitchFamily="34" charset="0"/>
              <a:buChar char="•"/>
            </a:pPr>
            <a:r>
              <a:rPr lang="en-GB" sz="1200" dirty="0">
                <a:solidFill>
                  <a:srgbClr val="05255D"/>
                </a:solidFill>
                <a:latin typeface="Arial"/>
                <a:cs typeface="Arial"/>
              </a:rPr>
              <a:t>First: Neil Armstrong &amp; Buzz Aldrin (1969).</a:t>
            </a:r>
          </a:p>
          <a:p>
            <a:pPr marL="285750" indent="-285750">
              <a:buFont typeface="Arial" panose="020B0604020202020204" pitchFamily="34" charset="0"/>
              <a:buChar char="•"/>
            </a:pPr>
            <a:r>
              <a:rPr lang="en-GB" sz="1200" dirty="0">
                <a:solidFill>
                  <a:srgbClr val="05255D"/>
                </a:solidFill>
                <a:latin typeface="Arial"/>
                <a:cs typeface="Arial"/>
              </a:rPr>
              <a:t>Last: Gene Cernan &amp; Harrison Schmitt (1972).</a:t>
            </a:r>
          </a:p>
          <a:p>
            <a:pPr marL="285750" indent="-285750">
              <a:buFont typeface="Arial" panose="020B0604020202020204" pitchFamily="34" charset="0"/>
              <a:buChar char="•"/>
            </a:pPr>
            <a:r>
              <a:rPr lang="en-GB" sz="1200" dirty="0">
                <a:solidFill>
                  <a:srgbClr val="05255D"/>
                </a:solidFill>
                <a:latin typeface="Arial"/>
                <a:cs typeface="Arial"/>
              </a:rPr>
              <a:t>The Apollo 11 landing site was the Sea of Tranquillity.</a:t>
            </a:r>
          </a:p>
          <a:p>
            <a:pPr marL="285750" indent="-285750">
              <a:buFont typeface="Arial" panose="020B0604020202020204" pitchFamily="34" charset="0"/>
              <a:buChar char="•"/>
            </a:pPr>
            <a:r>
              <a:rPr lang="en-GB" sz="1200" dirty="0">
                <a:solidFill>
                  <a:srgbClr val="05255D"/>
                </a:solidFill>
                <a:latin typeface="Arial"/>
                <a:cs typeface="Arial"/>
              </a:rPr>
              <a:t>Astronauts brought back 382 kg of Moon rocks and soil.</a:t>
            </a:r>
          </a:p>
          <a:p>
            <a:endParaRPr lang="en-US" dirty="0"/>
          </a:p>
        </p:txBody>
      </p:sp>
      <p:sp>
        <p:nvSpPr>
          <p:cNvPr id="4" name="Slide Number Placeholder 3">
            <a:extLst>
              <a:ext uri="{FF2B5EF4-FFF2-40B4-BE49-F238E27FC236}">
                <a16:creationId xmlns:a16="http://schemas.microsoft.com/office/drawing/2014/main" id="{E141F337-7439-B782-F8CE-0DF797AC91AC}"/>
              </a:ext>
            </a:extLst>
          </p:cNvPr>
          <p:cNvSpPr>
            <a:spLocks noGrp="1"/>
          </p:cNvSpPr>
          <p:nvPr>
            <p:ph type="sldNum" sz="quarter" idx="5"/>
          </p:nvPr>
        </p:nvSpPr>
        <p:spPr/>
        <p:txBody>
          <a:bodyPr/>
          <a:lstStyle/>
          <a:p>
            <a:fld id="{3DD05905-E595-4FAE-829E-5244D4535A65}" type="slidenum">
              <a:rPr lang="en-GB" smtClean="0"/>
              <a:t>12</a:t>
            </a:fld>
            <a:endParaRPr lang="en-GB"/>
          </a:p>
        </p:txBody>
      </p:sp>
    </p:spTree>
    <p:extLst>
      <p:ext uri="{BB962C8B-B14F-4D97-AF65-F5344CB8AC3E}">
        <p14:creationId xmlns:p14="http://schemas.microsoft.com/office/powerpoint/2010/main" val="180387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28D4E-5369-7FB5-6792-BD1BBAEDF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E76CE-FA0E-692C-1672-C3D847C164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33D88-5497-66C5-53F8-30A3C2A96FD6}"/>
              </a:ext>
            </a:extLst>
          </p:cNvPr>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Welcome to your first mission! You're now lunar scientists, and you’ve been asked to help space agencies choose the perfect spot to build the first Moon base. This base will help us practise living off Earth and prepare to go to Mars. Let’s find out how we’ll do that.</a:t>
            </a:r>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63B5320-F584-8D86-89CD-3C788B095196}"/>
              </a:ext>
            </a:extLst>
          </p:cNvPr>
          <p:cNvSpPr>
            <a:spLocks noGrp="1"/>
          </p:cNvSpPr>
          <p:nvPr>
            <p:ph type="sldNum" sz="quarter" idx="5"/>
          </p:nvPr>
        </p:nvSpPr>
        <p:spPr/>
        <p:txBody>
          <a:bodyPr/>
          <a:lstStyle/>
          <a:p>
            <a:fld id="{3DD05905-E595-4FAE-829E-5244D4535A65}" type="slidenum">
              <a:rPr lang="en-GB" smtClean="0"/>
              <a:t>13</a:t>
            </a:fld>
            <a:endParaRPr lang="en-GB"/>
          </a:p>
        </p:txBody>
      </p:sp>
    </p:spTree>
    <p:extLst>
      <p:ext uri="{BB962C8B-B14F-4D97-AF65-F5344CB8AC3E}">
        <p14:creationId xmlns:p14="http://schemas.microsoft.com/office/powerpoint/2010/main" val="2084172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AD9E2-F5D5-9F06-CCDB-6EE916CBF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757B0-2C07-B98B-E00A-386D1FAE2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540FD-00EF-A4A3-94B6-BF3C6060689B}"/>
              </a:ext>
            </a:extLst>
          </p:cNvPr>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In front of you is a huge printed map of the Moon — just like the ones real scientists use to plan missions. Your task is to investigate this surface and label key features. Let’s find out what to look for</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C1B6BE5-BAAA-399C-4B46-E108D4CB2F2F}"/>
              </a:ext>
            </a:extLst>
          </p:cNvPr>
          <p:cNvSpPr>
            <a:spLocks noGrp="1"/>
          </p:cNvSpPr>
          <p:nvPr>
            <p:ph type="sldNum" sz="quarter" idx="5"/>
          </p:nvPr>
        </p:nvSpPr>
        <p:spPr/>
        <p:txBody>
          <a:bodyPr/>
          <a:lstStyle/>
          <a:p>
            <a:fld id="{3DD05905-E595-4FAE-829E-5244D4535A65}" type="slidenum">
              <a:rPr lang="en-GB" smtClean="0"/>
              <a:t>14</a:t>
            </a:fld>
            <a:endParaRPr lang="en-GB"/>
          </a:p>
        </p:txBody>
      </p:sp>
    </p:spTree>
    <p:extLst>
      <p:ext uri="{BB962C8B-B14F-4D97-AF65-F5344CB8AC3E}">
        <p14:creationId xmlns:p14="http://schemas.microsoft.com/office/powerpoint/2010/main" val="377768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4A183-C4FB-83C6-ED9A-0CAB06129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8AE1A-D7F1-6DFB-E72A-E123C8E4A3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194FE-C95E-F38C-5EB6-F4E086CDEC52}"/>
              </a:ext>
            </a:extLst>
          </p:cNvPr>
          <p:cNvSpPr>
            <a:spLocks noGrp="1"/>
          </p:cNvSpPr>
          <p:nvPr>
            <p:ph type="body" idx="1"/>
          </p:nvPr>
        </p:nvSpPr>
        <p:spPr/>
        <p:txBody>
          <a:bodyPr/>
          <a:lstStyle/>
          <a:p>
            <a:endParaRPr lang="en-GB" sz="1200" b="0" i="0" u="none" strike="noStrike"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A551256-9010-D7FE-1CE1-D201262CB41A}"/>
              </a:ext>
            </a:extLst>
          </p:cNvPr>
          <p:cNvSpPr>
            <a:spLocks noGrp="1"/>
          </p:cNvSpPr>
          <p:nvPr>
            <p:ph type="sldNum" sz="quarter" idx="5"/>
          </p:nvPr>
        </p:nvSpPr>
        <p:spPr/>
        <p:txBody>
          <a:bodyPr/>
          <a:lstStyle/>
          <a:p>
            <a:fld id="{3DD05905-E595-4FAE-829E-5244D4535A65}" type="slidenum">
              <a:rPr lang="en-GB" smtClean="0"/>
              <a:t>15</a:t>
            </a:fld>
            <a:endParaRPr lang="en-GB"/>
          </a:p>
        </p:txBody>
      </p:sp>
    </p:spTree>
    <p:extLst>
      <p:ext uri="{BB962C8B-B14F-4D97-AF65-F5344CB8AC3E}">
        <p14:creationId xmlns:p14="http://schemas.microsoft.com/office/powerpoint/2010/main" val="424822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solidFill>
                  <a:srgbClr val="05255D"/>
                </a:solidFill>
                <a:latin typeface="Arial" panose="020B0604020202020204" pitchFamily="34" charset="0"/>
                <a:cs typeface="Arial" panose="020B0604020202020204" pitchFamily="34" charset="0"/>
              </a:rPr>
              <a:t>Key Facts:</a:t>
            </a:r>
            <a:endParaRPr lang="en-US" sz="1200" b="1" u="sng" dirty="0">
              <a:solidFill>
                <a:srgbClr val="05255D"/>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Large, dark plains made of basalt (lava rock).</a:t>
            </a:r>
          </a:p>
          <a:p>
            <a:pPr marL="171450" indent="-171450">
              <a:buFont typeface="Arial" panose="020B0604020202020204" pitchFamily="34" charset="0"/>
              <a:buChar char="•"/>
            </a:pPr>
            <a:r>
              <a:rPr lang="en-GB" sz="1200" dirty="0">
                <a:solidFill>
                  <a:srgbClr val="05255D"/>
                </a:solidFill>
                <a:latin typeface="Arial"/>
                <a:cs typeface="Arial"/>
              </a:rPr>
              <a:t>Formed by lava flooding giant impact basins billions of years ago.</a:t>
            </a:r>
          </a:p>
          <a:p>
            <a:pPr marL="171450" indent="-171450">
              <a:buFont typeface="Arial" panose="020B0604020202020204" pitchFamily="34" charset="0"/>
              <a:buChar char="•"/>
            </a:pPr>
            <a:r>
              <a:rPr lang="en-GB" sz="1200" dirty="0">
                <a:solidFill>
                  <a:srgbClr val="05255D"/>
                </a:solidFill>
                <a:latin typeface="Arial"/>
                <a:cs typeface="Arial"/>
              </a:rPr>
              <a:t>Ancient astronomers thought they were oceans; hence they called it “mare” (Latin: sea).</a:t>
            </a:r>
          </a:p>
          <a:p>
            <a:pPr marL="171450" indent="-171450">
              <a:buFont typeface="Arial" panose="020B0604020202020204" pitchFamily="34" charset="0"/>
              <a:buChar char="•"/>
            </a:pPr>
            <a:r>
              <a:rPr lang="en-GB" sz="1200" dirty="0">
                <a:solidFill>
                  <a:srgbClr val="05255D"/>
                </a:solidFill>
                <a:latin typeface="Arial"/>
                <a:cs typeface="Arial"/>
              </a:rPr>
              <a:t>Cover ~16% of the Moon’s surface.</a:t>
            </a:r>
          </a:p>
          <a:p>
            <a:endParaRPr lang="en-GB" sz="1200" dirty="0">
              <a:solidFill>
                <a:srgbClr val="05255D"/>
              </a:solidFill>
              <a:latin typeface="Arial"/>
              <a:cs typeface="Arial"/>
            </a:endParaRPr>
          </a:p>
        </p:txBody>
      </p:sp>
      <p:sp>
        <p:nvSpPr>
          <p:cNvPr id="4" name="Slide Number Placeholder 3"/>
          <p:cNvSpPr>
            <a:spLocks noGrp="1"/>
          </p:cNvSpPr>
          <p:nvPr>
            <p:ph type="sldNum" sz="quarter" idx="5"/>
          </p:nvPr>
        </p:nvSpPr>
        <p:spPr/>
        <p:txBody>
          <a:bodyPr/>
          <a:lstStyle/>
          <a:p>
            <a:fld id="{D4B8D36D-96F5-405C-A695-60C851A2C26A}" type="slidenum">
              <a:rPr lang="en-GB" smtClean="0"/>
              <a:t>16</a:t>
            </a:fld>
            <a:endParaRPr lang="en-GB"/>
          </a:p>
        </p:txBody>
      </p:sp>
    </p:spTree>
    <p:extLst>
      <p:ext uri="{BB962C8B-B14F-4D97-AF65-F5344CB8AC3E}">
        <p14:creationId xmlns:p14="http://schemas.microsoft.com/office/powerpoint/2010/main" val="802912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u="sng" dirty="0">
                <a:solidFill>
                  <a:srgbClr val="05255D"/>
                </a:solidFill>
                <a:latin typeface="Arial" panose="020B0604020202020204" pitchFamily="34" charset="0"/>
                <a:cs typeface="Arial" panose="020B0604020202020204" pitchFamily="34" charset="0"/>
              </a:rPr>
              <a:t>Key Facts:</a:t>
            </a:r>
            <a:endParaRPr lang="en-US" sz="1400" b="1" u="sng" dirty="0">
              <a:solidFill>
                <a:srgbClr val="05255D"/>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solidFill>
                  <a:srgbClr val="05255D"/>
                </a:solidFill>
                <a:latin typeface="Arial" panose="020B0604020202020204" pitchFamily="34" charset="0"/>
                <a:cs typeface="Arial" panose="020B0604020202020204" pitchFamily="34" charset="0"/>
              </a:rPr>
              <a:t>Bright, high areas often marking the rims of ancient impact basins.</a:t>
            </a:r>
          </a:p>
          <a:p>
            <a:pPr marL="171450" indent="-171450">
              <a:buFont typeface="Arial" panose="020B0604020202020204" pitchFamily="34" charset="0"/>
              <a:buChar char="•"/>
            </a:pPr>
            <a:r>
              <a:rPr lang="en-GB" sz="1400" dirty="0">
                <a:solidFill>
                  <a:srgbClr val="05255D"/>
                </a:solidFill>
                <a:latin typeface="Arial" panose="020B0604020202020204" pitchFamily="34" charset="0"/>
                <a:cs typeface="Arial" panose="020B0604020202020204" pitchFamily="34" charset="0"/>
              </a:rPr>
              <a:t>Some peaks are 3 – 4 km high.</a:t>
            </a:r>
          </a:p>
          <a:p>
            <a:pPr marL="171450" indent="-171450">
              <a:buFont typeface="Arial" panose="020B0604020202020204" pitchFamily="34" charset="0"/>
              <a:buChar char="•"/>
            </a:pPr>
            <a:r>
              <a:rPr lang="en-GB" sz="1400" dirty="0">
                <a:solidFill>
                  <a:srgbClr val="05255D"/>
                </a:solidFill>
                <a:latin typeface="Arial" panose="020B0604020202020204" pitchFamily="34" charset="0"/>
                <a:cs typeface="Arial" panose="020B0604020202020204" pitchFamily="34" charset="0"/>
              </a:rPr>
              <a:t>Older rock than the maria (seas); heavily cratered.</a:t>
            </a:r>
          </a:p>
          <a:p>
            <a:endParaRPr lang="en-GB" sz="1400" dirty="0">
              <a:solidFill>
                <a:srgbClr val="05255D"/>
              </a:solidFill>
              <a:latin typeface="Arial"/>
              <a:cs typeface="Arial"/>
            </a:endParaRPr>
          </a:p>
        </p:txBody>
      </p:sp>
      <p:sp>
        <p:nvSpPr>
          <p:cNvPr id="4" name="Slide Number Placeholder 3"/>
          <p:cNvSpPr>
            <a:spLocks noGrp="1"/>
          </p:cNvSpPr>
          <p:nvPr>
            <p:ph type="sldNum" sz="quarter" idx="5"/>
          </p:nvPr>
        </p:nvSpPr>
        <p:spPr/>
        <p:txBody>
          <a:bodyPr/>
          <a:lstStyle/>
          <a:p>
            <a:fld id="{3DD05905-E595-4FAE-829E-5244D4535A65}" type="slidenum">
              <a:rPr lang="en-GB" smtClean="0"/>
              <a:t>17</a:t>
            </a:fld>
            <a:endParaRPr lang="en-GB"/>
          </a:p>
        </p:txBody>
      </p:sp>
    </p:spTree>
    <p:extLst>
      <p:ext uri="{BB962C8B-B14F-4D97-AF65-F5344CB8AC3E}">
        <p14:creationId xmlns:p14="http://schemas.microsoft.com/office/powerpoint/2010/main" val="1365149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solidFill>
                  <a:srgbClr val="05255D"/>
                </a:solidFill>
                <a:latin typeface="Arial" panose="020B0604020202020204" pitchFamily="34" charset="0"/>
                <a:cs typeface="Arial" panose="020B0604020202020204" pitchFamily="34" charset="0"/>
              </a:rPr>
              <a:t>Key Facts:</a:t>
            </a:r>
            <a:endParaRPr lang="en-US" sz="1200" b="1" u="sng" dirty="0">
              <a:solidFill>
                <a:srgbClr val="05255D"/>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Created by asteroid/comet impacts.</a:t>
            </a:r>
          </a:p>
          <a:p>
            <a:pPr marL="171450" indent="-1714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Can be huge (hundreds of km).</a:t>
            </a:r>
          </a:p>
          <a:p>
            <a:pPr marL="171450" indent="-1714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Bright rays sometimes spread from them – caused by ejected debris.</a:t>
            </a:r>
          </a:p>
          <a:p>
            <a:pPr marL="171450" indent="-171450">
              <a:buFont typeface="Arial" panose="020B0604020202020204" pitchFamily="34" charset="0"/>
              <a:buChar char="•"/>
            </a:pPr>
            <a:r>
              <a:rPr lang="en-GB" sz="1200" dirty="0">
                <a:solidFill>
                  <a:srgbClr val="05255D"/>
                </a:solidFill>
                <a:latin typeface="Arial" panose="020B0604020202020204" pitchFamily="34" charset="0"/>
                <a:cs typeface="Arial" panose="020B0604020202020204" pitchFamily="34" charset="0"/>
              </a:rPr>
              <a:t>With no atmosphere, craters remain unchanged for billions of years.</a:t>
            </a:r>
          </a:p>
        </p:txBody>
      </p:sp>
      <p:sp>
        <p:nvSpPr>
          <p:cNvPr id="4" name="Slide Number Placeholder 3"/>
          <p:cNvSpPr>
            <a:spLocks noGrp="1"/>
          </p:cNvSpPr>
          <p:nvPr>
            <p:ph type="sldNum" sz="quarter" idx="5"/>
          </p:nvPr>
        </p:nvSpPr>
        <p:spPr/>
        <p:txBody>
          <a:bodyPr/>
          <a:lstStyle/>
          <a:p>
            <a:fld id="{D4B8D36D-96F5-405C-A695-60C851A2C26A}" type="slidenum">
              <a:rPr lang="en-GB" smtClean="0"/>
              <a:t>18</a:t>
            </a:fld>
            <a:endParaRPr lang="en-GB"/>
          </a:p>
        </p:txBody>
      </p:sp>
    </p:spTree>
    <p:extLst>
      <p:ext uri="{BB962C8B-B14F-4D97-AF65-F5344CB8AC3E}">
        <p14:creationId xmlns:p14="http://schemas.microsoft.com/office/powerpoint/2010/main" val="3730813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111F8-DB30-C07A-9EAD-1CE2273F1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7C527-67C7-C3F8-F8DA-7329776DF0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00946B-DFAD-424A-4C7F-1DA2F7A122A4}"/>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10BEEB7-8BB9-EE2C-B654-DB4148FD4AD6}"/>
              </a:ext>
            </a:extLst>
          </p:cNvPr>
          <p:cNvSpPr>
            <a:spLocks noGrp="1"/>
          </p:cNvSpPr>
          <p:nvPr>
            <p:ph type="sldNum" sz="quarter" idx="5"/>
          </p:nvPr>
        </p:nvSpPr>
        <p:spPr/>
        <p:txBody>
          <a:bodyPr/>
          <a:lstStyle/>
          <a:p>
            <a:fld id="{3DD05905-E595-4FAE-829E-5244D4535A65}" type="slidenum">
              <a:rPr lang="en-GB" smtClean="0"/>
              <a:t>20</a:t>
            </a:fld>
            <a:endParaRPr lang="en-GB"/>
          </a:p>
        </p:txBody>
      </p:sp>
    </p:spTree>
    <p:extLst>
      <p:ext uri="{BB962C8B-B14F-4D97-AF65-F5344CB8AC3E}">
        <p14:creationId xmlns:p14="http://schemas.microsoft.com/office/powerpoint/2010/main" val="662160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Welcome, explorers! Today marks the beginning of an exciting journey. You’re going to help plan one of the biggest missions in human history: getting people to Mars. </a:t>
            </a:r>
            <a:endParaRPr lang="en-US" dirty="0"/>
          </a:p>
        </p:txBody>
      </p:sp>
      <p:sp>
        <p:nvSpPr>
          <p:cNvPr id="4" name="Slide Number Placeholder 3"/>
          <p:cNvSpPr>
            <a:spLocks noGrp="1"/>
          </p:cNvSpPr>
          <p:nvPr>
            <p:ph type="sldNum" sz="quarter" idx="5"/>
          </p:nvPr>
        </p:nvSpPr>
        <p:spPr/>
        <p:txBody>
          <a:bodyPr/>
          <a:lstStyle/>
          <a:p>
            <a:fld id="{3DD05905-E595-4FAE-829E-5244D4535A65}" type="slidenum">
              <a:rPr lang="en-GB" smtClean="0"/>
              <a:t>2</a:t>
            </a:fld>
            <a:endParaRPr lang="en-GB"/>
          </a:p>
        </p:txBody>
      </p:sp>
    </p:spTree>
    <p:extLst>
      <p:ext uri="{BB962C8B-B14F-4D97-AF65-F5344CB8AC3E}">
        <p14:creationId xmlns:p14="http://schemas.microsoft.com/office/powerpoint/2010/main" val="920119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A5595-8254-2D37-B65F-BB02D584E1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A3E5E-45E7-6AF9-B5B7-F8290ACA3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E7828-1696-74F5-3B2A-2670C3543F52}"/>
              </a:ext>
            </a:extLst>
          </p:cNvPr>
          <p:cNvSpPr>
            <a:spLocks noGrp="1"/>
          </p:cNvSpPr>
          <p:nvPr>
            <p:ph type="body" idx="1"/>
          </p:nvPr>
        </p:nvSpPr>
        <p:spPr/>
        <p:txBody>
          <a:bodyPr/>
          <a:lstStyle/>
          <a:p>
            <a:r>
              <a:rPr lang="en-US" sz="1200" dirty="0">
                <a:solidFill>
                  <a:srgbClr val="05255D"/>
                </a:solidFill>
                <a:latin typeface="Arial" panose="020B0604020202020204" pitchFamily="34" charset="0"/>
                <a:cs typeface="Arial" panose="020B0604020202020204" pitchFamily="34" charset="0"/>
              </a:rPr>
              <a:t>Ask students ‘What make a good base site?’. Select some to share with the class before showing the answers </a:t>
            </a:r>
          </a:p>
          <a:p>
            <a:endParaRPr lang="en-US" sz="1200" kern="1200" dirty="0">
              <a:solidFill>
                <a:srgbClr val="05255D"/>
              </a:solidFill>
              <a:effectLst/>
              <a:latin typeface="Arial" panose="020B0604020202020204" pitchFamily="34" charset="0"/>
              <a:ea typeface="+mn-ea"/>
              <a:cs typeface="Arial" panose="020B0604020202020204" pitchFamily="34" charset="0"/>
            </a:endParaRPr>
          </a:p>
          <a:p>
            <a:r>
              <a:rPr lang="en-US" sz="1200" dirty="0">
                <a:solidFill>
                  <a:srgbClr val="05255D"/>
                </a:solidFill>
                <a:latin typeface="Arial" panose="020B0604020202020204" pitchFamily="34" charset="0"/>
                <a:cs typeface="Arial" panose="020B0604020202020204" pitchFamily="34" charset="0"/>
              </a:rPr>
              <a:t>Prompts that students might consider:</a:t>
            </a:r>
          </a:p>
          <a:p>
            <a:pPr marL="285750" indent="-285750">
              <a:buFont typeface="Arial" panose="020B0604020202020204" pitchFamily="34" charset="0"/>
              <a:buChar char="•"/>
            </a:pPr>
            <a:r>
              <a:rPr lang="en-US" sz="1200" dirty="0">
                <a:solidFill>
                  <a:srgbClr val="05255D"/>
                </a:solidFill>
                <a:latin typeface="Arial" panose="020B0604020202020204" pitchFamily="34" charset="0"/>
                <a:cs typeface="Arial" panose="020B0604020202020204" pitchFamily="34" charset="0"/>
              </a:rPr>
              <a:t>Whether there’s sunlight or shadows (as solar power will be useful to power our Moon Base)</a:t>
            </a:r>
          </a:p>
          <a:p>
            <a:pPr marL="285750" indent="-285750">
              <a:buFont typeface="Arial" panose="020B0604020202020204" pitchFamily="34" charset="0"/>
              <a:buChar char="•"/>
            </a:pPr>
            <a:r>
              <a:rPr lang="en-US" sz="1200" dirty="0">
                <a:solidFill>
                  <a:srgbClr val="05255D"/>
                </a:solidFill>
                <a:latin typeface="Arial" panose="020B0604020202020204" pitchFamily="34" charset="0"/>
                <a:cs typeface="Arial" panose="020B0604020202020204" pitchFamily="34" charset="0"/>
              </a:rPr>
              <a:t>Safety issues (e.g. avoid deep craters)</a:t>
            </a:r>
          </a:p>
          <a:p>
            <a:pPr marL="285750" indent="-285750">
              <a:buFont typeface="Arial" panose="020B0604020202020204" pitchFamily="34" charset="0"/>
              <a:buChar char="•"/>
            </a:pPr>
            <a:r>
              <a:rPr lang="en-US" sz="1200" dirty="0">
                <a:solidFill>
                  <a:srgbClr val="05255D"/>
                </a:solidFill>
                <a:latin typeface="Arial" panose="020B0604020202020204" pitchFamily="34" charset="0"/>
                <a:cs typeface="Arial" panose="020B0604020202020204" pitchFamily="34" charset="0"/>
              </a:rPr>
              <a:t>How easy building and landing will be (flat land would be best)</a:t>
            </a:r>
          </a:p>
          <a:p>
            <a:pPr marL="285750" indent="-285750">
              <a:buFont typeface="Arial" panose="020B0604020202020204" pitchFamily="34" charset="0"/>
              <a:buChar char="•"/>
            </a:pPr>
            <a:r>
              <a:rPr lang="en-US" sz="1200" dirty="0">
                <a:solidFill>
                  <a:srgbClr val="05255D"/>
                </a:solidFill>
                <a:latin typeface="Arial" panose="020B0604020202020204" pitchFamily="34" charset="0"/>
                <a:cs typeface="Arial" panose="020B0604020202020204" pitchFamily="34" charset="0"/>
              </a:rPr>
              <a:t>Access to resources (e.g. rocks, possible ice)</a:t>
            </a:r>
          </a:p>
          <a:p>
            <a:pPr marL="285750" indent="-285750">
              <a:buFont typeface="Arial" panose="020B0604020202020204" pitchFamily="34" charset="0"/>
              <a:buChar char="•"/>
            </a:pPr>
            <a:r>
              <a:rPr lang="en-US" sz="1200" dirty="0">
                <a:solidFill>
                  <a:srgbClr val="05255D"/>
                </a:solidFill>
                <a:latin typeface="Arial" panose="020B0604020202020204" pitchFamily="34" charset="0"/>
                <a:cs typeface="Arial" panose="020B0604020202020204" pitchFamily="34" charset="0"/>
              </a:rPr>
              <a:t>The proximity of interesting places (e.g. craters, lave tubes – they might even hold water)</a:t>
            </a:r>
          </a:p>
          <a:p>
            <a:pPr marL="285750" indent="-285750">
              <a:buFont typeface="Arial" panose="020B0604020202020204" pitchFamily="34" charset="0"/>
              <a:buChar char="•"/>
            </a:pPr>
            <a:endParaRPr lang="en-US" sz="1200" dirty="0">
              <a:solidFill>
                <a:srgbClr val="05255D"/>
              </a:solidFill>
              <a:latin typeface="Arial" panose="020B0604020202020204" pitchFamily="34" charset="0"/>
              <a:cs typeface="Arial" panose="020B0604020202020204" pitchFamily="34" charset="0"/>
            </a:endParaRPr>
          </a:p>
          <a:p>
            <a:r>
              <a:rPr lang="en-US" sz="1200" dirty="0">
                <a:solidFill>
                  <a:srgbClr val="05255D"/>
                </a:solidFill>
                <a:latin typeface="Arial" panose="020B0604020202020204" pitchFamily="34" charset="0"/>
                <a:cs typeface="Arial" panose="020B0604020202020204" pitchFamily="34" charset="0"/>
              </a:rPr>
              <a:t>Good sites might include flat sea/mare areas near crater edges (</a:t>
            </a:r>
            <a:r>
              <a:rPr lang="en-GB" sz="1200" dirty="0">
                <a:solidFill>
                  <a:srgbClr val="05255D"/>
                </a:solidFill>
                <a:latin typeface="Arial"/>
                <a:cs typeface="Arial"/>
              </a:rPr>
              <a:t>solar energy + flat land + access to rocks).</a:t>
            </a:r>
          </a:p>
          <a:p>
            <a:endParaRPr lang="en-GB" sz="1200" dirty="0">
              <a:solidFill>
                <a:srgbClr val="05255D"/>
              </a:solidFill>
              <a:latin typeface="Arial"/>
              <a:cs typeface="Arial"/>
            </a:endParaRPr>
          </a:p>
          <a:p>
            <a:r>
              <a:rPr lang="en-GB" sz="1200" dirty="0">
                <a:solidFill>
                  <a:srgbClr val="05255D"/>
                </a:solidFill>
                <a:latin typeface="Arial"/>
                <a:cs typeface="Arial"/>
              </a:rPr>
              <a:t>Poor sites might include deep craters (hard to land + very cold + long shadows).</a:t>
            </a:r>
            <a:endParaRPr lang="en-US" sz="1200" dirty="0">
              <a:solidFill>
                <a:srgbClr val="05255D"/>
              </a:solidFill>
              <a:latin typeface="Arial" panose="020B0604020202020204" pitchFamily="34" charset="0"/>
              <a:cs typeface="Arial"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D70170D-9EE8-FB89-C163-BE13CF36608F}"/>
              </a:ext>
            </a:extLst>
          </p:cNvPr>
          <p:cNvSpPr>
            <a:spLocks noGrp="1"/>
          </p:cNvSpPr>
          <p:nvPr>
            <p:ph type="sldNum" sz="quarter" idx="5"/>
          </p:nvPr>
        </p:nvSpPr>
        <p:spPr/>
        <p:txBody>
          <a:bodyPr/>
          <a:lstStyle/>
          <a:p>
            <a:fld id="{3DD05905-E595-4FAE-829E-5244D4535A65}" type="slidenum">
              <a:rPr lang="en-GB" smtClean="0"/>
              <a:t>21</a:t>
            </a:fld>
            <a:endParaRPr lang="en-GB"/>
          </a:p>
        </p:txBody>
      </p:sp>
    </p:spTree>
    <p:extLst>
      <p:ext uri="{BB962C8B-B14F-4D97-AF65-F5344CB8AC3E}">
        <p14:creationId xmlns:p14="http://schemas.microsoft.com/office/powerpoint/2010/main" val="1244787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215BE-A9AB-1F6A-0A21-E5C46D3EC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8EE57-01BB-E1CA-7907-1946EA985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AB753-ECFC-BF81-01AC-5AD056F6C47F}"/>
              </a:ext>
            </a:extLst>
          </p:cNvPr>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This activity is all about using real data, just like professional astronomers. You’ll be requesting an image of the Moon using a robotic telescope in places like the Canary Islands or Hawaii. </a:t>
            </a:r>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A75554A-467B-4F8A-AFA2-7F73FA79FC7E}"/>
              </a:ext>
            </a:extLst>
          </p:cNvPr>
          <p:cNvSpPr>
            <a:spLocks noGrp="1"/>
          </p:cNvSpPr>
          <p:nvPr>
            <p:ph type="sldNum" sz="quarter" idx="5"/>
          </p:nvPr>
        </p:nvSpPr>
        <p:spPr/>
        <p:txBody>
          <a:bodyPr/>
          <a:lstStyle/>
          <a:p>
            <a:fld id="{3DD05905-E595-4FAE-829E-5244D4535A65}" type="slidenum">
              <a:rPr lang="en-GB" smtClean="0"/>
              <a:t>23</a:t>
            </a:fld>
            <a:endParaRPr lang="en-GB"/>
          </a:p>
        </p:txBody>
      </p:sp>
    </p:spTree>
    <p:extLst>
      <p:ext uri="{BB962C8B-B14F-4D97-AF65-F5344CB8AC3E}">
        <p14:creationId xmlns:p14="http://schemas.microsoft.com/office/powerpoint/2010/main" val="3802679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10099-1A11-FADC-5866-835A0DAB16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42EFE-79CB-7834-3693-F9F5DF99E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E5B29-0EFE-01E3-73FF-FEE18D7EA782}"/>
              </a:ext>
            </a:extLst>
          </p:cNvPr>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Each student will log into their Schools’ Observatory account. Once inside, you’ll go to the Go Observing section and choose to observe the Moon. Then, select the part of the Moon your team is investigating. Once you’re happy with your choice — hit submit! It may take a little time for the telescope to return your image. You can use our Archive which is full of real observations. Your can show the students similar photos of their sites from the archive.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2BC521A-FE2F-09F3-F9D7-5D130F2AB57E}"/>
              </a:ext>
            </a:extLst>
          </p:cNvPr>
          <p:cNvSpPr>
            <a:spLocks noGrp="1"/>
          </p:cNvSpPr>
          <p:nvPr>
            <p:ph type="sldNum" sz="quarter" idx="5"/>
          </p:nvPr>
        </p:nvSpPr>
        <p:spPr/>
        <p:txBody>
          <a:bodyPr/>
          <a:lstStyle/>
          <a:p>
            <a:fld id="{3DD05905-E595-4FAE-829E-5244D4535A65}" type="slidenum">
              <a:rPr lang="en-GB" smtClean="0"/>
              <a:t>24</a:t>
            </a:fld>
            <a:endParaRPr lang="en-GB"/>
          </a:p>
        </p:txBody>
      </p:sp>
    </p:spTree>
    <p:extLst>
      <p:ext uri="{BB962C8B-B14F-4D97-AF65-F5344CB8AC3E}">
        <p14:creationId xmlns:p14="http://schemas.microsoft.com/office/powerpoint/2010/main" val="258450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BD574-D32F-BA78-069B-96541F1FD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E829E-2E3A-EC7E-89E5-7EBF3A264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538DBF-3581-3A51-FA05-8896DFD3B7D8}"/>
              </a:ext>
            </a:extLst>
          </p:cNvPr>
          <p:cNvSpPr>
            <a:spLocks noGrp="1"/>
          </p:cNvSpPr>
          <p:nvPr>
            <p:ph type="body" idx="1"/>
          </p:nvPr>
        </p:nvSpPr>
        <p:spPr/>
        <p:txBody>
          <a:bodyPr/>
          <a:lstStyle/>
          <a:p>
            <a:r>
              <a:rPr lang="en-GB" dirty="0"/>
              <a:t>Before we start the project, we’d like to know how you feel about science and space. There are no right or wrong answers — choose what is true for you. Ask pupils to write </a:t>
            </a:r>
            <a:r>
              <a:rPr lang="en-GB" b="1" dirty="0"/>
              <a:t>name + today’s date</a:t>
            </a:r>
            <a:r>
              <a:rPr lang="en-GB" dirty="0"/>
              <a:t>.</a:t>
            </a:r>
            <a:endParaRPr lang="en-US" dirty="0"/>
          </a:p>
        </p:txBody>
      </p:sp>
      <p:sp>
        <p:nvSpPr>
          <p:cNvPr id="4" name="Slide Number Placeholder 3">
            <a:extLst>
              <a:ext uri="{FF2B5EF4-FFF2-40B4-BE49-F238E27FC236}">
                <a16:creationId xmlns:a16="http://schemas.microsoft.com/office/drawing/2014/main" id="{6FB9550B-FFDE-A036-AEDD-10214B1759EA}"/>
              </a:ext>
            </a:extLst>
          </p:cNvPr>
          <p:cNvSpPr>
            <a:spLocks noGrp="1"/>
          </p:cNvSpPr>
          <p:nvPr>
            <p:ph type="sldNum" sz="quarter" idx="5"/>
          </p:nvPr>
        </p:nvSpPr>
        <p:spPr/>
        <p:txBody>
          <a:bodyPr/>
          <a:lstStyle/>
          <a:p>
            <a:fld id="{3DD05905-E595-4FAE-829E-5244D4535A65}" type="slidenum">
              <a:rPr lang="en-GB" smtClean="0"/>
              <a:t>3</a:t>
            </a:fld>
            <a:endParaRPr lang="en-GB"/>
          </a:p>
        </p:txBody>
      </p:sp>
    </p:spTree>
    <p:extLst>
      <p:ext uri="{BB962C8B-B14F-4D97-AF65-F5344CB8AC3E}">
        <p14:creationId xmlns:p14="http://schemas.microsoft.com/office/powerpoint/2010/main" val="159922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AFFEA-90DA-B4A0-3E89-38CD47BE2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136A2-F505-20F6-9B44-75BFBA340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3FBF6-BB2A-2033-8247-EDA7A4264408}"/>
              </a:ext>
            </a:extLst>
          </p:cNvPr>
          <p:cNvSpPr>
            <a:spLocks noGrp="1"/>
          </p:cNvSpPr>
          <p:nvPr>
            <p:ph type="body" idx="1"/>
          </p:nvPr>
        </p:nvSpPr>
        <p:spPr/>
        <p:txBody>
          <a:bodyPr/>
          <a:lstStyle/>
          <a:p>
            <a:r>
              <a:rPr lang="en-GB" dirty="0"/>
              <a:t>Guide pupils through each box together: Feelings: </a:t>
            </a:r>
            <a:r>
              <a:rPr lang="en-GB" b="1" dirty="0"/>
              <a:t>colour one face</a:t>
            </a:r>
            <a:r>
              <a:rPr lang="en-GB" dirty="0"/>
              <a:t> </a:t>
            </a:r>
          </a:p>
          <a:p>
            <a:r>
              <a:rPr lang="en-GB" dirty="0"/>
              <a:t>Tricky question: </a:t>
            </a:r>
            <a:r>
              <a:rPr lang="en-GB" b="1" dirty="0"/>
              <a:t>tick one box</a:t>
            </a:r>
            <a:r>
              <a:rPr lang="en-GB" dirty="0"/>
              <a:t> </a:t>
            </a:r>
          </a:p>
          <a:p>
            <a:r>
              <a:rPr lang="en-GB" dirty="0"/>
              <a:t>Yes/Not sure/No: </a:t>
            </a:r>
            <a:r>
              <a:rPr lang="en-GB" b="1" dirty="0"/>
              <a:t>circle one picture</a:t>
            </a:r>
            <a:r>
              <a:rPr lang="en-GB" dirty="0"/>
              <a:t> </a:t>
            </a:r>
          </a:p>
          <a:p>
            <a:r>
              <a:rPr lang="en-GB" dirty="0"/>
              <a:t>Give quiet time to complete, then collect in. Reminder: teacher has opt-out list — those pupils don’t complete a postcard.</a:t>
            </a:r>
            <a:endParaRPr lang="en-US" dirty="0"/>
          </a:p>
        </p:txBody>
      </p:sp>
      <p:sp>
        <p:nvSpPr>
          <p:cNvPr id="4" name="Slide Number Placeholder 3">
            <a:extLst>
              <a:ext uri="{FF2B5EF4-FFF2-40B4-BE49-F238E27FC236}">
                <a16:creationId xmlns:a16="http://schemas.microsoft.com/office/drawing/2014/main" id="{C48702E2-AD89-BD31-30C6-8E4318358E6E}"/>
              </a:ext>
            </a:extLst>
          </p:cNvPr>
          <p:cNvSpPr>
            <a:spLocks noGrp="1"/>
          </p:cNvSpPr>
          <p:nvPr>
            <p:ph type="sldNum" sz="quarter" idx="5"/>
          </p:nvPr>
        </p:nvSpPr>
        <p:spPr/>
        <p:txBody>
          <a:bodyPr/>
          <a:lstStyle/>
          <a:p>
            <a:fld id="{3DD05905-E595-4FAE-829E-5244D4535A65}" type="slidenum">
              <a:rPr lang="en-GB" smtClean="0"/>
              <a:t>4</a:t>
            </a:fld>
            <a:endParaRPr lang="en-GB"/>
          </a:p>
        </p:txBody>
      </p:sp>
    </p:spTree>
    <p:extLst>
      <p:ext uri="{BB962C8B-B14F-4D97-AF65-F5344CB8AC3E}">
        <p14:creationId xmlns:p14="http://schemas.microsoft.com/office/powerpoint/2010/main" val="12134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Mars.</a:t>
            </a:r>
          </a:p>
          <a:p>
            <a:r>
              <a:rPr lang="en-GB" dirty="0"/>
              <a:t>Ask children what they know about Mars – quick 1 min</a:t>
            </a:r>
          </a:p>
          <a:p>
            <a:endParaRPr lang="en-US" dirty="0"/>
          </a:p>
        </p:txBody>
      </p:sp>
      <p:sp>
        <p:nvSpPr>
          <p:cNvPr id="4" name="Slide Number Placeholder 3"/>
          <p:cNvSpPr>
            <a:spLocks noGrp="1"/>
          </p:cNvSpPr>
          <p:nvPr>
            <p:ph type="sldNum" sz="quarter" idx="5"/>
          </p:nvPr>
        </p:nvSpPr>
        <p:spPr/>
        <p:txBody>
          <a:bodyPr/>
          <a:lstStyle/>
          <a:p>
            <a:fld id="{3DD05905-E595-4FAE-829E-5244D4535A65}" type="slidenum">
              <a:rPr lang="en-GB" smtClean="0"/>
              <a:t>5</a:t>
            </a:fld>
            <a:endParaRPr lang="en-GB"/>
          </a:p>
        </p:txBody>
      </p:sp>
    </p:spTree>
    <p:extLst>
      <p:ext uri="{BB962C8B-B14F-4D97-AF65-F5344CB8AC3E}">
        <p14:creationId xmlns:p14="http://schemas.microsoft.com/office/powerpoint/2010/main" val="125518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E8930-6BC0-BAC7-0039-691385140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16D091-5081-3F8E-B463-E6344B168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185EC-4989-070E-C05A-CC19553CD72A}"/>
              </a:ext>
            </a:extLst>
          </p:cNvPr>
          <p:cNvSpPr>
            <a:spLocks noGrp="1"/>
          </p:cNvSpPr>
          <p:nvPr>
            <p:ph type="body" idx="1"/>
          </p:nvPr>
        </p:nvSpPr>
        <p:spPr/>
        <p:txBody>
          <a:bodyPr/>
          <a:lstStyle/>
          <a:p>
            <a:r>
              <a:rPr lang="en-GB" sz="1400" b="1" i="1" kern="1200" dirty="0">
                <a:solidFill>
                  <a:srgbClr val="05255D"/>
                </a:solidFill>
                <a:latin typeface="Arial" panose="020B0604020202020204" pitchFamily="34" charset="0"/>
                <a:cs typeface="Arial" panose="020B0604020202020204" pitchFamily="34" charset="0"/>
              </a:rPr>
              <a:t>Mars is the most Earth-like planet nearby</a:t>
            </a:r>
            <a:endParaRPr lang="en-GB" sz="1400" b="1" kern="1200" dirty="0">
              <a:solidFill>
                <a:srgbClr val="05255D"/>
              </a:solidFill>
              <a:latin typeface="Arial" panose="020B0604020202020204" pitchFamily="34" charset="0"/>
              <a:cs typeface="Arial" panose="020B0604020202020204" pitchFamily="34" charset="0"/>
            </a:endParaRPr>
          </a:p>
          <a:p>
            <a:pPr lvl="3"/>
            <a:r>
              <a:rPr lang="en-GB" sz="1400" kern="1200" dirty="0">
                <a:solidFill>
                  <a:srgbClr val="05255D"/>
                </a:solidFill>
              </a:rPr>
              <a:t>It has days (a Martian day, known as a Sol, is only 36 minutes longer than on Earth), seasons, and polar ice caps.</a:t>
            </a:r>
          </a:p>
          <a:p>
            <a:pPr lvl="3"/>
            <a:endParaRPr lang="en-GB" sz="1400" kern="1200" dirty="0">
              <a:solidFill>
                <a:srgbClr val="05255D"/>
              </a:solidFill>
            </a:endParaRPr>
          </a:p>
          <a:p>
            <a:r>
              <a:rPr lang="en-GB" sz="1400" b="1" i="1" kern="1200" dirty="0">
                <a:solidFill>
                  <a:srgbClr val="05255D"/>
                </a:solidFill>
                <a:latin typeface="Arial" panose="020B0604020202020204" pitchFamily="34" charset="0"/>
                <a:cs typeface="Arial" panose="020B0604020202020204" pitchFamily="34" charset="0"/>
              </a:rPr>
              <a:t>We want to search for signs of life</a:t>
            </a:r>
          </a:p>
          <a:p>
            <a:r>
              <a:rPr lang="en-GB" sz="1400" kern="1200" dirty="0">
                <a:solidFill>
                  <a:srgbClr val="05255D"/>
                </a:solidFill>
                <a:latin typeface="Arial" panose="020B0604020202020204" pitchFamily="34" charset="0"/>
                <a:cs typeface="Arial" panose="020B0604020202020204" pitchFamily="34" charset="0"/>
              </a:rPr>
              <a:t>Liquid water is vital for life on Earth, so we consider it when looking for life elsewhere – scientists believe Mars once had lots of liquid water on the surface in lakes, rivers, and possibly oceans.</a:t>
            </a:r>
          </a:p>
          <a:p>
            <a:endParaRPr lang="en-GB" sz="1400" kern="1200" dirty="0">
              <a:solidFill>
                <a:srgbClr val="05255D"/>
              </a:solidFill>
              <a:latin typeface="Arial" panose="020B0604020202020204" pitchFamily="34" charset="0"/>
              <a:cs typeface="Arial" panose="020B0604020202020204" pitchFamily="34" charset="0"/>
            </a:endParaRPr>
          </a:p>
          <a:p>
            <a:r>
              <a:rPr lang="en-GB" sz="1400" kern="1200" dirty="0">
                <a:solidFill>
                  <a:srgbClr val="05255D"/>
                </a:solidFill>
                <a:latin typeface="Arial" panose="020B0604020202020204" pitchFamily="34" charset="0"/>
                <a:cs typeface="Arial" panose="020B0604020202020204" pitchFamily="34" charset="0"/>
              </a:rPr>
              <a:t>However, this was probably billions of years ago when the Martian atmosphere was thicker and able to ‘trap’ more heat.</a:t>
            </a:r>
          </a:p>
          <a:p>
            <a:endParaRPr lang="en-GB" sz="1400" kern="1200" dirty="0">
              <a:solidFill>
                <a:srgbClr val="05255D"/>
              </a:solidFill>
              <a:latin typeface="Arial" panose="020B0604020202020204" pitchFamily="34" charset="0"/>
              <a:cs typeface="Arial" panose="020B0604020202020204" pitchFamily="34" charset="0"/>
            </a:endParaRPr>
          </a:p>
          <a:p>
            <a:r>
              <a:rPr lang="en-GB" sz="1400" b="1" i="1" kern="1200" dirty="0">
                <a:solidFill>
                  <a:srgbClr val="05255D"/>
                </a:solidFill>
                <a:latin typeface="Arial" panose="020B0604020202020204" pitchFamily="34" charset="0"/>
                <a:cs typeface="Arial" panose="020B0604020202020204" pitchFamily="34" charset="0"/>
              </a:rPr>
              <a:t>Help us in protecting our planet</a:t>
            </a:r>
          </a:p>
          <a:p>
            <a:r>
              <a:rPr lang="en-GB" sz="1400" kern="1200" dirty="0">
                <a:solidFill>
                  <a:srgbClr val="05255D"/>
                </a:solidFill>
                <a:latin typeface="Arial"/>
                <a:cs typeface="Arial"/>
              </a:rPr>
              <a:t>L</a:t>
            </a:r>
            <a:r>
              <a:rPr lang="en-GB" sz="1400" dirty="0">
                <a:solidFill>
                  <a:srgbClr val="05255D"/>
                </a:solidFill>
                <a:latin typeface="Arial"/>
                <a:cs typeface="Arial"/>
              </a:rPr>
              <a:t>iving on Mars could teach us how to survive in extreme conditions, which is especially important when considering the effects of climate change.</a:t>
            </a:r>
          </a:p>
          <a:p>
            <a:endParaRPr lang="en-GB" sz="1400" dirty="0">
              <a:solidFill>
                <a:srgbClr val="05255D"/>
              </a:solidFill>
              <a:latin typeface="Arial"/>
              <a:cs typeface="Arial"/>
            </a:endParaRPr>
          </a:p>
          <a:p>
            <a:r>
              <a:rPr lang="en-GB" sz="1400" dirty="0">
                <a:solidFill>
                  <a:srgbClr val="05255D"/>
                </a:solidFill>
                <a:latin typeface="Arial"/>
                <a:cs typeface="Arial"/>
              </a:rPr>
              <a:t>Also, if humans can recycle air, water, and grow food on Mars, we can use the same innovations to live more sustainably on Earth.</a:t>
            </a:r>
          </a:p>
          <a:p>
            <a:endParaRPr lang="en-GB" sz="1400" b="1" i="1" dirty="0">
              <a:solidFill>
                <a:srgbClr val="05255D"/>
              </a:solidFill>
              <a:latin typeface="Arial"/>
              <a:cs typeface="Arial"/>
            </a:endParaRPr>
          </a:p>
          <a:p>
            <a:r>
              <a:rPr lang="en-GB" sz="1400" b="1" i="1" dirty="0">
                <a:solidFill>
                  <a:srgbClr val="05255D"/>
                </a:solidFill>
                <a:latin typeface="Arial"/>
                <a:cs typeface="Arial"/>
              </a:rPr>
              <a:t>Space missions inspire new inventions</a:t>
            </a:r>
          </a:p>
          <a:p>
            <a:r>
              <a:rPr lang="en-GB" sz="1400" dirty="0">
                <a:solidFill>
                  <a:srgbClr val="05255D"/>
                </a:solidFill>
                <a:latin typeface="Arial"/>
                <a:cs typeface="Arial"/>
              </a:rPr>
              <a:t>Technology developed for space often helps Earth (e.g., water filters, solar panels, medical imaging). </a:t>
            </a:r>
            <a:r>
              <a:rPr lang="en-GB" sz="1400" kern="1200" dirty="0">
                <a:solidFill>
                  <a:srgbClr val="05255D"/>
                </a:solidFill>
              </a:rPr>
              <a:t>If we can survive in a place with no air, no water, and freezing temperatures — imagine what we can invent for people here at home.</a:t>
            </a:r>
            <a:endParaRPr lang="en-GB" sz="1400" dirty="0">
              <a:solidFill>
                <a:srgbClr val="05255D"/>
              </a:solidFill>
              <a:latin typeface="Arial"/>
              <a:cs typeface="Arial"/>
            </a:endParaRPr>
          </a:p>
          <a:p>
            <a:endParaRPr lang="en-GB" sz="1400" dirty="0">
              <a:solidFill>
                <a:srgbClr val="05255D"/>
              </a:solidFill>
              <a:latin typeface="Arial"/>
              <a:cs typeface="Arial"/>
            </a:endParaRPr>
          </a:p>
          <a:p>
            <a:r>
              <a:rPr lang="en-GB" sz="1400" dirty="0">
                <a:solidFill>
                  <a:srgbClr val="05255D"/>
                </a:solidFill>
                <a:latin typeface="Arial"/>
                <a:cs typeface="Arial"/>
              </a:rPr>
              <a:t>Big missions also inspire new generations and global cooperation.</a:t>
            </a:r>
          </a:p>
        </p:txBody>
      </p:sp>
      <p:sp>
        <p:nvSpPr>
          <p:cNvPr id="4" name="Slide Number Placeholder 3">
            <a:extLst>
              <a:ext uri="{FF2B5EF4-FFF2-40B4-BE49-F238E27FC236}">
                <a16:creationId xmlns:a16="http://schemas.microsoft.com/office/drawing/2014/main" id="{C4453380-234D-67FC-67C2-5217431AA221}"/>
              </a:ext>
            </a:extLst>
          </p:cNvPr>
          <p:cNvSpPr>
            <a:spLocks noGrp="1"/>
          </p:cNvSpPr>
          <p:nvPr>
            <p:ph type="sldNum" sz="quarter" idx="5"/>
          </p:nvPr>
        </p:nvSpPr>
        <p:spPr/>
        <p:txBody>
          <a:bodyPr/>
          <a:lstStyle/>
          <a:p>
            <a:fld id="{3DD05905-E595-4FAE-829E-5244D4535A65}" type="slidenum">
              <a:rPr lang="en-GB" smtClean="0"/>
              <a:t>6</a:t>
            </a:fld>
            <a:endParaRPr lang="en-GB"/>
          </a:p>
        </p:txBody>
      </p:sp>
    </p:spTree>
    <p:extLst>
      <p:ext uri="{BB962C8B-B14F-4D97-AF65-F5344CB8AC3E}">
        <p14:creationId xmlns:p14="http://schemas.microsoft.com/office/powerpoint/2010/main" val="306402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EDA87-2956-855E-C296-B9C009850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3AAF1-EB15-9373-19A9-8C9D2C213B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6FC700-38E4-CE6E-6FAE-1858FAF5565C}"/>
              </a:ext>
            </a:extLst>
          </p:cNvPr>
          <p:cNvSpPr>
            <a:spLocks noGrp="1"/>
          </p:cNvSpPr>
          <p:nvPr>
            <p:ph type="body" idx="1"/>
          </p:nvPr>
        </p:nvSpPr>
        <p:spPr/>
        <p:txBody>
          <a:bodyPr/>
          <a:lstStyle/>
          <a:p>
            <a:r>
              <a:rPr lang="en-GB" sz="1200" dirty="0">
                <a:solidFill>
                  <a:srgbClr val="05255D"/>
                </a:solidFill>
                <a:latin typeface="Arial"/>
                <a:cs typeface="Arial"/>
              </a:rPr>
              <a:t>Tell students you’ll read out the options, and they’ll vote by raising their hands (e.g. ‘Who thinks the answer is A? What about B? And C?’).</a:t>
            </a:r>
          </a:p>
          <a:p>
            <a:endParaRPr lang="en-GB" sz="1200" dirty="0">
              <a:solidFill>
                <a:srgbClr val="05255D"/>
              </a:solidFill>
              <a:latin typeface="Arial"/>
              <a:cs typeface="Arial"/>
            </a:endParaRPr>
          </a:p>
          <a:p>
            <a:r>
              <a:rPr lang="en-GB" sz="1200" i="1" dirty="0">
                <a:solidFill>
                  <a:srgbClr val="05255D"/>
                </a:solidFill>
                <a:latin typeface="Arial"/>
                <a:cs typeface="Arial"/>
              </a:rPr>
              <a:t>The correct answer is A. 0 – no humans have gone there. You could explain that pupils will explore what it would take to send humans to Mars safely and the first humans to go could be children in schools today.</a:t>
            </a:r>
          </a:p>
        </p:txBody>
      </p:sp>
      <p:sp>
        <p:nvSpPr>
          <p:cNvPr id="4" name="Slide Number Placeholder 3">
            <a:extLst>
              <a:ext uri="{FF2B5EF4-FFF2-40B4-BE49-F238E27FC236}">
                <a16:creationId xmlns:a16="http://schemas.microsoft.com/office/drawing/2014/main" id="{70AEA3F7-E1B5-A689-CDFB-5A1B320D69EA}"/>
              </a:ext>
            </a:extLst>
          </p:cNvPr>
          <p:cNvSpPr>
            <a:spLocks noGrp="1"/>
          </p:cNvSpPr>
          <p:nvPr>
            <p:ph type="sldNum" sz="quarter" idx="5"/>
          </p:nvPr>
        </p:nvSpPr>
        <p:spPr/>
        <p:txBody>
          <a:bodyPr/>
          <a:lstStyle/>
          <a:p>
            <a:fld id="{3DD05905-E595-4FAE-829E-5244D4535A65}" type="slidenum">
              <a:rPr lang="en-GB" smtClean="0"/>
              <a:t>7</a:t>
            </a:fld>
            <a:endParaRPr lang="en-GB"/>
          </a:p>
        </p:txBody>
      </p:sp>
    </p:spTree>
    <p:extLst>
      <p:ext uri="{BB962C8B-B14F-4D97-AF65-F5344CB8AC3E}">
        <p14:creationId xmlns:p14="http://schemas.microsoft.com/office/powerpoint/2010/main" val="3941241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93CFD-F236-1360-9E24-19A3D512D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FF2D0-2955-8B12-03C0-27EEC3085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D778F8-5D88-9541-5D61-467337FF49D8}"/>
              </a:ext>
            </a:extLst>
          </p:cNvPr>
          <p:cNvSpPr>
            <a:spLocks noGrp="1"/>
          </p:cNvSpPr>
          <p:nvPr>
            <p:ph type="body" idx="1"/>
          </p:nvPr>
        </p:nvSpPr>
        <p:spPr/>
        <p:txBody>
          <a:bodyPr/>
          <a:lstStyle/>
          <a:p>
            <a:r>
              <a:rPr lang="en-GB" sz="1200" dirty="0">
                <a:solidFill>
                  <a:srgbClr val="05255D"/>
                </a:solidFill>
                <a:latin typeface="Arial"/>
                <a:cs typeface="Arial"/>
              </a:rPr>
              <a:t>Explain that getting to Mars is not as simple as building a rocket, pressing launch, and landing. A journey to Mars would take months, and space (and Mars) is a very different environment to Earth. Humans have not travelled beyond low Earth orbit for many years, so there would be many unknowns if we tried to send people to Mars right now.</a:t>
            </a:r>
          </a:p>
          <a:p>
            <a:endParaRPr lang="en-GB" sz="1200" dirty="0">
              <a:solidFill>
                <a:srgbClr val="05255D"/>
              </a:solidFill>
              <a:latin typeface="Arial"/>
              <a:cs typeface="Arial"/>
            </a:endParaRPr>
          </a:p>
          <a:p>
            <a:r>
              <a:rPr lang="en-GB" sz="1200" dirty="0">
                <a:solidFill>
                  <a:srgbClr val="05255D"/>
                </a:solidFill>
                <a:latin typeface="Arial"/>
                <a:cs typeface="Arial"/>
              </a:rPr>
              <a:t>Explain that there are several steps we need to solve first. Through this project, pupils will explore each step.</a:t>
            </a:r>
          </a:p>
          <a:p>
            <a:br>
              <a:rPr lang="en-GB" sz="1200" dirty="0">
                <a:solidFill>
                  <a:srgbClr val="05255D"/>
                </a:solidFill>
                <a:latin typeface="Arial"/>
                <a:cs typeface="Arial"/>
              </a:rPr>
            </a:br>
            <a:r>
              <a:rPr lang="en-GB" sz="1200" dirty="0">
                <a:solidFill>
                  <a:srgbClr val="05255D"/>
                </a:solidFill>
                <a:latin typeface="Arial"/>
                <a:cs typeface="Arial"/>
              </a:rPr>
              <a:t>Explain that before we can safely go to Mars, we need to learn how humans can live somewhere other than Earth. There is a closer place we can visit to practise this.</a:t>
            </a:r>
          </a:p>
          <a:p>
            <a:endParaRPr lang="en-GB" sz="1200" dirty="0">
              <a:solidFill>
                <a:srgbClr val="05255D"/>
              </a:solidFill>
              <a:latin typeface="Arial"/>
              <a:cs typeface="Arial"/>
            </a:endParaRPr>
          </a:p>
          <a:p>
            <a:r>
              <a:rPr lang="en-GB" sz="1200" dirty="0">
                <a:solidFill>
                  <a:srgbClr val="05255D"/>
                </a:solidFill>
                <a:latin typeface="Arial"/>
                <a:cs typeface="Arial"/>
              </a:rPr>
              <a:t>Ask pupils to guess what it is (again, encourage thinking time and no shouting out). Confirm that it is the Moon and explain that it will be an important stepping stone on the journey to Mars. Today’s investigation is about studying the Moon’s surface and choosing a suitable landing/base site.</a:t>
            </a:r>
          </a:p>
        </p:txBody>
      </p:sp>
      <p:sp>
        <p:nvSpPr>
          <p:cNvPr id="4" name="Slide Number Placeholder 3">
            <a:extLst>
              <a:ext uri="{FF2B5EF4-FFF2-40B4-BE49-F238E27FC236}">
                <a16:creationId xmlns:a16="http://schemas.microsoft.com/office/drawing/2014/main" id="{BF42D849-C9B3-1FC9-B75F-C1D139762BAB}"/>
              </a:ext>
            </a:extLst>
          </p:cNvPr>
          <p:cNvSpPr>
            <a:spLocks noGrp="1"/>
          </p:cNvSpPr>
          <p:nvPr>
            <p:ph type="sldNum" sz="quarter" idx="5"/>
          </p:nvPr>
        </p:nvSpPr>
        <p:spPr/>
        <p:txBody>
          <a:bodyPr/>
          <a:lstStyle/>
          <a:p>
            <a:fld id="{3DD05905-E595-4FAE-829E-5244D4535A65}" type="slidenum">
              <a:rPr lang="en-GB" smtClean="0"/>
              <a:t>8</a:t>
            </a:fld>
            <a:endParaRPr lang="en-GB"/>
          </a:p>
        </p:txBody>
      </p:sp>
    </p:spTree>
    <p:extLst>
      <p:ext uri="{BB962C8B-B14F-4D97-AF65-F5344CB8AC3E}">
        <p14:creationId xmlns:p14="http://schemas.microsoft.com/office/powerpoint/2010/main" val="378668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2BF2B-7120-9618-F1EC-9245A8C2AE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C260E-760C-AD0B-725A-D46993998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529F8-4717-07CF-745B-EA0ABD9DA423}"/>
              </a:ext>
            </a:extLst>
          </p:cNvPr>
          <p:cNvSpPr>
            <a:spLocks noGrp="1"/>
          </p:cNvSpPr>
          <p:nvPr>
            <p:ph type="body" idx="1"/>
          </p:nvPr>
        </p:nvSpPr>
        <p:spPr/>
        <p:txBody>
          <a:bodyPr/>
          <a:lstStyle/>
          <a:p>
            <a:r>
              <a:rPr lang="en-GB" sz="1200" dirty="0">
                <a:solidFill>
                  <a:srgbClr val="05255D"/>
                </a:solidFill>
                <a:latin typeface="Arial"/>
                <a:cs typeface="Arial"/>
              </a:rPr>
              <a:t>Briefly outline the 6 project steps (keep each one to a single sentence):</a:t>
            </a:r>
          </a:p>
          <a:p>
            <a:pPr marL="285750" indent="-285750">
              <a:buFont typeface="Arial" panose="020B0604020202020204" pitchFamily="34" charset="0"/>
              <a:buChar char="•"/>
            </a:pPr>
            <a:r>
              <a:rPr lang="en-GB" sz="1200" dirty="0">
                <a:solidFill>
                  <a:srgbClr val="05255D"/>
                </a:solidFill>
                <a:latin typeface="Arial"/>
                <a:cs typeface="Arial"/>
              </a:rPr>
              <a:t>Step 1: Study the Moon and choose a safe place to land and build. </a:t>
            </a:r>
          </a:p>
          <a:p>
            <a:pPr marL="285750" indent="-285750">
              <a:buFont typeface="Arial" panose="020B0604020202020204" pitchFamily="34" charset="0"/>
              <a:buChar char="•"/>
            </a:pPr>
            <a:r>
              <a:rPr lang="en-GB" sz="1200" dirty="0">
                <a:solidFill>
                  <a:srgbClr val="05255D"/>
                </a:solidFill>
                <a:latin typeface="Arial"/>
                <a:cs typeface="Arial"/>
              </a:rPr>
              <a:t>Step 2: Plan how humans could live on the Moon (shelter, food, water, energy). </a:t>
            </a:r>
          </a:p>
          <a:p>
            <a:pPr marL="285750" indent="-285750">
              <a:buFont typeface="Arial" panose="020B0604020202020204" pitchFamily="34" charset="0"/>
              <a:buChar char="•"/>
            </a:pPr>
            <a:r>
              <a:rPr lang="en-GB" sz="1200" dirty="0">
                <a:solidFill>
                  <a:srgbClr val="05255D"/>
                </a:solidFill>
                <a:latin typeface="Arial"/>
                <a:cs typeface="Arial"/>
              </a:rPr>
              <a:t>Step 3: Learn how to control robotic rovers using coding, to explore before humans arrive. </a:t>
            </a:r>
          </a:p>
          <a:p>
            <a:pPr marL="285750" indent="-285750">
              <a:buFont typeface="Arial" panose="020B0604020202020204" pitchFamily="34" charset="0"/>
              <a:buChar char="•"/>
            </a:pPr>
            <a:r>
              <a:rPr lang="en-GB" sz="1200" dirty="0">
                <a:solidFill>
                  <a:srgbClr val="05255D"/>
                </a:solidFill>
                <a:latin typeface="Arial"/>
                <a:cs typeface="Arial"/>
              </a:rPr>
              <a:t>Step 4: Explore how space affects the human body and how to stay healthy. </a:t>
            </a:r>
          </a:p>
          <a:p>
            <a:pPr marL="285750" indent="-285750">
              <a:buFont typeface="Arial" panose="020B0604020202020204" pitchFamily="34" charset="0"/>
              <a:buChar char="•"/>
            </a:pPr>
            <a:r>
              <a:rPr lang="en-GB" sz="1200" dirty="0">
                <a:solidFill>
                  <a:srgbClr val="05255D"/>
                </a:solidFill>
                <a:latin typeface="Arial"/>
                <a:cs typeface="Arial"/>
              </a:rPr>
              <a:t>Step 5: Investigate how far away Mars is and what that means for travel. </a:t>
            </a:r>
          </a:p>
          <a:p>
            <a:pPr marL="285750" indent="-285750">
              <a:buFont typeface="Arial" panose="020B0604020202020204" pitchFamily="34" charset="0"/>
              <a:buChar char="•"/>
            </a:pPr>
            <a:r>
              <a:rPr lang="en-GB" sz="1200" dirty="0">
                <a:solidFill>
                  <a:srgbClr val="05255D"/>
                </a:solidFill>
                <a:latin typeface="Arial"/>
                <a:cs typeface="Arial"/>
              </a:rPr>
              <a:t>Step 6: Plan the best launch window for a safe journey to Mars. </a:t>
            </a:r>
          </a:p>
          <a:p>
            <a:endParaRPr lang="en-GB" sz="1200" dirty="0">
              <a:solidFill>
                <a:srgbClr val="05255D"/>
              </a:solidFill>
              <a:latin typeface="Arial"/>
              <a:cs typeface="Arial"/>
            </a:endParaRPr>
          </a:p>
          <a:p>
            <a:r>
              <a:rPr lang="en-GB" sz="1200" dirty="0">
                <a:solidFill>
                  <a:srgbClr val="05255D"/>
                </a:solidFill>
                <a:latin typeface="Arial"/>
                <a:cs typeface="Arial"/>
              </a:rPr>
              <a:t>Conclude by explaining that across the 6 investigations, pupils will work through these steps to build up a realistic plan for getting humans to Mars.</a:t>
            </a:r>
          </a:p>
        </p:txBody>
      </p:sp>
      <p:sp>
        <p:nvSpPr>
          <p:cNvPr id="4" name="Slide Number Placeholder 3">
            <a:extLst>
              <a:ext uri="{FF2B5EF4-FFF2-40B4-BE49-F238E27FC236}">
                <a16:creationId xmlns:a16="http://schemas.microsoft.com/office/drawing/2014/main" id="{943CA5EB-4E87-86AE-1274-25D61BFD0D07}"/>
              </a:ext>
            </a:extLst>
          </p:cNvPr>
          <p:cNvSpPr>
            <a:spLocks noGrp="1"/>
          </p:cNvSpPr>
          <p:nvPr>
            <p:ph type="sldNum" sz="quarter" idx="5"/>
          </p:nvPr>
        </p:nvSpPr>
        <p:spPr/>
        <p:txBody>
          <a:bodyPr/>
          <a:lstStyle/>
          <a:p>
            <a:fld id="{3DD05905-E595-4FAE-829E-5244D4535A65}" type="slidenum">
              <a:rPr lang="en-GB" smtClean="0"/>
              <a:t>9</a:t>
            </a:fld>
            <a:endParaRPr lang="en-GB"/>
          </a:p>
        </p:txBody>
      </p:sp>
    </p:spTree>
    <p:extLst>
      <p:ext uri="{BB962C8B-B14F-4D97-AF65-F5344CB8AC3E}">
        <p14:creationId xmlns:p14="http://schemas.microsoft.com/office/powerpoint/2010/main" val="356270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FF2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6D44-0E87-4179-B9A1-08FAE16D4D8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482822-6144-4E11-94E4-B12B0A5E0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C3732E-D37D-42E3-9F41-885432363004}"/>
              </a:ext>
            </a:extLst>
          </p:cNvPr>
          <p:cNvSpPr>
            <a:spLocks noGrp="1"/>
          </p:cNvSpPr>
          <p:nvPr>
            <p:ph type="dt" sz="half" idx="10"/>
          </p:nvPr>
        </p:nvSpPr>
        <p:spPr/>
        <p:txBody>
          <a:bodyPr/>
          <a:lstStyle/>
          <a:p>
            <a:fld id="{07F8F976-3F7F-4F3F-B970-92684AD0A00E}" type="datetimeFigureOut">
              <a:rPr lang="en-GB" smtClean="0"/>
              <a:t>31/03/2026</a:t>
            </a:fld>
            <a:endParaRPr lang="en-GB"/>
          </a:p>
        </p:txBody>
      </p:sp>
      <p:sp>
        <p:nvSpPr>
          <p:cNvPr id="5" name="Footer Placeholder 4">
            <a:extLst>
              <a:ext uri="{FF2B5EF4-FFF2-40B4-BE49-F238E27FC236}">
                <a16:creationId xmlns:a16="http://schemas.microsoft.com/office/drawing/2014/main" id="{4ECFEC30-DDFC-4431-963A-E1C17417F7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1B5699-B2C2-4C02-A528-BF3B146C3490}"/>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38948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60BE-24B4-469F-ADC5-8A7F76B3BBCA}"/>
              </a:ext>
            </a:extLst>
          </p:cNvPr>
          <p:cNvSpPr>
            <a:spLocks noGrp="1"/>
          </p:cNvSpPr>
          <p:nvPr>
            <p:ph type="title"/>
          </p:nvPr>
        </p:nvSpPr>
        <p:spPr>
          <a:xfrm>
            <a:off x="838200" y="1094110"/>
            <a:ext cx="10515600" cy="69120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7152BD-FDCA-480C-8C12-FF85D35658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8730BB-622E-4429-B8FC-E5C3590E06D0}"/>
              </a:ext>
            </a:extLst>
          </p:cNvPr>
          <p:cNvSpPr>
            <a:spLocks noGrp="1"/>
          </p:cNvSpPr>
          <p:nvPr>
            <p:ph type="dt" sz="half" idx="10"/>
          </p:nvPr>
        </p:nvSpPr>
        <p:spPr/>
        <p:txBody>
          <a:bodyPr/>
          <a:lstStyle/>
          <a:p>
            <a:fld id="{07F8F976-3F7F-4F3F-B970-92684AD0A00E}" type="datetimeFigureOut">
              <a:rPr lang="en-GB" smtClean="0"/>
              <a:t>31/03/2026</a:t>
            </a:fld>
            <a:endParaRPr lang="en-GB"/>
          </a:p>
        </p:txBody>
      </p:sp>
      <p:sp>
        <p:nvSpPr>
          <p:cNvPr id="5" name="Footer Placeholder 4">
            <a:extLst>
              <a:ext uri="{FF2B5EF4-FFF2-40B4-BE49-F238E27FC236}">
                <a16:creationId xmlns:a16="http://schemas.microsoft.com/office/drawing/2014/main" id="{92BDDC3A-9058-4493-9A4B-5088AE8438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EE6BA-2765-42A4-AB00-6D9F778F0243}"/>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77503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E6969-A3B0-453E-A3D4-74160A5607A1}"/>
              </a:ext>
            </a:extLst>
          </p:cNvPr>
          <p:cNvSpPr>
            <a:spLocks noGrp="1"/>
          </p:cNvSpPr>
          <p:nvPr>
            <p:ph type="title" orient="vert"/>
          </p:nvPr>
        </p:nvSpPr>
        <p:spPr>
          <a:xfrm>
            <a:off x="8724900" y="1063689"/>
            <a:ext cx="2628900" cy="5113274"/>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657B2D-5063-4C68-B6E0-EDE9F9C0A3B8}"/>
              </a:ext>
            </a:extLst>
          </p:cNvPr>
          <p:cNvSpPr>
            <a:spLocks noGrp="1"/>
          </p:cNvSpPr>
          <p:nvPr>
            <p:ph type="body" orient="vert" idx="1"/>
          </p:nvPr>
        </p:nvSpPr>
        <p:spPr>
          <a:xfrm>
            <a:off x="838200" y="1063689"/>
            <a:ext cx="7734300" cy="51132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8BEC51-D4C9-4A48-A126-14B7A0341B0E}"/>
              </a:ext>
            </a:extLst>
          </p:cNvPr>
          <p:cNvSpPr>
            <a:spLocks noGrp="1"/>
          </p:cNvSpPr>
          <p:nvPr>
            <p:ph type="dt" sz="half" idx="10"/>
          </p:nvPr>
        </p:nvSpPr>
        <p:spPr/>
        <p:txBody>
          <a:bodyPr/>
          <a:lstStyle/>
          <a:p>
            <a:fld id="{07F8F976-3F7F-4F3F-B970-92684AD0A00E}" type="datetimeFigureOut">
              <a:rPr lang="en-GB" smtClean="0"/>
              <a:t>31/03/2026</a:t>
            </a:fld>
            <a:endParaRPr lang="en-GB"/>
          </a:p>
        </p:txBody>
      </p:sp>
      <p:sp>
        <p:nvSpPr>
          <p:cNvPr id="5" name="Footer Placeholder 4">
            <a:extLst>
              <a:ext uri="{FF2B5EF4-FFF2-40B4-BE49-F238E27FC236}">
                <a16:creationId xmlns:a16="http://schemas.microsoft.com/office/drawing/2014/main" id="{26F1E1C3-A68C-4640-A13B-610BDA329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56EB97-71DE-41FA-AF2E-5C0610FEAD0B}"/>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02468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FF2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5345-13B8-464A-9B16-EA8AB6AD3FEE}"/>
              </a:ext>
            </a:extLst>
          </p:cNvPr>
          <p:cNvSpPr>
            <a:spLocks noGrp="1"/>
          </p:cNvSpPr>
          <p:nvPr>
            <p:ph type="title"/>
          </p:nvPr>
        </p:nvSpPr>
        <p:spPr>
          <a:xfrm>
            <a:off x="838200" y="1093435"/>
            <a:ext cx="10515600" cy="690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97017A-2D66-46E0-A128-4E9938E59B3D}"/>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08739A-6754-4E6F-93E7-5A8A4180F643}"/>
              </a:ext>
            </a:extLst>
          </p:cNvPr>
          <p:cNvSpPr>
            <a:spLocks noGrp="1"/>
          </p:cNvSpPr>
          <p:nvPr>
            <p:ph type="dt" sz="half" idx="10"/>
          </p:nvPr>
        </p:nvSpPr>
        <p:spPr/>
        <p:txBody>
          <a:bodyPr/>
          <a:lstStyle/>
          <a:p>
            <a:fld id="{07F8F976-3F7F-4F3F-B970-92684AD0A00E}" type="datetimeFigureOut">
              <a:rPr lang="en-GB" smtClean="0"/>
              <a:t>31/03/2026</a:t>
            </a:fld>
            <a:endParaRPr lang="en-GB"/>
          </a:p>
        </p:txBody>
      </p:sp>
      <p:sp>
        <p:nvSpPr>
          <p:cNvPr id="5" name="Footer Placeholder 4">
            <a:extLst>
              <a:ext uri="{FF2B5EF4-FFF2-40B4-BE49-F238E27FC236}">
                <a16:creationId xmlns:a16="http://schemas.microsoft.com/office/drawing/2014/main" id="{AE902420-76FD-4439-A1C7-5408063CCD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0A9B72-B4B7-46F9-8A65-13BB2A651C61}"/>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48414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59F3-0A87-47DC-83D5-5CF14238CA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756736-020C-40AC-8C57-16FB98F70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1393CF-3E2E-4E61-90B4-A08397F19ECB}"/>
              </a:ext>
            </a:extLst>
          </p:cNvPr>
          <p:cNvSpPr>
            <a:spLocks noGrp="1"/>
          </p:cNvSpPr>
          <p:nvPr>
            <p:ph type="dt" sz="half" idx="10"/>
          </p:nvPr>
        </p:nvSpPr>
        <p:spPr/>
        <p:txBody>
          <a:bodyPr/>
          <a:lstStyle/>
          <a:p>
            <a:fld id="{07F8F976-3F7F-4F3F-B970-92684AD0A00E}" type="datetimeFigureOut">
              <a:rPr lang="en-GB" smtClean="0"/>
              <a:t>31/03/2026</a:t>
            </a:fld>
            <a:endParaRPr lang="en-GB"/>
          </a:p>
        </p:txBody>
      </p:sp>
      <p:sp>
        <p:nvSpPr>
          <p:cNvPr id="5" name="Footer Placeholder 4">
            <a:extLst>
              <a:ext uri="{FF2B5EF4-FFF2-40B4-BE49-F238E27FC236}">
                <a16:creationId xmlns:a16="http://schemas.microsoft.com/office/drawing/2014/main" id="{8DD7409E-31F7-4072-BB38-1D8F4F605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D217-0772-450E-94FA-CCB63B5DE8B7}"/>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654402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D3BA-295C-4F37-AA6B-E6C3F3B59B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E4B573-5BAD-4FC6-A9ED-B07FB6986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634A94-E7C7-4D43-8689-764EF21549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A8E789-170A-42A6-9660-CFE29D94BC33}"/>
              </a:ext>
            </a:extLst>
          </p:cNvPr>
          <p:cNvSpPr>
            <a:spLocks noGrp="1"/>
          </p:cNvSpPr>
          <p:nvPr>
            <p:ph type="dt" sz="half" idx="10"/>
          </p:nvPr>
        </p:nvSpPr>
        <p:spPr/>
        <p:txBody>
          <a:bodyPr/>
          <a:lstStyle/>
          <a:p>
            <a:fld id="{07F8F976-3F7F-4F3F-B970-92684AD0A00E}" type="datetimeFigureOut">
              <a:rPr lang="en-GB" smtClean="0"/>
              <a:t>31/03/2026</a:t>
            </a:fld>
            <a:endParaRPr lang="en-GB"/>
          </a:p>
        </p:txBody>
      </p:sp>
      <p:sp>
        <p:nvSpPr>
          <p:cNvPr id="6" name="Footer Placeholder 5">
            <a:extLst>
              <a:ext uri="{FF2B5EF4-FFF2-40B4-BE49-F238E27FC236}">
                <a16:creationId xmlns:a16="http://schemas.microsoft.com/office/drawing/2014/main" id="{43BE2FA4-5241-4223-BD02-9CA9310FB4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899AC9-437C-4AE1-80A6-6606240DE1AF}"/>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85389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FC2F-D25A-40B2-AAEA-FDC98FD7F7A4}"/>
              </a:ext>
            </a:extLst>
          </p:cNvPr>
          <p:cNvSpPr>
            <a:spLocks noGrp="1"/>
          </p:cNvSpPr>
          <p:nvPr>
            <p:ph type="title"/>
          </p:nvPr>
        </p:nvSpPr>
        <p:spPr>
          <a:xfrm>
            <a:off x="839788" y="1094110"/>
            <a:ext cx="10515600" cy="691200"/>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07FD71-D945-4651-8FCA-D58679E05BBE}"/>
              </a:ext>
            </a:extLst>
          </p:cNvPr>
          <p:cNvSpPr>
            <a:spLocks noGrp="1"/>
          </p:cNvSpPr>
          <p:nvPr>
            <p:ph type="body" idx="1"/>
          </p:nvPr>
        </p:nvSpPr>
        <p:spPr>
          <a:xfrm>
            <a:off x="839788" y="1813873"/>
            <a:ext cx="5157787" cy="691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4AE3DB-C170-49EA-AAC5-8937BBFF92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DB1454-45ED-4696-9FA9-D5DB33FF8FA3}"/>
              </a:ext>
            </a:extLst>
          </p:cNvPr>
          <p:cNvSpPr>
            <a:spLocks noGrp="1"/>
          </p:cNvSpPr>
          <p:nvPr>
            <p:ph type="body" sz="quarter" idx="3"/>
          </p:nvPr>
        </p:nvSpPr>
        <p:spPr>
          <a:xfrm>
            <a:off x="6172200" y="1813873"/>
            <a:ext cx="5183188" cy="6912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CEE293-CBB6-4C7F-8FA2-E5DA672559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F8CF9C-7C89-4960-92B7-A9FB70885C7E}"/>
              </a:ext>
            </a:extLst>
          </p:cNvPr>
          <p:cNvSpPr>
            <a:spLocks noGrp="1"/>
          </p:cNvSpPr>
          <p:nvPr>
            <p:ph type="dt" sz="half" idx="10"/>
          </p:nvPr>
        </p:nvSpPr>
        <p:spPr/>
        <p:txBody>
          <a:bodyPr/>
          <a:lstStyle/>
          <a:p>
            <a:fld id="{07F8F976-3F7F-4F3F-B970-92684AD0A00E}" type="datetimeFigureOut">
              <a:rPr lang="en-GB" smtClean="0"/>
              <a:t>31/03/2026</a:t>
            </a:fld>
            <a:endParaRPr lang="en-GB"/>
          </a:p>
        </p:txBody>
      </p:sp>
      <p:sp>
        <p:nvSpPr>
          <p:cNvPr id="8" name="Footer Placeholder 7">
            <a:extLst>
              <a:ext uri="{FF2B5EF4-FFF2-40B4-BE49-F238E27FC236}">
                <a16:creationId xmlns:a16="http://schemas.microsoft.com/office/drawing/2014/main" id="{F980DEDA-A658-4D44-B58A-C8C990AAEF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A7F822-5D16-47A9-886F-EB6C85DA748A}"/>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36650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10DD-F815-4620-80AE-C15D9F1B0BB7}"/>
              </a:ext>
            </a:extLst>
          </p:cNvPr>
          <p:cNvSpPr>
            <a:spLocks noGrp="1"/>
          </p:cNvSpPr>
          <p:nvPr>
            <p:ph type="title"/>
          </p:nvPr>
        </p:nvSpPr>
        <p:spPr>
          <a:xfrm>
            <a:off x="838200" y="1094110"/>
            <a:ext cx="10515600" cy="691200"/>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FE5949-45F5-407E-94AB-277EEF88CBB1}"/>
              </a:ext>
            </a:extLst>
          </p:cNvPr>
          <p:cNvSpPr>
            <a:spLocks noGrp="1"/>
          </p:cNvSpPr>
          <p:nvPr>
            <p:ph type="dt" sz="half" idx="10"/>
          </p:nvPr>
        </p:nvSpPr>
        <p:spPr/>
        <p:txBody>
          <a:bodyPr/>
          <a:lstStyle/>
          <a:p>
            <a:fld id="{07F8F976-3F7F-4F3F-B970-92684AD0A00E}" type="datetimeFigureOut">
              <a:rPr lang="en-GB" smtClean="0"/>
              <a:t>31/03/2026</a:t>
            </a:fld>
            <a:endParaRPr lang="en-GB"/>
          </a:p>
        </p:txBody>
      </p:sp>
      <p:sp>
        <p:nvSpPr>
          <p:cNvPr id="4" name="Footer Placeholder 3">
            <a:extLst>
              <a:ext uri="{FF2B5EF4-FFF2-40B4-BE49-F238E27FC236}">
                <a16:creationId xmlns:a16="http://schemas.microsoft.com/office/drawing/2014/main" id="{C987F8C4-44D5-4904-B6E3-CDB64D836B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CE7F51-AA09-4ED0-A94C-3B5C9AA00611}"/>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42448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A583B3-9343-419A-9866-D56D62340303}"/>
              </a:ext>
            </a:extLst>
          </p:cNvPr>
          <p:cNvSpPr>
            <a:spLocks noGrp="1"/>
          </p:cNvSpPr>
          <p:nvPr>
            <p:ph type="dt" sz="half" idx="10"/>
          </p:nvPr>
        </p:nvSpPr>
        <p:spPr/>
        <p:txBody>
          <a:bodyPr/>
          <a:lstStyle/>
          <a:p>
            <a:fld id="{07F8F976-3F7F-4F3F-B970-92684AD0A00E}" type="datetimeFigureOut">
              <a:rPr lang="en-GB" smtClean="0"/>
              <a:t>31/03/2026</a:t>
            </a:fld>
            <a:endParaRPr lang="en-GB"/>
          </a:p>
        </p:txBody>
      </p:sp>
      <p:sp>
        <p:nvSpPr>
          <p:cNvPr id="3" name="Footer Placeholder 2">
            <a:extLst>
              <a:ext uri="{FF2B5EF4-FFF2-40B4-BE49-F238E27FC236}">
                <a16:creationId xmlns:a16="http://schemas.microsoft.com/office/drawing/2014/main" id="{57EB1B79-8680-465C-A96A-84B008B02D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E14A2E-F0C0-4778-B0E1-886BDC6C04D3}"/>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95281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071C-A2A3-40D5-B0D5-F44B7EE8D083}"/>
              </a:ext>
            </a:extLst>
          </p:cNvPr>
          <p:cNvSpPr>
            <a:spLocks noGrp="1"/>
          </p:cNvSpPr>
          <p:nvPr>
            <p:ph type="title"/>
          </p:nvPr>
        </p:nvSpPr>
        <p:spPr>
          <a:xfrm>
            <a:off x="839788" y="1101012"/>
            <a:ext cx="3932237" cy="956388"/>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A7D961-2B0E-42EB-945D-7C07518E5CD2}"/>
              </a:ext>
            </a:extLst>
          </p:cNvPr>
          <p:cNvSpPr>
            <a:spLocks noGrp="1"/>
          </p:cNvSpPr>
          <p:nvPr>
            <p:ph idx="1"/>
          </p:nvPr>
        </p:nvSpPr>
        <p:spPr>
          <a:xfrm>
            <a:off x="5183188" y="10807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0A4FCB-9FAB-4C55-84F3-0745C1774906}"/>
              </a:ext>
            </a:extLst>
          </p:cNvPr>
          <p:cNvSpPr>
            <a:spLocks noGrp="1"/>
          </p:cNvSpPr>
          <p:nvPr>
            <p:ph type="body" sz="half" idx="2"/>
          </p:nvPr>
        </p:nvSpPr>
        <p:spPr>
          <a:xfrm>
            <a:off x="839788" y="2057400"/>
            <a:ext cx="3932237" cy="38969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15F964-E46D-43D9-8D01-903254A336C2}"/>
              </a:ext>
            </a:extLst>
          </p:cNvPr>
          <p:cNvSpPr>
            <a:spLocks noGrp="1"/>
          </p:cNvSpPr>
          <p:nvPr>
            <p:ph type="dt" sz="half" idx="10"/>
          </p:nvPr>
        </p:nvSpPr>
        <p:spPr/>
        <p:txBody>
          <a:bodyPr/>
          <a:lstStyle/>
          <a:p>
            <a:fld id="{07F8F976-3F7F-4F3F-B970-92684AD0A00E}" type="datetimeFigureOut">
              <a:rPr lang="en-GB" smtClean="0"/>
              <a:t>31/03/2026</a:t>
            </a:fld>
            <a:endParaRPr lang="en-GB"/>
          </a:p>
        </p:txBody>
      </p:sp>
      <p:sp>
        <p:nvSpPr>
          <p:cNvPr id="6" name="Footer Placeholder 5">
            <a:extLst>
              <a:ext uri="{FF2B5EF4-FFF2-40B4-BE49-F238E27FC236}">
                <a16:creationId xmlns:a16="http://schemas.microsoft.com/office/drawing/2014/main" id="{420B6392-58F9-4724-9FB3-7D57219A3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B37271-3DC3-42FB-9D20-6115A617C020}"/>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80040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CB52-61F0-422F-9FA8-3CF99344CAC0}"/>
              </a:ext>
            </a:extLst>
          </p:cNvPr>
          <p:cNvSpPr>
            <a:spLocks noGrp="1"/>
          </p:cNvSpPr>
          <p:nvPr>
            <p:ph type="title"/>
          </p:nvPr>
        </p:nvSpPr>
        <p:spPr>
          <a:xfrm>
            <a:off x="839788" y="1080734"/>
            <a:ext cx="3932237" cy="976665"/>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05204A-1B6D-43C9-A8BD-223CF930ED81}"/>
              </a:ext>
            </a:extLst>
          </p:cNvPr>
          <p:cNvSpPr>
            <a:spLocks noGrp="1"/>
          </p:cNvSpPr>
          <p:nvPr>
            <p:ph type="pic" idx="1"/>
          </p:nvPr>
        </p:nvSpPr>
        <p:spPr>
          <a:xfrm>
            <a:off x="5183188" y="10807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FFDDA1E-2F04-42AF-8246-8A3232E3AB3E}"/>
              </a:ext>
            </a:extLst>
          </p:cNvPr>
          <p:cNvSpPr>
            <a:spLocks noGrp="1"/>
          </p:cNvSpPr>
          <p:nvPr>
            <p:ph type="body" sz="half" idx="2"/>
          </p:nvPr>
        </p:nvSpPr>
        <p:spPr>
          <a:xfrm>
            <a:off x="839788" y="2057400"/>
            <a:ext cx="3932237" cy="38969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FCBED0-9F59-49AB-AFB3-45F8EDF2EDD4}"/>
              </a:ext>
            </a:extLst>
          </p:cNvPr>
          <p:cNvSpPr>
            <a:spLocks noGrp="1"/>
          </p:cNvSpPr>
          <p:nvPr>
            <p:ph type="dt" sz="half" idx="10"/>
          </p:nvPr>
        </p:nvSpPr>
        <p:spPr/>
        <p:txBody>
          <a:bodyPr/>
          <a:lstStyle/>
          <a:p>
            <a:fld id="{07F8F976-3F7F-4F3F-B970-92684AD0A00E}" type="datetimeFigureOut">
              <a:rPr lang="en-GB" smtClean="0"/>
              <a:t>31/03/2026</a:t>
            </a:fld>
            <a:endParaRPr lang="en-GB"/>
          </a:p>
        </p:txBody>
      </p:sp>
      <p:sp>
        <p:nvSpPr>
          <p:cNvPr id="6" name="Footer Placeholder 5">
            <a:extLst>
              <a:ext uri="{FF2B5EF4-FFF2-40B4-BE49-F238E27FC236}">
                <a16:creationId xmlns:a16="http://schemas.microsoft.com/office/drawing/2014/main" id="{55B4AABA-A6B6-42D8-877C-A19F43DA52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AF9D64-314A-4F2F-85A1-215BFD16BBEF}"/>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72027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2F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1849C-2A81-4A18-BE30-6D99097EDF07}"/>
              </a:ext>
            </a:extLst>
          </p:cNvPr>
          <p:cNvSpPr>
            <a:spLocks noGrp="1"/>
          </p:cNvSpPr>
          <p:nvPr>
            <p:ph type="title"/>
          </p:nvPr>
        </p:nvSpPr>
        <p:spPr>
          <a:xfrm>
            <a:off x="2119114" y="351739"/>
            <a:ext cx="8566168" cy="6912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6AA456-88B3-400D-B637-D5665175E9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5886BD-CDF2-4367-94A0-39EA48E7E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8F976-3F7F-4F3F-B970-92684AD0A00E}" type="datetimeFigureOut">
              <a:rPr lang="en-GB" smtClean="0"/>
              <a:t>31/03/2026</a:t>
            </a:fld>
            <a:endParaRPr lang="en-GB"/>
          </a:p>
        </p:txBody>
      </p:sp>
      <p:sp>
        <p:nvSpPr>
          <p:cNvPr id="5" name="Footer Placeholder 4">
            <a:extLst>
              <a:ext uri="{FF2B5EF4-FFF2-40B4-BE49-F238E27FC236}">
                <a16:creationId xmlns:a16="http://schemas.microsoft.com/office/drawing/2014/main" id="{41D1A13E-A499-4474-B33D-FEC143650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FA72DE-F2BE-4E47-985E-8EFB14CB5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D7C15-77B3-4FC2-972A-912001DC3062}" type="slidenum">
              <a:rPr lang="en-GB" smtClean="0"/>
              <a:t>‹#›</a:t>
            </a:fld>
            <a:endParaRPr lang="en-GB"/>
          </a:p>
        </p:txBody>
      </p:sp>
      <p:sp>
        <p:nvSpPr>
          <p:cNvPr id="16" name="TextBox 15">
            <a:extLst>
              <a:ext uri="{FF2B5EF4-FFF2-40B4-BE49-F238E27FC236}">
                <a16:creationId xmlns:a16="http://schemas.microsoft.com/office/drawing/2014/main" id="{0BE4AA78-3332-49ED-A1B4-94D690D752CB}"/>
              </a:ext>
            </a:extLst>
          </p:cNvPr>
          <p:cNvSpPr txBox="1"/>
          <p:nvPr userDrawn="1"/>
        </p:nvSpPr>
        <p:spPr>
          <a:xfrm>
            <a:off x="0" y="783831"/>
            <a:ext cx="2048413" cy="284693"/>
          </a:xfrm>
          <a:prstGeom prst="rect">
            <a:avLst/>
          </a:prstGeom>
          <a:noFill/>
        </p:spPr>
        <p:txBody>
          <a:bodyPr wrap="square" rtlCol="0">
            <a:spAutoFit/>
          </a:bodyPr>
          <a:lstStyle/>
          <a:p>
            <a:r>
              <a:rPr lang="en-GB" sz="1250">
                <a:solidFill>
                  <a:srgbClr val="00205B"/>
                </a:solidFill>
                <a:latin typeface="+mn-lt"/>
                <a:cs typeface="Arial" panose="020B0604020202020204" pitchFamily="34" charset="0"/>
              </a:rPr>
              <a:t>www.schoolsobservatory.org</a:t>
            </a:r>
          </a:p>
        </p:txBody>
      </p:sp>
      <p:cxnSp>
        <p:nvCxnSpPr>
          <p:cNvPr id="13" name="Straight Arrow Connector 12">
            <a:extLst>
              <a:ext uri="{FF2B5EF4-FFF2-40B4-BE49-F238E27FC236}">
                <a16:creationId xmlns:a16="http://schemas.microsoft.com/office/drawing/2014/main" id="{283469BD-0B0E-4B09-80EA-719C97E6B9C4}"/>
              </a:ext>
            </a:extLst>
          </p:cNvPr>
          <p:cNvCxnSpPr>
            <a:cxnSpLocks/>
          </p:cNvCxnSpPr>
          <p:nvPr userDrawn="1"/>
        </p:nvCxnSpPr>
        <p:spPr>
          <a:xfrm>
            <a:off x="0" y="1094110"/>
            <a:ext cx="12193200" cy="0"/>
          </a:xfrm>
          <a:prstGeom prst="straightConnector1">
            <a:avLst/>
          </a:prstGeom>
          <a:ln w="28575">
            <a:solidFill>
              <a:srgbClr val="00205B"/>
            </a:solidFill>
          </a:ln>
        </p:spPr>
        <p:style>
          <a:lnRef idx="1">
            <a:schemeClr val="accent1"/>
          </a:lnRef>
          <a:fillRef idx="0">
            <a:schemeClr val="accent1"/>
          </a:fillRef>
          <a:effectRef idx="0">
            <a:schemeClr val="accent1"/>
          </a:effectRef>
          <a:fontRef idx="minor">
            <a:schemeClr val="tx1"/>
          </a:fontRef>
        </p:style>
      </p:cxnSp>
      <p:pic>
        <p:nvPicPr>
          <p:cNvPr id="9" name="Picture 8" descr="A logo with text on it&#10;&#10;Description automatically generated">
            <a:extLst>
              <a:ext uri="{FF2B5EF4-FFF2-40B4-BE49-F238E27FC236}">
                <a16:creationId xmlns:a16="http://schemas.microsoft.com/office/drawing/2014/main" id="{B887C2B9-B191-EF15-8DD9-5338801ACA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37461"/>
            <a:ext cx="2048413" cy="866955"/>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D5F5B9FB-3727-838F-51D4-CD571E2737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55984" y="351739"/>
            <a:ext cx="1351174" cy="633670"/>
          </a:xfrm>
          <a:prstGeom prst="rect">
            <a:avLst/>
          </a:prstGeom>
        </p:spPr>
      </p:pic>
    </p:spTree>
    <p:extLst>
      <p:ext uri="{BB962C8B-B14F-4D97-AF65-F5344CB8AC3E}">
        <p14:creationId xmlns:p14="http://schemas.microsoft.com/office/powerpoint/2010/main" val="355284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5B"/>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205B"/>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0205B"/>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05B"/>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Moon_nearside_LRO.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Moon_nearside_LRO.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wired.it/scienza/spazio/2019/01/03/sonda-cinese-atterrata-lun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wired.it/scienza/spazio/2019/09/02/sostanza-gelatinosa-lun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1069C-F058-F42B-4520-9357DA97818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3674622-CD9B-CC96-B5C1-23CB32F470D1}"/>
              </a:ext>
            </a:extLst>
          </p:cNvPr>
          <p:cNvSpPr txBox="1"/>
          <p:nvPr/>
        </p:nvSpPr>
        <p:spPr>
          <a:xfrm>
            <a:off x="1404651" y="3167390"/>
            <a:ext cx="9382697" cy="523220"/>
          </a:xfrm>
          <a:prstGeom prst="rect">
            <a:avLst/>
          </a:prstGeom>
          <a:noFill/>
        </p:spPr>
        <p:txBody>
          <a:bodyPr wrap="none" rtlCol="0">
            <a:spAutoFit/>
          </a:bodyPr>
          <a:lstStyle/>
          <a:p>
            <a:r>
              <a:rPr lang="en-US" sz="2800" dirty="0">
                <a:solidFill>
                  <a:srgbClr val="00205B"/>
                </a:solidFill>
                <a:latin typeface="Arial" panose="020B0604020202020204" pitchFamily="34" charset="0"/>
                <a:ea typeface="+mj-ea"/>
                <a:cs typeface="Arial" panose="020B0604020202020204" pitchFamily="34" charset="0"/>
              </a:rPr>
              <a:t>Use this optional Slide to add some information about you</a:t>
            </a:r>
          </a:p>
        </p:txBody>
      </p:sp>
    </p:spTree>
    <p:extLst>
      <p:ext uri="{BB962C8B-B14F-4D97-AF65-F5344CB8AC3E}">
        <p14:creationId xmlns:p14="http://schemas.microsoft.com/office/powerpoint/2010/main" val="15938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25F6F-0B82-EDE1-4D3C-174F6E320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E4195A-7E62-2042-B23A-7939B6F43502}"/>
              </a:ext>
            </a:extLst>
          </p:cNvPr>
          <p:cNvSpPr>
            <a:spLocks noGrp="1"/>
          </p:cNvSpPr>
          <p:nvPr>
            <p:ph type="title"/>
          </p:nvPr>
        </p:nvSpPr>
        <p:spPr>
          <a:xfrm>
            <a:off x="467810" y="1135061"/>
            <a:ext cx="6390190" cy="690563"/>
          </a:xfrm>
        </p:spPr>
        <p:txBody>
          <a:bodyPr>
            <a:normAutofit fontScale="90000"/>
          </a:bodyPr>
          <a:lstStyle/>
          <a:p>
            <a:r>
              <a:rPr lang="en-GB"/>
              <a:t>Meet the Crew – That’s You!</a:t>
            </a:r>
            <a:endParaRPr lang="en-US"/>
          </a:p>
        </p:txBody>
      </p:sp>
      <p:sp>
        <p:nvSpPr>
          <p:cNvPr id="3" name="Content Placeholder 2">
            <a:extLst>
              <a:ext uri="{FF2B5EF4-FFF2-40B4-BE49-F238E27FC236}">
                <a16:creationId xmlns:a16="http://schemas.microsoft.com/office/drawing/2014/main" id="{2530BF6F-4979-8341-359E-359222FDE807}"/>
              </a:ext>
            </a:extLst>
          </p:cNvPr>
          <p:cNvSpPr>
            <a:spLocks noGrp="1"/>
          </p:cNvSpPr>
          <p:nvPr>
            <p:ph idx="1"/>
          </p:nvPr>
        </p:nvSpPr>
        <p:spPr>
          <a:xfrm>
            <a:off x="467810" y="1825624"/>
            <a:ext cx="7356676" cy="4366832"/>
          </a:xfrm>
        </p:spPr>
        <p:txBody>
          <a:bodyPr>
            <a:noAutofit/>
          </a:bodyPr>
          <a:lstStyle/>
          <a:p>
            <a:pPr marL="0" indent="0">
              <a:lnSpc>
                <a:spcPct val="110000"/>
              </a:lnSpc>
              <a:buNone/>
            </a:pPr>
            <a:r>
              <a:rPr lang="en-GB" sz="2400"/>
              <a:t>You’ll become:</a:t>
            </a:r>
          </a:p>
          <a:p>
            <a:pPr>
              <a:lnSpc>
                <a:spcPct val="110000"/>
              </a:lnSpc>
            </a:pPr>
            <a:r>
              <a:rPr lang="en-GB" sz="2400"/>
              <a:t>🪨 Geologists – Study rocks and search for a landing site</a:t>
            </a:r>
          </a:p>
          <a:p>
            <a:pPr>
              <a:lnSpc>
                <a:spcPct val="110000"/>
              </a:lnSpc>
            </a:pPr>
            <a:r>
              <a:rPr lang="en-GB" sz="2400"/>
              <a:t>🛠️ Engineers – Design and build space technology</a:t>
            </a:r>
          </a:p>
          <a:p>
            <a:pPr>
              <a:lnSpc>
                <a:spcPct val="110000"/>
              </a:lnSpc>
            </a:pPr>
            <a:r>
              <a:rPr lang="en-GB" sz="2400"/>
              <a:t>💻 Coders – Control robots and program space missions</a:t>
            </a:r>
          </a:p>
          <a:p>
            <a:pPr>
              <a:lnSpc>
                <a:spcPct val="110000"/>
              </a:lnSpc>
            </a:pPr>
            <a:r>
              <a:rPr lang="en-GB" sz="2400"/>
              <a:t>💪 Medics &amp; Physical Trainers – Keep astronauts healthy in space</a:t>
            </a:r>
          </a:p>
          <a:p>
            <a:pPr>
              <a:lnSpc>
                <a:spcPct val="110000"/>
              </a:lnSpc>
            </a:pPr>
            <a:r>
              <a:rPr lang="en-GB" sz="2400"/>
              <a:t>🔭 Astronomers – Observe space and collect telescope data</a:t>
            </a:r>
          </a:p>
          <a:p>
            <a:pPr>
              <a:lnSpc>
                <a:spcPct val="110000"/>
              </a:lnSpc>
            </a:pPr>
            <a:r>
              <a:rPr lang="en-GB" sz="2400"/>
              <a:t>➗ Mathematicians – Calculate distance, speed, and launch timing</a:t>
            </a:r>
          </a:p>
        </p:txBody>
      </p:sp>
      <p:pic>
        <p:nvPicPr>
          <p:cNvPr id="7" name="Graphic 6" descr="Astronaut male with solid fill">
            <a:extLst>
              <a:ext uri="{FF2B5EF4-FFF2-40B4-BE49-F238E27FC236}">
                <a16:creationId xmlns:a16="http://schemas.microsoft.com/office/drawing/2014/main" id="{2ED14243-4A70-B0A9-5841-2FE32ACE02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39866" y="2211172"/>
            <a:ext cx="1584324" cy="1584324"/>
          </a:xfrm>
          <a:prstGeom prst="rect">
            <a:avLst/>
          </a:prstGeom>
        </p:spPr>
      </p:pic>
      <p:pic>
        <p:nvPicPr>
          <p:cNvPr id="11" name="Graphic 10" descr="Programmer female with solid fill">
            <a:extLst>
              <a:ext uri="{FF2B5EF4-FFF2-40B4-BE49-F238E27FC236}">
                <a16:creationId xmlns:a16="http://schemas.microsoft.com/office/drawing/2014/main" id="{75347E55-05F1-7776-C52D-2D43AD29B1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63779" y="1771171"/>
            <a:ext cx="1429265" cy="1429265"/>
          </a:xfrm>
          <a:prstGeom prst="rect">
            <a:avLst/>
          </a:prstGeom>
        </p:spPr>
      </p:pic>
      <p:pic>
        <p:nvPicPr>
          <p:cNvPr id="13" name="Graphic 12" descr="Doctor male with solid fill">
            <a:extLst>
              <a:ext uri="{FF2B5EF4-FFF2-40B4-BE49-F238E27FC236}">
                <a16:creationId xmlns:a16="http://schemas.microsoft.com/office/drawing/2014/main" id="{315B3918-B6D8-6539-14B9-55E9BA078A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55989" y="3342503"/>
            <a:ext cx="1584324" cy="1584324"/>
          </a:xfrm>
          <a:prstGeom prst="rect">
            <a:avLst/>
          </a:prstGeom>
        </p:spPr>
      </p:pic>
    </p:spTree>
    <p:extLst>
      <p:ext uri="{BB962C8B-B14F-4D97-AF65-F5344CB8AC3E}">
        <p14:creationId xmlns:p14="http://schemas.microsoft.com/office/powerpoint/2010/main" val="190181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0EC6A-2925-630C-2C41-B97A179E8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2EB014-9031-E35D-F969-CF82B1B04701}"/>
              </a:ext>
            </a:extLst>
          </p:cNvPr>
          <p:cNvSpPr>
            <a:spLocks noGrp="1"/>
          </p:cNvSpPr>
          <p:nvPr>
            <p:ph type="ctrTitle"/>
          </p:nvPr>
        </p:nvSpPr>
        <p:spPr>
          <a:xfrm>
            <a:off x="1628172" y="1041400"/>
            <a:ext cx="9144000" cy="2387600"/>
          </a:xfrm>
        </p:spPr>
        <p:txBody>
          <a:bodyPr/>
          <a:lstStyle/>
          <a:p>
            <a:r>
              <a:rPr lang="en-US"/>
              <a:t>Investigation 1</a:t>
            </a:r>
          </a:p>
        </p:txBody>
      </p:sp>
      <p:sp>
        <p:nvSpPr>
          <p:cNvPr id="3" name="Title 1">
            <a:extLst>
              <a:ext uri="{FF2B5EF4-FFF2-40B4-BE49-F238E27FC236}">
                <a16:creationId xmlns:a16="http://schemas.microsoft.com/office/drawing/2014/main" id="{19901837-ADB1-CC63-B352-F9CD060E2C42}"/>
              </a:ext>
            </a:extLst>
          </p:cNvPr>
          <p:cNvSpPr txBox="1">
            <a:spLocks/>
          </p:cNvSpPr>
          <p:nvPr/>
        </p:nvSpPr>
        <p:spPr>
          <a:xfrm>
            <a:off x="1296364" y="3313253"/>
            <a:ext cx="9807615" cy="1181752"/>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rgbClr val="00205B"/>
                </a:solidFill>
                <a:latin typeface="Arial Narrow" panose="020B0606020202030204" pitchFamily="34" charset="0"/>
                <a:ea typeface="+mj-ea"/>
                <a:cs typeface="+mj-cs"/>
              </a:defRPr>
            </a:lvl1pPr>
          </a:lstStyle>
          <a:p>
            <a:r>
              <a:rPr lang="en-GB"/>
              <a:t>Where should we build a Moon base?</a:t>
            </a:r>
            <a:endParaRPr lang="en-US" sz="4800"/>
          </a:p>
        </p:txBody>
      </p:sp>
    </p:spTree>
    <p:extLst>
      <p:ext uri="{BB962C8B-B14F-4D97-AF65-F5344CB8AC3E}">
        <p14:creationId xmlns:p14="http://schemas.microsoft.com/office/powerpoint/2010/main" val="59679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F877D-00B8-5A09-3B0F-A5E36BDC6F39}"/>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2739C125-ADFB-6FD0-757A-50065053C9CA}"/>
              </a:ext>
            </a:extLst>
          </p:cNvPr>
          <p:cNvSpPr txBox="1">
            <a:spLocks/>
          </p:cNvSpPr>
          <p:nvPr/>
        </p:nvSpPr>
        <p:spPr>
          <a:xfrm>
            <a:off x="0" y="1317146"/>
            <a:ext cx="12192000" cy="12102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a:solidFill>
                  <a:schemeClr val="tx2"/>
                </a:solidFill>
                <a:latin typeface="Berlin Sans FB Demi"/>
              </a:rPr>
              <a:t>How Many people have been to the Moon?</a:t>
            </a:r>
          </a:p>
        </p:txBody>
      </p:sp>
      <p:sp>
        <p:nvSpPr>
          <p:cNvPr id="2" name="TextBox 1">
            <a:extLst>
              <a:ext uri="{FF2B5EF4-FFF2-40B4-BE49-F238E27FC236}">
                <a16:creationId xmlns:a16="http://schemas.microsoft.com/office/drawing/2014/main" id="{7154F5B1-A5B1-5589-E536-FD98166E9D1B}"/>
              </a:ext>
            </a:extLst>
          </p:cNvPr>
          <p:cNvSpPr txBox="1"/>
          <p:nvPr/>
        </p:nvSpPr>
        <p:spPr>
          <a:xfrm>
            <a:off x="762861" y="2936121"/>
            <a:ext cx="1459478" cy="707886"/>
          </a:xfrm>
          <a:prstGeom prst="rect">
            <a:avLst/>
          </a:prstGeom>
          <a:noFill/>
        </p:spPr>
        <p:txBody>
          <a:bodyPr wrap="square" rtlCol="0">
            <a:spAutoFit/>
          </a:bodyPr>
          <a:lstStyle/>
          <a:p>
            <a:r>
              <a:rPr lang="en-US" sz="4000">
                <a:solidFill>
                  <a:schemeClr val="tx2"/>
                </a:solidFill>
                <a:latin typeface="Open Sans" pitchFamily="2" charset="0"/>
                <a:ea typeface="Open Sans" pitchFamily="2" charset="0"/>
                <a:cs typeface="Open Sans" pitchFamily="2" charset="0"/>
              </a:rPr>
              <a:t>A. 0</a:t>
            </a:r>
            <a:endParaRPr lang="en-GB" sz="4000">
              <a:solidFill>
                <a:schemeClr val="tx2"/>
              </a:solidFill>
              <a:latin typeface="Open Sans" pitchFamily="2" charset="0"/>
              <a:ea typeface="Open Sans" pitchFamily="2" charset="0"/>
              <a:cs typeface="Open Sans" pitchFamily="2" charset="0"/>
            </a:endParaRPr>
          </a:p>
        </p:txBody>
      </p:sp>
      <p:sp>
        <p:nvSpPr>
          <p:cNvPr id="3" name="TextBox 2">
            <a:extLst>
              <a:ext uri="{FF2B5EF4-FFF2-40B4-BE49-F238E27FC236}">
                <a16:creationId xmlns:a16="http://schemas.microsoft.com/office/drawing/2014/main" id="{4BA5F8BE-2E0A-F7EA-2C4A-4B6391EC451F}"/>
              </a:ext>
            </a:extLst>
          </p:cNvPr>
          <p:cNvSpPr txBox="1"/>
          <p:nvPr/>
        </p:nvSpPr>
        <p:spPr>
          <a:xfrm>
            <a:off x="762861" y="3987818"/>
            <a:ext cx="4521737" cy="707886"/>
          </a:xfrm>
          <a:prstGeom prst="rect">
            <a:avLst/>
          </a:prstGeom>
          <a:noFill/>
        </p:spPr>
        <p:txBody>
          <a:bodyPr wrap="square" rtlCol="0">
            <a:spAutoFit/>
          </a:bodyPr>
          <a:lstStyle/>
          <a:p>
            <a:r>
              <a:rPr lang="en-US" sz="4000">
                <a:solidFill>
                  <a:schemeClr val="tx2"/>
                </a:solidFill>
                <a:latin typeface="Open Sans" pitchFamily="2" charset="0"/>
                <a:ea typeface="Open Sans" pitchFamily="2" charset="0"/>
                <a:cs typeface="Open Sans" pitchFamily="2" charset="0"/>
              </a:rPr>
              <a:t>B. 2</a:t>
            </a:r>
            <a:endParaRPr lang="en-GB" sz="4000">
              <a:solidFill>
                <a:schemeClr val="tx2"/>
              </a:solidFill>
              <a:latin typeface="Open Sans" pitchFamily="2" charset="0"/>
              <a:ea typeface="Open Sans" pitchFamily="2" charset="0"/>
              <a:cs typeface="Open Sans" pitchFamily="2" charset="0"/>
            </a:endParaRPr>
          </a:p>
        </p:txBody>
      </p:sp>
      <p:sp>
        <p:nvSpPr>
          <p:cNvPr id="6" name="TextBox 5">
            <a:extLst>
              <a:ext uri="{FF2B5EF4-FFF2-40B4-BE49-F238E27FC236}">
                <a16:creationId xmlns:a16="http://schemas.microsoft.com/office/drawing/2014/main" id="{510EA742-F741-2131-0DA0-1E2B6FBD3D2D}"/>
              </a:ext>
            </a:extLst>
          </p:cNvPr>
          <p:cNvSpPr txBox="1"/>
          <p:nvPr/>
        </p:nvSpPr>
        <p:spPr>
          <a:xfrm>
            <a:off x="762862" y="5103426"/>
            <a:ext cx="1459478" cy="707886"/>
          </a:xfrm>
          <a:prstGeom prst="rect">
            <a:avLst/>
          </a:prstGeom>
          <a:noFill/>
        </p:spPr>
        <p:txBody>
          <a:bodyPr wrap="square" rtlCol="0">
            <a:spAutoFit/>
          </a:bodyPr>
          <a:lstStyle/>
          <a:p>
            <a:r>
              <a:rPr lang="en-US" sz="4000">
                <a:solidFill>
                  <a:schemeClr val="tx2"/>
                </a:solidFill>
                <a:latin typeface="Open Sans" pitchFamily="2" charset="0"/>
                <a:ea typeface="Open Sans" pitchFamily="2" charset="0"/>
                <a:cs typeface="Open Sans" pitchFamily="2" charset="0"/>
              </a:rPr>
              <a:t>C. 12</a:t>
            </a:r>
            <a:endParaRPr lang="en-GB" sz="4000">
              <a:solidFill>
                <a:schemeClr val="tx2"/>
              </a:solidFill>
              <a:latin typeface="Open Sans" pitchFamily="2" charset="0"/>
              <a:ea typeface="Open Sans" pitchFamily="2" charset="0"/>
              <a:cs typeface="Open Sans" pitchFamily="2" charset="0"/>
            </a:endParaRPr>
          </a:p>
        </p:txBody>
      </p:sp>
      <p:pic>
        <p:nvPicPr>
          <p:cNvPr id="8" name="Picture 7" descr="A close-up of a desert&#10;&#10;AI-generated content may be incorrect.">
            <a:extLst>
              <a:ext uri="{FF2B5EF4-FFF2-40B4-BE49-F238E27FC236}">
                <a16:creationId xmlns:a16="http://schemas.microsoft.com/office/drawing/2014/main" id="{F3567893-AFBD-6BB5-2A8B-686F4A1C3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389" y="2802406"/>
            <a:ext cx="5596750" cy="3617412"/>
          </a:xfrm>
          <a:prstGeom prst="rect">
            <a:avLst/>
          </a:prstGeom>
        </p:spPr>
      </p:pic>
    </p:spTree>
    <p:extLst>
      <p:ext uri="{BB962C8B-B14F-4D97-AF65-F5344CB8AC3E}">
        <p14:creationId xmlns:p14="http://schemas.microsoft.com/office/powerpoint/2010/main" val="163344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C5A40-35CF-F951-C677-F5CB17163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0678E3-7931-5A39-3680-6DC8F93119B1}"/>
              </a:ext>
            </a:extLst>
          </p:cNvPr>
          <p:cNvSpPr>
            <a:spLocks noGrp="1"/>
          </p:cNvSpPr>
          <p:nvPr>
            <p:ph type="title"/>
          </p:nvPr>
        </p:nvSpPr>
        <p:spPr>
          <a:xfrm>
            <a:off x="467811" y="1135061"/>
            <a:ext cx="4177761" cy="690563"/>
          </a:xfrm>
        </p:spPr>
        <p:txBody>
          <a:bodyPr>
            <a:normAutofit fontScale="90000"/>
          </a:bodyPr>
          <a:lstStyle/>
          <a:p>
            <a:r>
              <a:rPr lang="en-US" dirty="0"/>
              <a:t>Investigation 1 brief: </a:t>
            </a:r>
          </a:p>
        </p:txBody>
      </p:sp>
      <p:sp>
        <p:nvSpPr>
          <p:cNvPr id="3" name="Content Placeholder 2">
            <a:extLst>
              <a:ext uri="{FF2B5EF4-FFF2-40B4-BE49-F238E27FC236}">
                <a16:creationId xmlns:a16="http://schemas.microsoft.com/office/drawing/2014/main" id="{B2AA9658-20A1-62A1-C99A-BE73D01B047D}"/>
              </a:ext>
            </a:extLst>
          </p:cNvPr>
          <p:cNvSpPr>
            <a:spLocks noGrp="1"/>
          </p:cNvSpPr>
          <p:nvPr>
            <p:ph idx="1"/>
          </p:nvPr>
        </p:nvSpPr>
        <p:spPr>
          <a:xfrm>
            <a:off x="467811" y="2131048"/>
            <a:ext cx="4636625" cy="2595904"/>
          </a:xfrm>
        </p:spPr>
        <p:txBody>
          <a:bodyPr>
            <a:noAutofit/>
          </a:bodyPr>
          <a:lstStyle/>
          <a:p>
            <a:pPr marL="0" indent="0">
              <a:buNone/>
            </a:pPr>
            <a:r>
              <a:rPr lang="en-GB">
                <a:latin typeface="Arial" panose="020B0604020202020204" pitchFamily="34" charset="0"/>
                <a:cs typeface="Arial" panose="020B0604020202020204" pitchFamily="34" charset="0"/>
              </a:rPr>
              <a:t>Your team will become Geologists and your mission is to explore the moon to choose the best place to build a base on the Moon.</a:t>
            </a: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pic>
        <p:nvPicPr>
          <p:cNvPr id="5" name="Picture 4" descr="A close-up of the moon&#10;&#10;AI-generated content may be incorrect.">
            <a:extLst>
              <a:ext uri="{FF2B5EF4-FFF2-40B4-BE49-F238E27FC236}">
                <a16:creationId xmlns:a16="http://schemas.microsoft.com/office/drawing/2014/main" id="{C77AD338-3256-C30B-C09E-76F9A0154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866" y="1721252"/>
            <a:ext cx="6466131" cy="4332308"/>
          </a:xfrm>
          <a:prstGeom prst="rect">
            <a:avLst/>
          </a:prstGeom>
        </p:spPr>
      </p:pic>
    </p:spTree>
    <p:extLst>
      <p:ext uri="{BB962C8B-B14F-4D97-AF65-F5344CB8AC3E}">
        <p14:creationId xmlns:p14="http://schemas.microsoft.com/office/powerpoint/2010/main" val="3398284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64A23-71C7-2C74-C4D7-2823B7D44AD6}"/>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9FFBF71E-0A24-51CC-D007-0EE86B4647DE}"/>
              </a:ext>
            </a:extLst>
          </p:cNvPr>
          <p:cNvGrpSpPr/>
          <p:nvPr/>
        </p:nvGrpSpPr>
        <p:grpSpPr>
          <a:xfrm>
            <a:off x="434492" y="1209868"/>
            <a:ext cx="11131432" cy="5400998"/>
            <a:chOff x="170329" y="0"/>
            <a:chExt cx="11709360" cy="5755341"/>
          </a:xfrm>
        </p:grpSpPr>
        <p:pic>
          <p:nvPicPr>
            <p:cNvPr id="8" name="Picture 2" descr="full disc view of lunar surface">
              <a:extLst>
                <a:ext uri="{FF2B5EF4-FFF2-40B4-BE49-F238E27FC236}">
                  <a16:creationId xmlns:a16="http://schemas.microsoft.com/office/drawing/2014/main" id="{C496F3E6-5B62-3A34-FA9A-CAD701B6C6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0329" y="193"/>
              <a:ext cx="5925671" cy="5755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ull disc view of lunar surface">
              <a:extLst>
                <a:ext uri="{FF2B5EF4-FFF2-40B4-BE49-F238E27FC236}">
                  <a16:creationId xmlns:a16="http://schemas.microsoft.com/office/drawing/2014/main" id="{547F9F16-27AF-4905-69B4-CB96AE0443F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88376" y="0"/>
              <a:ext cx="5791313" cy="575534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1">
            <a:extLst>
              <a:ext uri="{FF2B5EF4-FFF2-40B4-BE49-F238E27FC236}">
                <a16:creationId xmlns:a16="http://schemas.microsoft.com/office/drawing/2014/main" id="{E766164E-9242-5EF0-AB63-81D1A8B25502}"/>
              </a:ext>
            </a:extLst>
          </p:cNvPr>
          <p:cNvSpPr txBox="1">
            <a:spLocks/>
          </p:cNvSpPr>
          <p:nvPr/>
        </p:nvSpPr>
        <p:spPr>
          <a:xfrm>
            <a:off x="468947" y="3429000"/>
            <a:ext cx="11096977" cy="1168399"/>
          </a:xfrm>
          <a:prstGeom prst="rect">
            <a:avLst/>
          </a:prstGeom>
          <a:solidFill>
            <a:schemeClr val="accent1"/>
          </a:solidFill>
          <a:ln>
            <a:solidFill>
              <a:schemeClr val="accent1"/>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pPr algn="ctr"/>
            <a:r>
              <a:rPr lang="en-US" sz="7200" dirty="0">
                <a:solidFill>
                  <a:schemeClr val="bg1"/>
                </a:solidFill>
              </a:rPr>
              <a:t>Activity: Explore the Moon’s Surface</a:t>
            </a:r>
          </a:p>
        </p:txBody>
      </p:sp>
    </p:spTree>
    <p:extLst>
      <p:ext uri="{BB962C8B-B14F-4D97-AF65-F5344CB8AC3E}">
        <p14:creationId xmlns:p14="http://schemas.microsoft.com/office/powerpoint/2010/main" val="228490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25F4A-E243-723F-816F-9B1CA186FE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1670D-5026-6F42-843F-16589B441CFB}"/>
              </a:ext>
            </a:extLst>
          </p:cNvPr>
          <p:cNvSpPr>
            <a:spLocks noGrp="1"/>
          </p:cNvSpPr>
          <p:nvPr>
            <p:ph type="title"/>
          </p:nvPr>
        </p:nvSpPr>
        <p:spPr>
          <a:xfrm>
            <a:off x="467811" y="1135061"/>
            <a:ext cx="6257080" cy="690563"/>
          </a:xfrm>
        </p:spPr>
        <p:txBody>
          <a:bodyPr>
            <a:normAutofit fontScale="90000"/>
          </a:bodyPr>
          <a:lstStyle/>
          <a:p>
            <a:r>
              <a:rPr lang="en-GB"/>
              <a:t>What to Look For</a:t>
            </a:r>
            <a:endParaRPr lang="en-US"/>
          </a:p>
        </p:txBody>
      </p:sp>
      <p:pic>
        <p:nvPicPr>
          <p:cNvPr id="4" name="Picture 3" descr="A close up of the moon&#10;&#10;Description automatically generated">
            <a:extLst>
              <a:ext uri="{FF2B5EF4-FFF2-40B4-BE49-F238E27FC236}">
                <a16:creationId xmlns:a16="http://schemas.microsoft.com/office/drawing/2014/main" id="{619FACC7-2E00-2B98-C104-DFD454780239}"/>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391874" y="1135061"/>
            <a:ext cx="5535592" cy="5535592"/>
          </a:xfrm>
          <a:prstGeom prst="rect">
            <a:avLst/>
          </a:prstGeom>
        </p:spPr>
      </p:pic>
      <p:sp>
        <p:nvSpPr>
          <p:cNvPr id="5" name="TextBox 4">
            <a:extLst>
              <a:ext uri="{FF2B5EF4-FFF2-40B4-BE49-F238E27FC236}">
                <a16:creationId xmlns:a16="http://schemas.microsoft.com/office/drawing/2014/main" id="{D021B207-37FE-8C79-2830-73F4A1626508}"/>
              </a:ext>
            </a:extLst>
          </p:cNvPr>
          <p:cNvSpPr txBox="1"/>
          <p:nvPr/>
        </p:nvSpPr>
        <p:spPr>
          <a:xfrm>
            <a:off x="-215820" y="6889893"/>
            <a:ext cx="5535592" cy="230832"/>
          </a:xfrm>
          <a:prstGeom prst="rect">
            <a:avLst/>
          </a:prstGeom>
          <a:noFill/>
        </p:spPr>
        <p:txBody>
          <a:bodyPr wrap="square" rtlCol="0">
            <a:spAutoFit/>
          </a:bodyPr>
          <a:lstStyle/>
          <a:p>
            <a:r>
              <a:rPr lang="en-US" sz="900">
                <a:hlinkClick r:id="rId4" tooltip="https://commons.wikimedia.org/wiki/File:Moon_nearside_LRO.jpg"/>
              </a:rPr>
              <a:t>This Photo</a:t>
            </a:r>
            <a:r>
              <a:rPr lang="en-US" sz="900"/>
              <a:t> by Unknown Author is licensed under </a:t>
            </a:r>
            <a:r>
              <a:rPr lang="en-US" sz="900">
                <a:hlinkClick r:id="rId5" tooltip="https://creativecommons.org/licenses/by-sa/3.0/"/>
              </a:rPr>
              <a:t>CC BY-SA</a:t>
            </a:r>
            <a:endParaRPr lang="en-US" sz="900"/>
          </a:p>
        </p:txBody>
      </p:sp>
      <p:pic>
        <p:nvPicPr>
          <p:cNvPr id="3" name="Picture 2" descr="A blue and black light&#10;&#10;AI-generated content may be incorrect.">
            <a:extLst>
              <a:ext uri="{FF2B5EF4-FFF2-40B4-BE49-F238E27FC236}">
                <a16:creationId xmlns:a16="http://schemas.microsoft.com/office/drawing/2014/main" id="{F5113CFC-D9C7-1492-C42B-9E1DB1039E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6400" y="2034882"/>
            <a:ext cx="7772400" cy="5492373"/>
          </a:xfrm>
          <a:prstGeom prst="rect">
            <a:avLst/>
          </a:prstGeom>
        </p:spPr>
      </p:pic>
    </p:spTree>
    <p:extLst>
      <p:ext uri="{BB962C8B-B14F-4D97-AF65-F5344CB8AC3E}">
        <p14:creationId xmlns:p14="http://schemas.microsoft.com/office/powerpoint/2010/main" val="2930986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the moon&#10;&#10;Description automatically generated">
            <a:extLst>
              <a:ext uri="{FF2B5EF4-FFF2-40B4-BE49-F238E27FC236}">
                <a16:creationId xmlns:a16="http://schemas.microsoft.com/office/drawing/2014/main" id="{B2D3B236-98F5-9B7B-0D7F-012AA6A8C35F}"/>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336792" y="1210056"/>
            <a:ext cx="5647944" cy="5647944"/>
          </a:xfrm>
          <a:prstGeom prst="rect">
            <a:avLst/>
          </a:prstGeom>
        </p:spPr>
      </p:pic>
      <p:sp>
        <p:nvSpPr>
          <p:cNvPr id="10" name="TextBox 9">
            <a:extLst>
              <a:ext uri="{FF2B5EF4-FFF2-40B4-BE49-F238E27FC236}">
                <a16:creationId xmlns:a16="http://schemas.microsoft.com/office/drawing/2014/main" id="{5E522013-5F27-A706-DF06-67A51C7C2F18}"/>
              </a:ext>
            </a:extLst>
          </p:cNvPr>
          <p:cNvSpPr txBox="1"/>
          <p:nvPr/>
        </p:nvSpPr>
        <p:spPr>
          <a:xfrm>
            <a:off x="-273694" y="7008000"/>
            <a:ext cx="6858000" cy="230832"/>
          </a:xfrm>
          <a:prstGeom prst="rect">
            <a:avLst/>
          </a:prstGeom>
          <a:noFill/>
        </p:spPr>
        <p:txBody>
          <a:bodyPr wrap="square" rtlCol="0">
            <a:spAutoFit/>
          </a:bodyPr>
          <a:lstStyle/>
          <a:p>
            <a:r>
              <a:rPr lang="en-US" sz="900">
                <a:hlinkClick r:id="rId4" tooltip="https://commons.wikimedia.org/wiki/File:Moon_nearside_LRO.jpg"/>
              </a:rPr>
              <a:t>This Photo</a:t>
            </a:r>
            <a:r>
              <a:rPr lang="en-US" sz="900"/>
              <a:t> by Unknown Author is licensed under </a:t>
            </a:r>
            <a:r>
              <a:rPr lang="en-US" sz="900">
                <a:hlinkClick r:id="rId5" tooltip="https://creativecommons.org/licenses/by-sa/3.0/"/>
              </a:rPr>
              <a:t>CC BY-SA</a:t>
            </a:r>
            <a:endParaRPr lang="en-US" sz="900"/>
          </a:p>
        </p:txBody>
      </p:sp>
      <p:sp>
        <p:nvSpPr>
          <p:cNvPr id="24" name="TextBox 23">
            <a:extLst>
              <a:ext uri="{FF2B5EF4-FFF2-40B4-BE49-F238E27FC236}">
                <a16:creationId xmlns:a16="http://schemas.microsoft.com/office/drawing/2014/main" id="{A5114E3B-5E96-97AE-D039-A133B8817A21}"/>
              </a:ext>
            </a:extLst>
          </p:cNvPr>
          <p:cNvSpPr txBox="1"/>
          <p:nvPr/>
        </p:nvSpPr>
        <p:spPr>
          <a:xfrm>
            <a:off x="1007364" y="1558343"/>
            <a:ext cx="3742944" cy="584775"/>
          </a:xfrm>
          <a:prstGeom prst="rect">
            <a:avLst/>
          </a:prstGeom>
          <a:noFill/>
        </p:spPr>
        <p:txBody>
          <a:bodyPr wrap="square" rtlCol="0">
            <a:spAutoFit/>
          </a:bodyPr>
          <a:lstStyle/>
          <a:p>
            <a:r>
              <a:rPr lang="en-US" sz="3200" b="1" dirty="0">
                <a:solidFill>
                  <a:srgbClr val="05255D"/>
                </a:solidFill>
              </a:rPr>
              <a:t>Seas (maria)</a:t>
            </a:r>
          </a:p>
        </p:txBody>
      </p:sp>
      <p:sp>
        <p:nvSpPr>
          <p:cNvPr id="2" name="TextBox 1">
            <a:extLst>
              <a:ext uri="{FF2B5EF4-FFF2-40B4-BE49-F238E27FC236}">
                <a16:creationId xmlns:a16="http://schemas.microsoft.com/office/drawing/2014/main" id="{3FC55C57-31A3-AAD8-F384-C02555366CD1}"/>
              </a:ext>
            </a:extLst>
          </p:cNvPr>
          <p:cNvSpPr txBox="1"/>
          <p:nvPr/>
        </p:nvSpPr>
        <p:spPr>
          <a:xfrm>
            <a:off x="350208" y="2823948"/>
            <a:ext cx="4653417" cy="2092881"/>
          </a:xfrm>
          <a:prstGeom prst="rect">
            <a:avLst/>
          </a:prstGeom>
          <a:noFill/>
        </p:spPr>
        <p:txBody>
          <a:bodyPr wrap="square" rtlCol="0">
            <a:spAutoFit/>
          </a:bodyPr>
          <a:lstStyle/>
          <a:p>
            <a:r>
              <a:rPr lang="en-US" sz="2800" b="1" dirty="0">
                <a:solidFill>
                  <a:srgbClr val="05255D"/>
                </a:solidFill>
                <a:latin typeface="Arial"/>
                <a:cs typeface="Arial"/>
              </a:rPr>
              <a:t>How to spot them: </a:t>
            </a:r>
          </a:p>
          <a:p>
            <a:endParaRPr lang="en-US" sz="2800" b="1" dirty="0">
              <a:solidFill>
                <a:srgbClr val="05255D"/>
              </a:solidFill>
              <a:latin typeface="Arial"/>
              <a:cs typeface="Arial"/>
            </a:endParaRPr>
          </a:p>
          <a:p>
            <a:r>
              <a:rPr lang="en-GB" sz="2800" dirty="0">
                <a:solidFill>
                  <a:srgbClr val="05255D"/>
                </a:solidFill>
                <a:latin typeface="Arial"/>
                <a:cs typeface="Arial"/>
              </a:rPr>
              <a:t>If it’s dark and smooth patch, it’s probably a mare</a:t>
            </a:r>
            <a:endParaRPr lang="en-US" sz="2800" dirty="0">
              <a:solidFill>
                <a:srgbClr val="05255D"/>
              </a:solidFill>
              <a:latin typeface="Arial"/>
              <a:cs typeface="Arial"/>
            </a:endParaRPr>
          </a:p>
          <a:p>
            <a:endParaRPr lang="en-US" dirty="0"/>
          </a:p>
        </p:txBody>
      </p:sp>
      <p:pic>
        <p:nvPicPr>
          <p:cNvPr id="5" name="Picture 4" descr="A screenshot of a game&#10;&#10;AI-generated content may be incorrect.">
            <a:extLst>
              <a:ext uri="{FF2B5EF4-FFF2-40B4-BE49-F238E27FC236}">
                <a16:creationId xmlns:a16="http://schemas.microsoft.com/office/drawing/2014/main" id="{61E19FEA-6EE7-0473-AC35-36DAA6B277B0}"/>
              </a:ext>
            </a:extLst>
          </p:cNvPr>
          <p:cNvPicPr>
            <a:picLocks noChangeAspect="1"/>
          </p:cNvPicPr>
          <p:nvPr/>
        </p:nvPicPr>
        <p:blipFill>
          <a:blip r:embed="rId6">
            <a:extLst>
              <a:ext uri="{28A0092B-C50C-407E-A947-70E740481C1C}">
                <a14:useLocalDpi xmlns:a14="http://schemas.microsoft.com/office/drawing/2010/main" val="0"/>
              </a:ext>
            </a:extLst>
          </a:blip>
          <a:srcRect l="33111" t="17639" r="57297" b="69016"/>
          <a:stretch>
            <a:fillRect/>
          </a:stretch>
        </p:blipFill>
        <p:spPr>
          <a:xfrm>
            <a:off x="265014" y="1401693"/>
            <a:ext cx="762510" cy="749615"/>
          </a:xfrm>
          <a:prstGeom prst="rect">
            <a:avLst/>
          </a:prstGeom>
        </p:spPr>
      </p:pic>
      <p:pic>
        <p:nvPicPr>
          <p:cNvPr id="6" name="Picture 5" descr="A screenshot of a game&#10;&#10;AI-generated content may be incorrect.">
            <a:extLst>
              <a:ext uri="{FF2B5EF4-FFF2-40B4-BE49-F238E27FC236}">
                <a16:creationId xmlns:a16="http://schemas.microsoft.com/office/drawing/2014/main" id="{5C1A4645-D346-AA75-0B70-A8D369764AE2}"/>
              </a:ext>
            </a:extLst>
          </p:cNvPr>
          <p:cNvPicPr>
            <a:picLocks noChangeAspect="1"/>
          </p:cNvPicPr>
          <p:nvPr/>
        </p:nvPicPr>
        <p:blipFill>
          <a:blip r:embed="rId6">
            <a:extLst>
              <a:ext uri="{28A0092B-C50C-407E-A947-70E740481C1C}">
                <a14:useLocalDpi xmlns:a14="http://schemas.microsoft.com/office/drawing/2010/main" val="0"/>
              </a:ext>
            </a:extLst>
          </a:blip>
          <a:srcRect l="33111" t="17639" r="57297" b="69016"/>
          <a:stretch>
            <a:fillRect/>
          </a:stretch>
        </p:blipFill>
        <p:spPr>
          <a:xfrm>
            <a:off x="8178837" y="1686254"/>
            <a:ext cx="762510" cy="749615"/>
          </a:xfrm>
          <a:prstGeom prst="rect">
            <a:avLst/>
          </a:prstGeom>
        </p:spPr>
      </p:pic>
      <p:pic>
        <p:nvPicPr>
          <p:cNvPr id="7" name="Picture 6" descr="A screenshot of a game&#10;&#10;AI-generated content may be incorrect.">
            <a:extLst>
              <a:ext uri="{FF2B5EF4-FFF2-40B4-BE49-F238E27FC236}">
                <a16:creationId xmlns:a16="http://schemas.microsoft.com/office/drawing/2014/main" id="{93100E94-A559-B0F5-9078-D59908DA095E}"/>
              </a:ext>
            </a:extLst>
          </p:cNvPr>
          <p:cNvPicPr>
            <a:picLocks noChangeAspect="1"/>
          </p:cNvPicPr>
          <p:nvPr/>
        </p:nvPicPr>
        <p:blipFill>
          <a:blip r:embed="rId6">
            <a:extLst>
              <a:ext uri="{28A0092B-C50C-407E-A947-70E740481C1C}">
                <a14:useLocalDpi xmlns:a14="http://schemas.microsoft.com/office/drawing/2010/main" val="0"/>
              </a:ext>
            </a:extLst>
          </a:blip>
          <a:srcRect l="33111" t="17639" r="57297" b="69016"/>
          <a:stretch>
            <a:fillRect/>
          </a:stretch>
        </p:blipFill>
        <p:spPr>
          <a:xfrm>
            <a:off x="6624005" y="3120775"/>
            <a:ext cx="762510" cy="749615"/>
          </a:xfrm>
          <a:prstGeom prst="rect">
            <a:avLst/>
          </a:prstGeom>
        </p:spPr>
      </p:pic>
      <p:pic>
        <p:nvPicPr>
          <p:cNvPr id="8" name="Picture 7" descr="A screenshot of a game&#10;&#10;AI-generated content may be incorrect.">
            <a:extLst>
              <a:ext uri="{FF2B5EF4-FFF2-40B4-BE49-F238E27FC236}">
                <a16:creationId xmlns:a16="http://schemas.microsoft.com/office/drawing/2014/main" id="{C29D684F-D225-1828-C56D-9E481357B218}"/>
              </a:ext>
            </a:extLst>
          </p:cNvPr>
          <p:cNvPicPr>
            <a:picLocks noChangeAspect="1"/>
          </p:cNvPicPr>
          <p:nvPr/>
        </p:nvPicPr>
        <p:blipFill>
          <a:blip r:embed="rId6">
            <a:extLst>
              <a:ext uri="{28A0092B-C50C-407E-A947-70E740481C1C}">
                <a14:useLocalDpi xmlns:a14="http://schemas.microsoft.com/office/drawing/2010/main" val="0"/>
              </a:ext>
            </a:extLst>
          </a:blip>
          <a:srcRect l="33111" t="17639" r="57297" b="69016"/>
          <a:stretch>
            <a:fillRect/>
          </a:stretch>
        </p:blipFill>
        <p:spPr>
          <a:xfrm>
            <a:off x="7203224" y="4401630"/>
            <a:ext cx="762510" cy="749615"/>
          </a:xfrm>
          <a:prstGeom prst="rect">
            <a:avLst/>
          </a:prstGeom>
        </p:spPr>
      </p:pic>
      <p:pic>
        <p:nvPicPr>
          <p:cNvPr id="11" name="Picture 10" descr="A screenshot of a game&#10;&#10;AI-generated content may be incorrect.">
            <a:extLst>
              <a:ext uri="{FF2B5EF4-FFF2-40B4-BE49-F238E27FC236}">
                <a16:creationId xmlns:a16="http://schemas.microsoft.com/office/drawing/2014/main" id="{BAD79B43-9C9E-C2A7-970A-9B942246298C}"/>
              </a:ext>
            </a:extLst>
          </p:cNvPr>
          <p:cNvPicPr>
            <a:picLocks noChangeAspect="1"/>
          </p:cNvPicPr>
          <p:nvPr/>
        </p:nvPicPr>
        <p:blipFill>
          <a:blip r:embed="rId6">
            <a:extLst>
              <a:ext uri="{28A0092B-C50C-407E-A947-70E740481C1C}">
                <a14:useLocalDpi xmlns:a14="http://schemas.microsoft.com/office/drawing/2010/main" val="0"/>
              </a:ext>
            </a:extLst>
          </a:blip>
          <a:srcRect l="33111" t="17639" r="57297" b="69016"/>
          <a:stretch>
            <a:fillRect/>
          </a:stretch>
        </p:blipFill>
        <p:spPr>
          <a:xfrm>
            <a:off x="9463040" y="2283497"/>
            <a:ext cx="762510" cy="749615"/>
          </a:xfrm>
          <a:prstGeom prst="rect">
            <a:avLst/>
          </a:prstGeom>
        </p:spPr>
      </p:pic>
      <p:pic>
        <p:nvPicPr>
          <p:cNvPr id="12" name="Picture 11" descr="A screenshot of a game&#10;&#10;AI-generated content may be incorrect.">
            <a:extLst>
              <a:ext uri="{FF2B5EF4-FFF2-40B4-BE49-F238E27FC236}">
                <a16:creationId xmlns:a16="http://schemas.microsoft.com/office/drawing/2014/main" id="{A2EF0F44-E47E-FA83-D2D4-D06C35A16DE0}"/>
              </a:ext>
            </a:extLst>
          </p:cNvPr>
          <p:cNvPicPr>
            <a:picLocks noChangeAspect="1"/>
          </p:cNvPicPr>
          <p:nvPr/>
        </p:nvPicPr>
        <p:blipFill>
          <a:blip r:embed="rId6">
            <a:extLst>
              <a:ext uri="{28A0092B-C50C-407E-A947-70E740481C1C}">
                <a14:useLocalDpi xmlns:a14="http://schemas.microsoft.com/office/drawing/2010/main" val="0"/>
              </a:ext>
            </a:extLst>
          </a:blip>
          <a:srcRect l="33111" t="17639" r="57297" b="69016"/>
          <a:stretch>
            <a:fillRect/>
          </a:stretch>
        </p:blipFill>
        <p:spPr>
          <a:xfrm>
            <a:off x="10052849" y="3054192"/>
            <a:ext cx="762510" cy="749615"/>
          </a:xfrm>
          <a:prstGeom prst="rect">
            <a:avLst/>
          </a:prstGeom>
        </p:spPr>
      </p:pic>
      <p:pic>
        <p:nvPicPr>
          <p:cNvPr id="13" name="Picture 12" descr="A screenshot of a game&#10;&#10;AI-generated content may be incorrect.">
            <a:extLst>
              <a:ext uri="{FF2B5EF4-FFF2-40B4-BE49-F238E27FC236}">
                <a16:creationId xmlns:a16="http://schemas.microsoft.com/office/drawing/2014/main" id="{0B8FD445-5927-999B-BE86-EC871648B31F}"/>
              </a:ext>
            </a:extLst>
          </p:cNvPr>
          <p:cNvPicPr>
            <a:picLocks noChangeAspect="1"/>
          </p:cNvPicPr>
          <p:nvPr/>
        </p:nvPicPr>
        <p:blipFill>
          <a:blip r:embed="rId6">
            <a:extLst>
              <a:ext uri="{28A0092B-C50C-407E-A947-70E740481C1C}">
                <a14:useLocalDpi xmlns:a14="http://schemas.microsoft.com/office/drawing/2010/main" val="0"/>
              </a:ext>
            </a:extLst>
          </a:blip>
          <a:srcRect l="33111" t="17639" r="57297" b="69016"/>
          <a:stretch>
            <a:fillRect/>
          </a:stretch>
        </p:blipFill>
        <p:spPr>
          <a:xfrm>
            <a:off x="11018792" y="2456370"/>
            <a:ext cx="762510" cy="749615"/>
          </a:xfrm>
          <a:prstGeom prst="rect">
            <a:avLst/>
          </a:prstGeom>
        </p:spPr>
      </p:pic>
      <p:pic>
        <p:nvPicPr>
          <p:cNvPr id="15" name="Picture 14" descr="A screenshot of a game&#10;&#10;AI-generated content may be incorrect.">
            <a:extLst>
              <a:ext uri="{FF2B5EF4-FFF2-40B4-BE49-F238E27FC236}">
                <a16:creationId xmlns:a16="http://schemas.microsoft.com/office/drawing/2014/main" id="{5B6422ED-F10C-6F23-D9DD-FF7CAE039FA0}"/>
              </a:ext>
            </a:extLst>
          </p:cNvPr>
          <p:cNvPicPr>
            <a:picLocks noChangeAspect="1"/>
          </p:cNvPicPr>
          <p:nvPr/>
        </p:nvPicPr>
        <p:blipFill>
          <a:blip r:embed="rId6">
            <a:extLst>
              <a:ext uri="{28A0092B-C50C-407E-A947-70E740481C1C}">
                <a14:useLocalDpi xmlns:a14="http://schemas.microsoft.com/office/drawing/2010/main" val="0"/>
              </a:ext>
            </a:extLst>
          </a:blip>
          <a:srcRect l="33111" t="17639" r="57297" b="69016"/>
          <a:stretch>
            <a:fillRect/>
          </a:stretch>
        </p:blipFill>
        <p:spPr>
          <a:xfrm>
            <a:off x="10978552" y="3495582"/>
            <a:ext cx="762510" cy="749615"/>
          </a:xfrm>
          <a:prstGeom prst="rect">
            <a:avLst/>
          </a:prstGeom>
        </p:spPr>
      </p:pic>
    </p:spTree>
    <p:extLst>
      <p:ext uri="{BB962C8B-B14F-4D97-AF65-F5344CB8AC3E}">
        <p14:creationId xmlns:p14="http://schemas.microsoft.com/office/powerpoint/2010/main" val="179769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ntes Apenninus - Wikipedia">
            <a:extLst>
              <a:ext uri="{FF2B5EF4-FFF2-40B4-BE49-F238E27FC236}">
                <a16:creationId xmlns:a16="http://schemas.microsoft.com/office/drawing/2014/main" id="{79647453-FD1A-7118-5981-CECBFC9C52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4640" y="1126156"/>
            <a:ext cx="7187360" cy="573184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34BAFA9-94B0-4D33-521B-8BD2CAF7DB00}"/>
              </a:ext>
            </a:extLst>
          </p:cNvPr>
          <p:cNvSpPr txBox="1"/>
          <p:nvPr/>
        </p:nvSpPr>
        <p:spPr>
          <a:xfrm>
            <a:off x="726948" y="1558342"/>
            <a:ext cx="3742944" cy="584775"/>
          </a:xfrm>
          <a:prstGeom prst="rect">
            <a:avLst/>
          </a:prstGeom>
          <a:noFill/>
        </p:spPr>
        <p:txBody>
          <a:bodyPr wrap="square" rtlCol="0">
            <a:spAutoFit/>
          </a:bodyPr>
          <a:lstStyle/>
          <a:p>
            <a:r>
              <a:rPr lang="en-US" sz="3200" b="1" dirty="0">
                <a:solidFill>
                  <a:srgbClr val="05255D"/>
                </a:solidFill>
              </a:rPr>
              <a:t>Mountains (mons)</a:t>
            </a:r>
          </a:p>
        </p:txBody>
      </p:sp>
      <p:pic>
        <p:nvPicPr>
          <p:cNvPr id="2" name="Picture 1" descr="A screenshot of a game&#10;&#10;AI-generated content may be incorrect.">
            <a:extLst>
              <a:ext uri="{FF2B5EF4-FFF2-40B4-BE49-F238E27FC236}">
                <a16:creationId xmlns:a16="http://schemas.microsoft.com/office/drawing/2014/main" id="{DF7B92A1-6A4D-41E7-5044-ADD29DCEF65D}"/>
              </a:ext>
            </a:extLst>
          </p:cNvPr>
          <p:cNvPicPr>
            <a:picLocks noChangeAspect="1"/>
          </p:cNvPicPr>
          <p:nvPr/>
        </p:nvPicPr>
        <p:blipFill>
          <a:blip r:embed="rId4">
            <a:extLst>
              <a:ext uri="{28A0092B-C50C-407E-A947-70E740481C1C}">
                <a14:useLocalDpi xmlns:a14="http://schemas.microsoft.com/office/drawing/2010/main" val="0"/>
              </a:ext>
            </a:extLst>
          </a:blip>
          <a:srcRect l="33111" t="30977" r="56964" b="56857"/>
          <a:stretch>
            <a:fillRect/>
          </a:stretch>
        </p:blipFill>
        <p:spPr>
          <a:xfrm>
            <a:off x="0" y="1447476"/>
            <a:ext cx="788978" cy="683395"/>
          </a:xfrm>
          <a:prstGeom prst="rect">
            <a:avLst/>
          </a:prstGeom>
        </p:spPr>
      </p:pic>
      <p:pic>
        <p:nvPicPr>
          <p:cNvPr id="3" name="Picture 2" descr="A screenshot of a game&#10;&#10;AI-generated content may be incorrect.">
            <a:extLst>
              <a:ext uri="{FF2B5EF4-FFF2-40B4-BE49-F238E27FC236}">
                <a16:creationId xmlns:a16="http://schemas.microsoft.com/office/drawing/2014/main" id="{070E0006-AB41-5CAF-FE9F-246E4E524C56}"/>
              </a:ext>
            </a:extLst>
          </p:cNvPr>
          <p:cNvPicPr>
            <a:picLocks noChangeAspect="1"/>
          </p:cNvPicPr>
          <p:nvPr/>
        </p:nvPicPr>
        <p:blipFill>
          <a:blip r:embed="rId4">
            <a:extLst>
              <a:ext uri="{28A0092B-C50C-407E-A947-70E740481C1C}">
                <a14:useLocalDpi xmlns:a14="http://schemas.microsoft.com/office/drawing/2010/main" val="0"/>
              </a:ext>
            </a:extLst>
          </a:blip>
          <a:srcRect l="33111" t="30977" r="56964" b="56857"/>
          <a:stretch>
            <a:fillRect/>
          </a:stretch>
        </p:blipFill>
        <p:spPr>
          <a:xfrm>
            <a:off x="7513358" y="4550341"/>
            <a:ext cx="788978" cy="683395"/>
          </a:xfrm>
          <a:prstGeom prst="rect">
            <a:avLst/>
          </a:prstGeom>
        </p:spPr>
      </p:pic>
      <p:pic>
        <p:nvPicPr>
          <p:cNvPr id="4" name="Picture 3" descr="A screenshot of a game&#10;&#10;AI-generated content may be incorrect.">
            <a:extLst>
              <a:ext uri="{FF2B5EF4-FFF2-40B4-BE49-F238E27FC236}">
                <a16:creationId xmlns:a16="http://schemas.microsoft.com/office/drawing/2014/main" id="{5DC89FEA-F7C4-480F-BDCC-4AF22CBCDB24}"/>
              </a:ext>
            </a:extLst>
          </p:cNvPr>
          <p:cNvPicPr>
            <a:picLocks noChangeAspect="1"/>
          </p:cNvPicPr>
          <p:nvPr/>
        </p:nvPicPr>
        <p:blipFill>
          <a:blip r:embed="rId4">
            <a:extLst>
              <a:ext uri="{28A0092B-C50C-407E-A947-70E740481C1C}">
                <a14:useLocalDpi xmlns:a14="http://schemas.microsoft.com/office/drawing/2010/main" val="0"/>
              </a:ext>
            </a:extLst>
          </a:blip>
          <a:srcRect l="33111" t="30977" r="56964" b="56857"/>
          <a:stretch>
            <a:fillRect/>
          </a:stretch>
        </p:blipFill>
        <p:spPr>
          <a:xfrm>
            <a:off x="9615932" y="2487003"/>
            <a:ext cx="788978" cy="683395"/>
          </a:xfrm>
          <a:prstGeom prst="rect">
            <a:avLst/>
          </a:prstGeom>
        </p:spPr>
      </p:pic>
      <p:pic>
        <p:nvPicPr>
          <p:cNvPr id="5" name="Picture 4" descr="A screenshot of a game&#10;&#10;AI-generated content may be incorrect.">
            <a:extLst>
              <a:ext uri="{FF2B5EF4-FFF2-40B4-BE49-F238E27FC236}">
                <a16:creationId xmlns:a16="http://schemas.microsoft.com/office/drawing/2014/main" id="{5B204790-2088-C86F-267D-AB91CE61865B}"/>
              </a:ext>
            </a:extLst>
          </p:cNvPr>
          <p:cNvPicPr>
            <a:picLocks noChangeAspect="1"/>
          </p:cNvPicPr>
          <p:nvPr/>
        </p:nvPicPr>
        <p:blipFill>
          <a:blip r:embed="rId4">
            <a:extLst>
              <a:ext uri="{28A0092B-C50C-407E-A947-70E740481C1C}">
                <a14:useLocalDpi xmlns:a14="http://schemas.microsoft.com/office/drawing/2010/main" val="0"/>
              </a:ext>
            </a:extLst>
          </a:blip>
          <a:srcRect l="33111" t="30977" r="56964" b="56857"/>
          <a:stretch>
            <a:fillRect/>
          </a:stretch>
        </p:blipFill>
        <p:spPr>
          <a:xfrm>
            <a:off x="8740180" y="3650380"/>
            <a:ext cx="788978" cy="683395"/>
          </a:xfrm>
          <a:prstGeom prst="rect">
            <a:avLst/>
          </a:prstGeom>
        </p:spPr>
      </p:pic>
      <p:pic>
        <p:nvPicPr>
          <p:cNvPr id="6" name="Picture 5" descr="A screenshot of a game&#10;&#10;AI-generated content may be incorrect.">
            <a:extLst>
              <a:ext uri="{FF2B5EF4-FFF2-40B4-BE49-F238E27FC236}">
                <a16:creationId xmlns:a16="http://schemas.microsoft.com/office/drawing/2014/main" id="{607FCFF6-6883-43DD-9DDA-7AE5C325F216}"/>
              </a:ext>
            </a:extLst>
          </p:cNvPr>
          <p:cNvPicPr>
            <a:picLocks noChangeAspect="1"/>
          </p:cNvPicPr>
          <p:nvPr/>
        </p:nvPicPr>
        <p:blipFill>
          <a:blip r:embed="rId4">
            <a:extLst>
              <a:ext uri="{28A0092B-C50C-407E-A947-70E740481C1C}">
                <a14:useLocalDpi xmlns:a14="http://schemas.microsoft.com/office/drawing/2010/main" val="0"/>
              </a:ext>
            </a:extLst>
          </a:blip>
          <a:srcRect l="33111" t="30977" r="56964" b="56857"/>
          <a:stretch>
            <a:fillRect/>
          </a:stretch>
        </p:blipFill>
        <p:spPr>
          <a:xfrm>
            <a:off x="6189632" y="5048449"/>
            <a:ext cx="788978" cy="683395"/>
          </a:xfrm>
          <a:prstGeom prst="rect">
            <a:avLst/>
          </a:prstGeom>
        </p:spPr>
      </p:pic>
      <p:sp>
        <p:nvSpPr>
          <p:cNvPr id="7" name="TextBox 6">
            <a:extLst>
              <a:ext uri="{FF2B5EF4-FFF2-40B4-BE49-F238E27FC236}">
                <a16:creationId xmlns:a16="http://schemas.microsoft.com/office/drawing/2014/main" id="{6AA02417-C144-1AFD-6DDD-60D983DEBEBE}"/>
              </a:ext>
            </a:extLst>
          </p:cNvPr>
          <p:cNvSpPr txBox="1"/>
          <p:nvPr/>
        </p:nvSpPr>
        <p:spPr>
          <a:xfrm>
            <a:off x="249808" y="2487003"/>
            <a:ext cx="4639976" cy="2523768"/>
          </a:xfrm>
          <a:prstGeom prst="rect">
            <a:avLst/>
          </a:prstGeom>
          <a:noFill/>
        </p:spPr>
        <p:txBody>
          <a:bodyPr wrap="square" rtlCol="0">
            <a:spAutoFit/>
          </a:bodyPr>
          <a:lstStyle/>
          <a:p>
            <a:r>
              <a:rPr lang="en-GB" sz="2800" b="1" dirty="0">
                <a:solidFill>
                  <a:srgbClr val="05255D"/>
                </a:solidFill>
                <a:latin typeface="Arial"/>
                <a:cs typeface="Arial"/>
              </a:rPr>
              <a:t>How to spot: </a:t>
            </a:r>
          </a:p>
          <a:p>
            <a:endParaRPr lang="en-GB" sz="2800" dirty="0">
              <a:solidFill>
                <a:srgbClr val="05255D"/>
              </a:solidFill>
              <a:latin typeface="Arial"/>
              <a:cs typeface="Arial"/>
            </a:endParaRPr>
          </a:p>
          <a:p>
            <a:r>
              <a:rPr lang="en-GB" sz="2800" dirty="0">
                <a:solidFill>
                  <a:srgbClr val="05255D"/>
                </a:solidFill>
                <a:latin typeface="Arial"/>
                <a:cs typeface="Arial"/>
              </a:rPr>
              <a:t>Bright patches near shadows, bumpy or raised areas.</a:t>
            </a:r>
          </a:p>
          <a:p>
            <a:endParaRPr lang="en-US" dirty="0"/>
          </a:p>
        </p:txBody>
      </p:sp>
    </p:spTree>
    <p:extLst>
      <p:ext uri="{BB962C8B-B14F-4D97-AF65-F5344CB8AC3E}">
        <p14:creationId xmlns:p14="http://schemas.microsoft.com/office/powerpoint/2010/main" val="234392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BAAF-4112-D4F7-E336-958893FDD2E8}"/>
              </a:ext>
            </a:extLst>
          </p:cNvPr>
          <p:cNvSpPr>
            <a:spLocks noGrp="1"/>
          </p:cNvSpPr>
          <p:nvPr>
            <p:ph type="title"/>
          </p:nvPr>
        </p:nvSpPr>
        <p:spPr>
          <a:xfrm>
            <a:off x="1041400" y="1419727"/>
            <a:ext cx="2006600" cy="690563"/>
          </a:xfrm>
        </p:spPr>
        <p:txBody>
          <a:bodyPr>
            <a:normAutofit/>
          </a:bodyPr>
          <a:lstStyle/>
          <a:p>
            <a:r>
              <a:rPr lang="en-US" sz="3600" dirty="0"/>
              <a:t>Craters</a:t>
            </a:r>
          </a:p>
        </p:txBody>
      </p:sp>
      <p:pic>
        <p:nvPicPr>
          <p:cNvPr id="5" name="Content Placeholder 4" descr="A close-up of a planet&#10;&#10;Description automatically generated">
            <a:extLst>
              <a:ext uri="{FF2B5EF4-FFF2-40B4-BE49-F238E27FC236}">
                <a16:creationId xmlns:a16="http://schemas.microsoft.com/office/drawing/2014/main" id="{EB3AADC2-D1FD-1F07-E07E-9673C561DD45}"/>
              </a:ext>
            </a:extLst>
          </p:cNvPr>
          <p:cNvPicPr>
            <a:picLocks noGrp="1" noChangeAspect="1"/>
          </p:cNvPicPr>
          <p:nvPr>
            <p:ph idx="1"/>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586671" y="1419727"/>
            <a:ext cx="7432074" cy="4734025"/>
          </a:xfrm>
        </p:spPr>
      </p:pic>
      <p:pic>
        <p:nvPicPr>
          <p:cNvPr id="3" name="Picture 2" descr="A screenshot of a game&#10;&#10;AI-generated content may be incorrect.">
            <a:extLst>
              <a:ext uri="{FF2B5EF4-FFF2-40B4-BE49-F238E27FC236}">
                <a16:creationId xmlns:a16="http://schemas.microsoft.com/office/drawing/2014/main" id="{98B4276A-3876-53AE-4799-C76A350F9759}"/>
              </a:ext>
            </a:extLst>
          </p:cNvPr>
          <p:cNvPicPr>
            <a:picLocks noChangeAspect="1"/>
          </p:cNvPicPr>
          <p:nvPr/>
        </p:nvPicPr>
        <p:blipFill>
          <a:blip r:embed="rId5">
            <a:extLst>
              <a:ext uri="{28A0092B-C50C-407E-A947-70E740481C1C}">
                <a14:useLocalDpi xmlns:a14="http://schemas.microsoft.com/office/drawing/2010/main" val="0"/>
              </a:ext>
            </a:extLst>
          </a:blip>
          <a:srcRect l="33914" t="58051" r="56399" b="29783"/>
          <a:stretch>
            <a:fillRect/>
          </a:stretch>
        </p:blipFill>
        <p:spPr>
          <a:xfrm>
            <a:off x="271379" y="1419727"/>
            <a:ext cx="770021" cy="683394"/>
          </a:xfrm>
          <a:prstGeom prst="rect">
            <a:avLst/>
          </a:prstGeom>
        </p:spPr>
      </p:pic>
      <p:sp>
        <p:nvSpPr>
          <p:cNvPr id="4" name="TextBox 3">
            <a:extLst>
              <a:ext uri="{FF2B5EF4-FFF2-40B4-BE49-F238E27FC236}">
                <a16:creationId xmlns:a16="http://schemas.microsoft.com/office/drawing/2014/main" id="{5865846A-AD05-7BFE-865D-BA9332059FBE}"/>
              </a:ext>
            </a:extLst>
          </p:cNvPr>
          <p:cNvSpPr txBox="1"/>
          <p:nvPr/>
        </p:nvSpPr>
        <p:spPr>
          <a:xfrm>
            <a:off x="225129" y="2736861"/>
            <a:ext cx="4502687" cy="1815882"/>
          </a:xfrm>
          <a:prstGeom prst="rect">
            <a:avLst/>
          </a:prstGeom>
          <a:noFill/>
        </p:spPr>
        <p:txBody>
          <a:bodyPr wrap="square" rtlCol="0">
            <a:spAutoFit/>
          </a:bodyPr>
          <a:lstStyle/>
          <a:p>
            <a:r>
              <a:rPr lang="en-US" sz="2800" b="1" dirty="0">
                <a:solidFill>
                  <a:srgbClr val="05255D"/>
                </a:solidFill>
                <a:latin typeface="Arial"/>
                <a:cs typeface="Arial"/>
              </a:rPr>
              <a:t>Hot to spot them: </a:t>
            </a:r>
          </a:p>
          <a:p>
            <a:endParaRPr lang="en-US" sz="2800" b="1" dirty="0">
              <a:solidFill>
                <a:srgbClr val="05255D"/>
              </a:solidFill>
              <a:latin typeface="Arial"/>
              <a:cs typeface="Arial"/>
            </a:endParaRPr>
          </a:p>
          <a:p>
            <a:r>
              <a:rPr lang="en-GB" sz="2800" dirty="0">
                <a:solidFill>
                  <a:srgbClr val="05255D"/>
                </a:solidFill>
                <a:latin typeface="Arial" panose="020B0604020202020204" pitchFamily="34" charset="0"/>
                <a:cs typeface="Arial" panose="020B0604020202020204" pitchFamily="34" charset="0"/>
              </a:rPr>
              <a:t>Round shapes with a rim/wall.</a:t>
            </a:r>
            <a:endParaRPr lang="en-US" dirty="0"/>
          </a:p>
        </p:txBody>
      </p:sp>
      <p:pic>
        <p:nvPicPr>
          <p:cNvPr id="21" name="Picture 20" descr="A screenshot of a game&#10;&#10;AI-generated content may be incorrect.">
            <a:extLst>
              <a:ext uri="{FF2B5EF4-FFF2-40B4-BE49-F238E27FC236}">
                <a16:creationId xmlns:a16="http://schemas.microsoft.com/office/drawing/2014/main" id="{81B67063-9C2F-39FF-20FB-ACC74EE0B138}"/>
              </a:ext>
            </a:extLst>
          </p:cNvPr>
          <p:cNvPicPr>
            <a:picLocks noChangeAspect="1"/>
          </p:cNvPicPr>
          <p:nvPr/>
        </p:nvPicPr>
        <p:blipFill>
          <a:blip r:embed="rId5">
            <a:extLst>
              <a:ext uri="{28A0092B-C50C-407E-A947-70E740481C1C}">
                <a14:useLocalDpi xmlns:a14="http://schemas.microsoft.com/office/drawing/2010/main" val="0"/>
              </a:ext>
            </a:extLst>
          </a:blip>
          <a:srcRect l="33914" t="58051" r="56399" b="29783"/>
          <a:stretch>
            <a:fillRect/>
          </a:stretch>
        </p:blipFill>
        <p:spPr>
          <a:xfrm>
            <a:off x="7474935" y="3890522"/>
            <a:ext cx="770021" cy="683394"/>
          </a:xfrm>
          <a:prstGeom prst="rect">
            <a:avLst/>
          </a:prstGeom>
        </p:spPr>
      </p:pic>
      <p:pic>
        <p:nvPicPr>
          <p:cNvPr id="22" name="Picture 21" descr="A screenshot of a game&#10;&#10;AI-generated content may be incorrect.">
            <a:extLst>
              <a:ext uri="{FF2B5EF4-FFF2-40B4-BE49-F238E27FC236}">
                <a16:creationId xmlns:a16="http://schemas.microsoft.com/office/drawing/2014/main" id="{17886BAB-629F-B3D5-5A60-DFCC1B9AB97F}"/>
              </a:ext>
            </a:extLst>
          </p:cNvPr>
          <p:cNvPicPr>
            <a:picLocks noChangeAspect="1"/>
          </p:cNvPicPr>
          <p:nvPr/>
        </p:nvPicPr>
        <p:blipFill>
          <a:blip r:embed="rId5">
            <a:extLst>
              <a:ext uri="{28A0092B-C50C-407E-A947-70E740481C1C}">
                <a14:useLocalDpi xmlns:a14="http://schemas.microsoft.com/office/drawing/2010/main" val="0"/>
              </a:ext>
            </a:extLst>
          </a:blip>
          <a:srcRect l="33914" t="58051" r="56399" b="29783"/>
          <a:stretch>
            <a:fillRect/>
          </a:stretch>
        </p:blipFill>
        <p:spPr>
          <a:xfrm>
            <a:off x="8308438" y="4232219"/>
            <a:ext cx="770021" cy="683394"/>
          </a:xfrm>
          <a:prstGeom prst="rect">
            <a:avLst/>
          </a:prstGeom>
        </p:spPr>
      </p:pic>
      <p:pic>
        <p:nvPicPr>
          <p:cNvPr id="23" name="Picture 22" descr="A screenshot of a game&#10;&#10;AI-generated content may be incorrect.">
            <a:extLst>
              <a:ext uri="{FF2B5EF4-FFF2-40B4-BE49-F238E27FC236}">
                <a16:creationId xmlns:a16="http://schemas.microsoft.com/office/drawing/2014/main" id="{44080E1E-7605-B1A8-BAEF-6A557D96442B}"/>
              </a:ext>
            </a:extLst>
          </p:cNvPr>
          <p:cNvPicPr>
            <a:picLocks noChangeAspect="1"/>
          </p:cNvPicPr>
          <p:nvPr/>
        </p:nvPicPr>
        <p:blipFill>
          <a:blip r:embed="rId5">
            <a:extLst>
              <a:ext uri="{28A0092B-C50C-407E-A947-70E740481C1C}">
                <a14:useLocalDpi xmlns:a14="http://schemas.microsoft.com/office/drawing/2010/main" val="0"/>
              </a:ext>
            </a:extLst>
          </a:blip>
          <a:srcRect l="33914" t="58051" r="56399" b="29783"/>
          <a:stretch>
            <a:fillRect/>
          </a:stretch>
        </p:blipFill>
        <p:spPr>
          <a:xfrm>
            <a:off x="5849486" y="3786739"/>
            <a:ext cx="770021" cy="683394"/>
          </a:xfrm>
          <a:prstGeom prst="rect">
            <a:avLst/>
          </a:prstGeom>
        </p:spPr>
      </p:pic>
      <p:pic>
        <p:nvPicPr>
          <p:cNvPr id="24" name="Picture 23" descr="A screenshot of a game&#10;&#10;AI-generated content may be incorrect.">
            <a:extLst>
              <a:ext uri="{FF2B5EF4-FFF2-40B4-BE49-F238E27FC236}">
                <a16:creationId xmlns:a16="http://schemas.microsoft.com/office/drawing/2014/main" id="{ABD87801-F4E9-4203-B5CD-C88028D1F052}"/>
              </a:ext>
            </a:extLst>
          </p:cNvPr>
          <p:cNvPicPr>
            <a:picLocks noChangeAspect="1"/>
          </p:cNvPicPr>
          <p:nvPr/>
        </p:nvPicPr>
        <p:blipFill>
          <a:blip r:embed="rId5">
            <a:extLst>
              <a:ext uri="{28A0092B-C50C-407E-A947-70E740481C1C}">
                <a14:useLocalDpi xmlns:a14="http://schemas.microsoft.com/office/drawing/2010/main" val="0"/>
              </a:ext>
            </a:extLst>
          </a:blip>
          <a:srcRect l="33914" t="58051" r="56399" b="29783"/>
          <a:stretch>
            <a:fillRect/>
          </a:stretch>
        </p:blipFill>
        <p:spPr>
          <a:xfrm>
            <a:off x="6134199" y="2926391"/>
            <a:ext cx="770021" cy="683394"/>
          </a:xfrm>
          <a:prstGeom prst="rect">
            <a:avLst/>
          </a:prstGeom>
        </p:spPr>
      </p:pic>
      <p:pic>
        <p:nvPicPr>
          <p:cNvPr id="25" name="Picture 24" descr="A screenshot of a game&#10;&#10;AI-generated content may be incorrect.">
            <a:extLst>
              <a:ext uri="{FF2B5EF4-FFF2-40B4-BE49-F238E27FC236}">
                <a16:creationId xmlns:a16="http://schemas.microsoft.com/office/drawing/2014/main" id="{93E220E9-4B6F-ACFC-34DF-01125B4CAFB9}"/>
              </a:ext>
            </a:extLst>
          </p:cNvPr>
          <p:cNvPicPr>
            <a:picLocks noChangeAspect="1"/>
          </p:cNvPicPr>
          <p:nvPr/>
        </p:nvPicPr>
        <p:blipFill>
          <a:blip r:embed="rId5">
            <a:extLst>
              <a:ext uri="{28A0092B-C50C-407E-A947-70E740481C1C}">
                <a14:useLocalDpi xmlns:a14="http://schemas.microsoft.com/office/drawing/2010/main" val="0"/>
              </a:ext>
            </a:extLst>
          </a:blip>
          <a:srcRect l="33914" t="58051" r="56399" b="29783"/>
          <a:stretch>
            <a:fillRect/>
          </a:stretch>
        </p:blipFill>
        <p:spPr>
          <a:xfrm>
            <a:off x="8691461" y="2926391"/>
            <a:ext cx="770021" cy="683394"/>
          </a:xfrm>
          <a:prstGeom prst="rect">
            <a:avLst/>
          </a:prstGeom>
        </p:spPr>
      </p:pic>
      <p:pic>
        <p:nvPicPr>
          <p:cNvPr id="26" name="Picture 25" descr="A screenshot of a game&#10;&#10;AI-generated content may be incorrect.">
            <a:extLst>
              <a:ext uri="{FF2B5EF4-FFF2-40B4-BE49-F238E27FC236}">
                <a16:creationId xmlns:a16="http://schemas.microsoft.com/office/drawing/2014/main" id="{51FBF792-FCD8-4823-8197-2EFB2023D50B}"/>
              </a:ext>
            </a:extLst>
          </p:cNvPr>
          <p:cNvPicPr>
            <a:picLocks noChangeAspect="1"/>
          </p:cNvPicPr>
          <p:nvPr/>
        </p:nvPicPr>
        <p:blipFill>
          <a:blip r:embed="rId5">
            <a:extLst>
              <a:ext uri="{28A0092B-C50C-407E-A947-70E740481C1C}">
                <a14:useLocalDpi xmlns:a14="http://schemas.microsoft.com/office/drawing/2010/main" val="0"/>
              </a:ext>
            </a:extLst>
          </a:blip>
          <a:srcRect l="33914" t="58051" r="56399" b="29783"/>
          <a:stretch>
            <a:fillRect/>
          </a:stretch>
        </p:blipFill>
        <p:spPr>
          <a:xfrm>
            <a:off x="9955812" y="4573916"/>
            <a:ext cx="770021" cy="683394"/>
          </a:xfrm>
          <a:prstGeom prst="rect">
            <a:avLst/>
          </a:prstGeom>
        </p:spPr>
      </p:pic>
      <p:pic>
        <p:nvPicPr>
          <p:cNvPr id="27" name="Picture 26" descr="A screenshot of a game&#10;&#10;AI-generated content may be incorrect.">
            <a:extLst>
              <a:ext uri="{FF2B5EF4-FFF2-40B4-BE49-F238E27FC236}">
                <a16:creationId xmlns:a16="http://schemas.microsoft.com/office/drawing/2014/main" id="{B8E2BDA5-B373-A883-7D71-A1BC5308FBA9}"/>
              </a:ext>
            </a:extLst>
          </p:cNvPr>
          <p:cNvPicPr>
            <a:picLocks noChangeAspect="1"/>
          </p:cNvPicPr>
          <p:nvPr/>
        </p:nvPicPr>
        <p:blipFill>
          <a:blip r:embed="rId5">
            <a:extLst>
              <a:ext uri="{28A0092B-C50C-407E-A947-70E740481C1C}">
                <a14:useLocalDpi xmlns:a14="http://schemas.microsoft.com/office/drawing/2010/main" val="0"/>
              </a:ext>
            </a:extLst>
          </a:blip>
          <a:srcRect l="33914" t="58051" r="56399" b="29783"/>
          <a:stretch>
            <a:fillRect/>
          </a:stretch>
        </p:blipFill>
        <p:spPr>
          <a:xfrm>
            <a:off x="6366426" y="5438273"/>
            <a:ext cx="770021" cy="683394"/>
          </a:xfrm>
          <a:prstGeom prst="rect">
            <a:avLst/>
          </a:prstGeom>
        </p:spPr>
      </p:pic>
      <p:pic>
        <p:nvPicPr>
          <p:cNvPr id="28" name="Picture 27" descr="A screenshot of a game&#10;&#10;AI-generated content may be incorrect.">
            <a:extLst>
              <a:ext uri="{FF2B5EF4-FFF2-40B4-BE49-F238E27FC236}">
                <a16:creationId xmlns:a16="http://schemas.microsoft.com/office/drawing/2014/main" id="{0F860C5E-8632-9300-BFB9-5578B9E5983E}"/>
              </a:ext>
            </a:extLst>
          </p:cNvPr>
          <p:cNvPicPr>
            <a:picLocks noChangeAspect="1"/>
          </p:cNvPicPr>
          <p:nvPr/>
        </p:nvPicPr>
        <p:blipFill>
          <a:blip r:embed="rId5">
            <a:extLst>
              <a:ext uri="{28A0092B-C50C-407E-A947-70E740481C1C}">
                <a14:useLocalDpi xmlns:a14="http://schemas.microsoft.com/office/drawing/2010/main" val="0"/>
              </a:ext>
            </a:extLst>
          </a:blip>
          <a:srcRect l="33914" t="58051" r="56399" b="29783"/>
          <a:stretch>
            <a:fillRect/>
          </a:stretch>
        </p:blipFill>
        <p:spPr>
          <a:xfrm>
            <a:off x="4883216" y="4389432"/>
            <a:ext cx="770021" cy="683394"/>
          </a:xfrm>
          <a:prstGeom prst="rect">
            <a:avLst/>
          </a:prstGeom>
        </p:spPr>
      </p:pic>
      <p:pic>
        <p:nvPicPr>
          <p:cNvPr id="29" name="Picture 28" descr="A screenshot of a game&#10;&#10;AI-generated content may be incorrect.">
            <a:extLst>
              <a:ext uri="{FF2B5EF4-FFF2-40B4-BE49-F238E27FC236}">
                <a16:creationId xmlns:a16="http://schemas.microsoft.com/office/drawing/2014/main" id="{37DE3CD6-0207-EB54-3B69-14CFAC461F1C}"/>
              </a:ext>
            </a:extLst>
          </p:cNvPr>
          <p:cNvPicPr>
            <a:picLocks noChangeAspect="1"/>
          </p:cNvPicPr>
          <p:nvPr/>
        </p:nvPicPr>
        <p:blipFill>
          <a:blip r:embed="rId5">
            <a:extLst>
              <a:ext uri="{28A0092B-C50C-407E-A947-70E740481C1C}">
                <a14:useLocalDpi xmlns:a14="http://schemas.microsoft.com/office/drawing/2010/main" val="0"/>
              </a:ext>
            </a:extLst>
          </a:blip>
          <a:srcRect l="33914" t="58051" r="56399" b="29783"/>
          <a:stretch>
            <a:fillRect/>
          </a:stretch>
        </p:blipFill>
        <p:spPr>
          <a:xfrm>
            <a:off x="7338577" y="2745606"/>
            <a:ext cx="770021" cy="683394"/>
          </a:xfrm>
          <a:prstGeom prst="rect">
            <a:avLst/>
          </a:prstGeom>
        </p:spPr>
      </p:pic>
      <p:pic>
        <p:nvPicPr>
          <p:cNvPr id="30" name="Picture 29" descr="A screenshot of a game&#10;&#10;AI-generated content may be incorrect.">
            <a:extLst>
              <a:ext uri="{FF2B5EF4-FFF2-40B4-BE49-F238E27FC236}">
                <a16:creationId xmlns:a16="http://schemas.microsoft.com/office/drawing/2014/main" id="{68545D84-77DC-CD1A-D040-23BBA6B7AE13}"/>
              </a:ext>
            </a:extLst>
          </p:cNvPr>
          <p:cNvPicPr>
            <a:picLocks noChangeAspect="1"/>
          </p:cNvPicPr>
          <p:nvPr/>
        </p:nvPicPr>
        <p:blipFill>
          <a:blip r:embed="rId5">
            <a:extLst>
              <a:ext uri="{28A0092B-C50C-407E-A947-70E740481C1C}">
                <a14:useLocalDpi xmlns:a14="http://schemas.microsoft.com/office/drawing/2010/main" val="0"/>
              </a:ext>
            </a:extLst>
          </a:blip>
          <a:srcRect l="33914" t="58051" r="56399" b="29783"/>
          <a:stretch>
            <a:fillRect/>
          </a:stretch>
        </p:blipFill>
        <p:spPr>
          <a:xfrm>
            <a:off x="6555036" y="3252848"/>
            <a:ext cx="770021" cy="683394"/>
          </a:xfrm>
          <a:prstGeom prst="rect">
            <a:avLst/>
          </a:prstGeom>
        </p:spPr>
      </p:pic>
    </p:spTree>
    <p:extLst>
      <p:ext uri="{BB962C8B-B14F-4D97-AF65-F5344CB8AC3E}">
        <p14:creationId xmlns:p14="http://schemas.microsoft.com/office/powerpoint/2010/main" val="253918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76B64-6255-39B5-A138-0244E5347363}"/>
              </a:ext>
            </a:extLst>
          </p:cNvPr>
          <p:cNvSpPr>
            <a:spLocks noGrp="1"/>
          </p:cNvSpPr>
          <p:nvPr>
            <p:ph type="title"/>
          </p:nvPr>
        </p:nvSpPr>
        <p:spPr/>
        <p:txBody>
          <a:bodyPr>
            <a:normAutofit fontScale="90000"/>
          </a:bodyPr>
          <a:lstStyle/>
          <a:p>
            <a:r>
              <a:rPr lang="en-US" b="1" dirty="0"/>
              <a:t>Explore the Moon’s Surface</a:t>
            </a:r>
          </a:p>
        </p:txBody>
      </p:sp>
      <p:sp>
        <p:nvSpPr>
          <p:cNvPr id="3" name="Content Placeholder 2">
            <a:extLst>
              <a:ext uri="{FF2B5EF4-FFF2-40B4-BE49-F238E27FC236}">
                <a16:creationId xmlns:a16="http://schemas.microsoft.com/office/drawing/2014/main" id="{86331312-C3D6-4AE1-6B66-F3150B1C1BA4}"/>
              </a:ext>
            </a:extLst>
          </p:cNvPr>
          <p:cNvSpPr>
            <a:spLocks noGrp="1"/>
          </p:cNvSpPr>
          <p:nvPr>
            <p:ph idx="1"/>
          </p:nvPr>
        </p:nvSpPr>
        <p:spPr>
          <a:xfrm>
            <a:off x="838200" y="1937138"/>
            <a:ext cx="10515600" cy="4351338"/>
          </a:xfrm>
        </p:spPr>
        <p:txBody>
          <a:bodyPr/>
          <a:lstStyle/>
          <a:p>
            <a:pPr marL="0" indent="0">
              <a:buNone/>
            </a:pPr>
            <a:r>
              <a:rPr lang="en-US" dirty="0">
                <a:latin typeface="Arial" panose="020B0604020202020204" pitchFamily="34" charset="0"/>
                <a:cs typeface="Arial" panose="020B0604020202020204" pitchFamily="34" charset="0"/>
              </a:rPr>
              <a:t>Find the best example of each feature on your Moon section. Put the correct sticker next to each one.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Choose a feature and write a short description about how it looks.</a:t>
            </a:r>
          </a:p>
        </p:txBody>
      </p:sp>
      <p:sp>
        <p:nvSpPr>
          <p:cNvPr id="4" name="Oval 3">
            <a:extLst>
              <a:ext uri="{FF2B5EF4-FFF2-40B4-BE49-F238E27FC236}">
                <a16:creationId xmlns:a16="http://schemas.microsoft.com/office/drawing/2014/main" id="{B2288D9F-8F4C-8B89-B7AE-6420477F503A}"/>
              </a:ext>
            </a:extLst>
          </p:cNvPr>
          <p:cNvSpPr/>
          <p:nvPr/>
        </p:nvSpPr>
        <p:spPr>
          <a:xfrm>
            <a:off x="9123278" y="4562546"/>
            <a:ext cx="2754630" cy="1725930"/>
          </a:xfrm>
          <a:prstGeom prst="ellipse">
            <a:avLst/>
          </a:prstGeom>
          <a:solidFill>
            <a:srgbClr val="2CD5C4"/>
          </a:solidFill>
          <a:ln>
            <a:solidFill>
              <a:srgbClr val="052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Student Workbook:  page 4</a:t>
            </a:r>
          </a:p>
        </p:txBody>
      </p:sp>
    </p:spTree>
    <p:extLst>
      <p:ext uri="{BB962C8B-B14F-4D97-AF65-F5344CB8AC3E}">
        <p14:creationId xmlns:p14="http://schemas.microsoft.com/office/powerpoint/2010/main" val="245667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AE78-29B4-B095-DE4C-145F2F7391E6}"/>
              </a:ext>
            </a:extLst>
          </p:cNvPr>
          <p:cNvSpPr>
            <a:spLocks noGrp="1"/>
          </p:cNvSpPr>
          <p:nvPr>
            <p:ph type="ctrTitle"/>
          </p:nvPr>
        </p:nvSpPr>
        <p:spPr>
          <a:xfrm>
            <a:off x="1524000" y="1041400"/>
            <a:ext cx="9144000" cy="2387600"/>
          </a:xfrm>
        </p:spPr>
        <p:txBody>
          <a:bodyPr/>
          <a:lstStyle/>
          <a:p>
            <a:r>
              <a:rPr lang="en-US" b="1" dirty="0">
                <a:latin typeface="Arial" panose="020B0604020202020204" pitchFamily="34" charset="0"/>
                <a:cs typeface="Arial" panose="020B0604020202020204" pitchFamily="34" charset="0"/>
              </a:rPr>
              <a:t>Welcome to the Mission</a:t>
            </a:r>
          </a:p>
        </p:txBody>
      </p:sp>
      <p:sp>
        <p:nvSpPr>
          <p:cNvPr id="3" name="Title 1">
            <a:extLst>
              <a:ext uri="{FF2B5EF4-FFF2-40B4-BE49-F238E27FC236}">
                <a16:creationId xmlns:a16="http://schemas.microsoft.com/office/drawing/2014/main" id="{60F09F88-4277-9D3E-19CD-763D021B547C}"/>
              </a:ext>
            </a:extLst>
          </p:cNvPr>
          <p:cNvSpPr txBox="1">
            <a:spLocks/>
          </p:cNvSpPr>
          <p:nvPr/>
        </p:nvSpPr>
        <p:spPr>
          <a:xfrm>
            <a:off x="1296364" y="3313253"/>
            <a:ext cx="9807615" cy="1181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00205B"/>
                </a:solidFill>
                <a:latin typeface="Arial Narrow" panose="020B0606020202030204" pitchFamily="34" charset="0"/>
                <a:ea typeface="+mj-ea"/>
                <a:cs typeface="+mj-cs"/>
              </a:defRPr>
            </a:lvl1pPr>
          </a:lstStyle>
          <a:p>
            <a:r>
              <a:rPr lang="en-US" sz="4800" dirty="0">
                <a:latin typeface="Arial" panose="020B0604020202020204" pitchFamily="34" charset="0"/>
                <a:cs typeface="Arial" panose="020B0604020202020204" pitchFamily="34" charset="0"/>
              </a:rPr>
              <a:t>Can We Get Human to Mars?</a:t>
            </a:r>
          </a:p>
        </p:txBody>
      </p:sp>
    </p:spTree>
    <p:extLst>
      <p:ext uri="{BB962C8B-B14F-4D97-AF65-F5344CB8AC3E}">
        <p14:creationId xmlns:p14="http://schemas.microsoft.com/office/powerpoint/2010/main" val="1764409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EC1E5-7BF5-60EB-5F63-5F3F93C8E532}"/>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DB0FB6C4-A2A6-8049-7F8C-99C919122CB3}"/>
              </a:ext>
            </a:extLst>
          </p:cNvPr>
          <p:cNvGrpSpPr/>
          <p:nvPr/>
        </p:nvGrpSpPr>
        <p:grpSpPr>
          <a:xfrm>
            <a:off x="434492" y="1209868"/>
            <a:ext cx="11131432" cy="5400998"/>
            <a:chOff x="170329" y="0"/>
            <a:chExt cx="11709360" cy="5755341"/>
          </a:xfrm>
        </p:grpSpPr>
        <p:pic>
          <p:nvPicPr>
            <p:cNvPr id="8" name="Picture 2" descr="full disc view of lunar surface">
              <a:extLst>
                <a:ext uri="{FF2B5EF4-FFF2-40B4-BE49-F238E27FC236}">
                  <a16:creationId xmlns:a16="http://schemas.microsoft.com/office/drawing/2014/main" id="{FCBD158B-3DC3-8B4C-B803-2792261929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0329" y="193"/>
              <a:ext cx="5925671" cy="5755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ull disc view of lunar surface">
              <a:extLst>
                <a:ext uri="{FF2B5EF4-FFF2-40B4-BE49-F238E27FC236}">
                  <a16:creationId xmlns:a16="http://schemas.microsoft.com/office/drawing/2014/main" id="{1C6121EB-2D0B-8433-3A63-60751E6C7F4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88376" y="0"/>
              <a:ext cx="5791313" cy="575534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1">
            <a:extLst>
              <a:ext uri="{FF2B5EF4-FFF2-40B4-BE49-F238E27FC236}">
                <a16:creationId xmlns:a16="http://schemas.microsoft.com/office/drawing/2014/main" id="{36402888-1085-BF3D-8A9A-DB0F152D28DB}"/>
              </a:ext>
            </a:extLst>
          </p:cNvPr>
          <p:cNvSpPr txBox="1">
            <a:spLocks/>
          </p:cNvSpPr>
          <p:nvPr/>
        </p:nvSpPr>
        <p:spPr>
          <a:xfrm>
            <a:off x="468947" y="3429000"/>
            <a:ext cx="11096977" cy="1168399"/>
          </a:xfrm>
          <a:prstGeom prst="rect">
            <a:avLst/>
          </a:prstGeom>
          <a:solidFill>
            <a:schemeClr val="accent1"/>
          </a:solidFill>
          <a:ln>
            <a:solidFill>
              <a:schemeClr val="accent1"/>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pPr algn="ctr"/>
            <a:r>
              <a:rPr lang="en-US" sz="7200" dirty="0">
                <a:solidFill>
                  <a:schemeClr val="bg1"/>
                </a:solidFill>
              </a:rPr>
              <a:t>Activity: Choose a Moon Base Site</a:t>
            </a:r>
          </a:p>
        </p:txBody>
      </p:sp>
    </p:spTree>
    <p:extLst>
      <p:ext uri="{BB962C8B-B14F-4D97-AF65-F5344CB8AC3E}">
        <p14:creationId xmlns:p14="http://schemas.microsoft.com/office/powerpoint/2010/main" val="106472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3CFBE-D4FD-22F0-6116-7AD17E533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59C8B-4E16-980F-677E-C2729D51FCE2}"/>
              </a:ext>
            </a:extLst>
          </p:cNvPr>
          <p:cNvSpPr>
            <a:spLocks noGrp="1"/>
          </p:cNvSpPr>
          <p:nvPr>
            <p:ph type="title"/>
          </p:nvPr>
        </p:nvSpPr>
        <p:spPr>
          <a:xfrm>
            <a:off x="467811" y="1135061"/>
            <a:ext cx="6257080" cy="690563"/>
          </a:xfrm>
        </p:spPr>
        <p:txBody>
          <a:bodyPr>
            <a:normAutofit fontScale="90000"/>
          </a:bodyPr>
          <a:lstStyle/>
          <a:p>
            <a:r>
              <a:rPr lang="en-GB"/>
              <a:t>What Makes a Good Base Site?</a:t>
            </a:r>
            <a:endParaRPr lang="en-US"/>
          </a:p>
        </p:txBody>
      </p:sp>
      <p:sp>
        <p:nvSpPr>
          <p:cNvPr id="3" name="Content Placeholder 2">
            <a:extLst>
              <a:ext uri="{FF2B5EF4-FFF2-40B4-BE49-F238E27FC236}">
                <a16:creationId xmlns:a16="http://schemas.microsoft.com/office/drawing/2014/main" id="{9A0FF664-4FD3-8670-0163-5F498F2B3D00}"/>
              </a:ext>
            </a:extLst>
          </p:cNvPr>
          <p:cNvSpPr>
            <a:spLocks noGrp="1"/>
          </p:cNvSpPr>
          <p:nvPr>
            <p:ph idx="1"/>
          </p:nvPr>
        </p:nvSpPr>
        <p:spPr>
          <a:xfrm>
            <a:off x="560408" y="2057119"/>
            <a:ext cx="5535592" cy="2595904"/>
          </a:xfrm>
        </p:spPr>
        <p:txBody>
          <a:bodyPr>
            <a:noAutofit/>
          </a:bodyPr>
          <a:lstStyle/>
          <a:p>
            <a:r>
              <a:rPr lang="en-GB" sz="3200" dirty="0">
                <a:latin typeface="Arial" panose="020B0604020202020204" pitchFamily="34" charset="0"/>
                <a:cs typeface="Arial" panose="020B0604020202020204" pitchFamily="34" charset="0"/>
              </a:rPr>
              <a:t>Sunlight for energy</a:t>
            </a:r>
          </a:p>
          <a:p>
            <a:r>
              <a:rPr lang="en-GB" sz="3200" dirty="0">
                <a:latin typeface="Arial" panose="020B0604020202020204" pitchFamily="34" charset="0"/>
                <a:cs typeface="Arial" panose="020B0604020202020204" pitchFamily="34" charset="0"/>
              </a:rPr>
              <a:t>Easy to reach (flat ground)</a:t>
            </a:r>
          </a:p>
          <a:p>
            <a:r>
              <a:rPr lang="en-GB" sz="3200" dirty="0">
                <a:latin typeface="Arial" panose="020B0604020202020204" pitchFamily="34" charset="0"/>
                <a:cs typeface="Arial" panose="020B0604020202020204" pitchFamily="34" charset="0"/>
              </a:rPr>
              <a:t>Safe from space hazards</a:t>
            </a:r>
          </a:p>
          <a:p>
            <a:r>
              <a:rPr lang="en-GB" sz="3200" dirty="0">
                <a:latin typeface="Arial" panose="020B0604020202020204" pitchFamily="34" charset="0"/>
                <a:cs typeface="Arial" panose="020B0604020202020204" pitchFamily="34" charset="0"/>
              </a:rPr>
              <a:t>Near useful features like craters or lava tubes</a:t>
            </a:r>
          </a:p>
        </p:txBody>
      </p:sp>
      <p:pic>
        <p:nvPicPr>
          <p:cNvPr id="4" name="Picture 3" descr="A close-up of the moon&#10;&#10;Description automatically generated">
            <a:extLst>
              <a:ext uri="{FF2B5EF4-FFF2-40B4-BE49-F238E27FC236}">
                <a16:creationId xmlns:a16="http://schemas.microsoft.com/office/drawing/2014/main" id="{74FA9BE1-BE76-7F0D-76D8-84F8BAFB6983}"/>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201248" y="2233914"/>
            <a:ext cx="5747683" cy="3235124"/>
          </a:xfrm>
          <a:prstGeom prst="rect">
            <a:avLst/>
          </a:prstGeom>
        </p:spPr>
      </p:pic>
    </p:spTree>
    <p:extLst>
      <p:ext uri="{BB962C8B-B14F-4D97-AF65-F5344CB8AC3E}">
        <p14:creationId xmlns:p14="http://schemas.microsoft.com/office/powerpoint/2010/main" val="18925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F3C3-DADA-76BC-9E96-CA496199F6A9}"/>
              </a:ext>
            </a:extLst>
          </p:cNvPr>
          <p:cNvSpPr>
            <a:spLocks noGrp="1"/>
          </p:cNvSpPr>
          <p:nvPr>
            <p:ph type="title"/>
          </p:nvPr>
        </p:nvSpPr>
        <p:spPr/>
        <p:txBody>
          <a:bodyPr>
            <a:normAutofit fontScale="90000"/>
          </a:bodyPr>
          <a:lstStyle/>
          <a:p>
            <a:r>
              <a:rPr lang="en-US" b="1" dirty="0"/>
              <a:t>Choose a Moon Base Site</a:t>
            </a:r>
          </a:p>
        </p:txBody>
      </p:sp>
      <p:sp>
        <p:nvSpPr>
          <p:cNvPr id="3" name="Content Placeholder 2">
            <a:extLst>
              <a:ext uri="{FF2B5EF4-FFF2-40B4-BE49-F238E27FC236}">
                <a16:creationId xmlns:a16="http://schemas.microsoft.com/office/drawing/2014/main" id="{9DC0122B-15B0-B3EF-29B1-838D920248B2}"/>
              </a:ext>
            </a:extLst>
          </p:cNvPr>
          <p:cNvSpPr>
            <a:spLocks noGrp="1"/>
          </p:cNvSpPr>
          <p:nvPr>
            <p:ph idx="1"/>
          </p:nvPr>
        </p:nvSpPr>
        <p:spPr>
          <a:xfrm>
            <a:off x="862361" y="1874686"/>
            <a:ext cx="10515600" cy="4351338"/>
          </a:xfrm>
        </p:spPr>
        <p:txBody>
          <a:bodyPr>
            <a:normAutofit/>
          </a:bodyPr>
          <a:lstStyle/>
          <a:p>
            <a:pPr marL="0" indent="0">
              <a:buNone/>
            </a:pPr>
            <a:r>
              <a:rPr lang="en-US" sz="3000" dirty="0">
                <a:latin typeface="Arial" panose="020B0604020202020204" pitchFamily="34" charset="0"/>
                <a:cs typeface="Arial" panose="020B0604020202020204" pitchFamily="34" charset="0"/>
              </a:rPr>
              <a:t>Look at the Moon image on page 6.</a:t>
            </a: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3000" dirty="0">
                <a:latin typeface="Arial" panose="020B0604020202020204" pitchFamily="34" charset="0"/>
                <a:cs typeface="Arial" panose="020B0604020202020204" pitchFamily="34" charset="0"/>
              </a:rPr>
              <a:t>Circle/Draw an arrow towards the place where you will put your Moon base.</a:t>
            </a: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3000" dirty="0">
                <a:latin typeface="Arial" panose="020B0604020202020204" pitchFamily="34" charset="0"/>
                <a:cs typeface="Arial" panose="020B0604020202020204" pitchFamily="34" charset="0"/>
              </a:rPr>
              <a:t>Select words from the box on page 7 to explain why you chose that site.</a:t>
            </a:r>
          </a:p>
        </p:txBody>
      </p:sp>
      <p:sp>
        <p:nvSpPr>
          <p:cNvPr id="4" name="Oval 3">
            <a:extLst>
              <a:ext uri="{FF2B5EF4-FFF2-40B4-BE49-F238E27FC236}">
                <a16:creationId xmlns:a16="http://schemas.microsoft.com/office/drawing/2014/main" id="{A5C1619F-E07F-628D-DF27-74CA81CBB2C3}"/>
              </a:ext>
            </a:extLst>
          </p:cNvPr>
          <p:cNvSpPr/>
          <p:nvPr/>
        </p:nvSpPr>
        <p:spPr>
          <a:xfrm>
            <a:off x="9268244" y="5039070"/>
            <a:ext cx="2754630" cy="1725930"/>
          </a:xfrm>
          <a:prstGeom prst="ellipse">
            <a:avLst/>
          </a:prstGeom>
          <a:solidFill>
            <a:srgbClr val="2CD5C4"/>
          </a:solidFill>
          <a:ln>
            <a:solidFill>
              <a:srgbClr val="052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Student Workbook:  page 6 – 7</a:t>
            </a:r>
          </a:p>
        </p:txBody>
      </p:sp>
    </p:spTree>
    <p:extLst>
      <p:ext uri="{BB962C8B-B14F-4D97-AF65-F5344CB8AC3E}">
        <p14:creationId xmlns:p14="http://schemas.microsoft.com/office/powerpoint/2010/main" val="1522209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D940F-CAA4-D715-7A07-7E5DB3A05619}"/>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14B2B13C-8B50-BFD3-8FDF-BC7AD458147F}"/>
              </a:ext>
            </a:extLst>
          </p:cNvPr>
          <p:cNvGrpSpPr/>
          <p:nvPr/>
        </p:nvGrpSpPr>
        <p:grpSpPr>
          <a:xfrm>
            <a:off x="125573" y="1296364"/>
            <a:ext cx="11709360" cy="5755341"/>
            <a:chOff x="170329" y="0"/>
            <a:chExt cx="11709360" cy="5755341"/>
          </a:xfrm>
        </p:grpSpPr>
        <p:pic>
          <p:nvPicPr>
            <p:cNvPr id="8" name="Picture 2" descr="full disc view of lunar surface">
              <a:extLst>
                <a:ext uri="{FF2B5EF4-FFF2-40B4-BE49-F238E27FC236}">
                  <a16:creationId xmlns:a16="http://schemas.microsoft.com/office/drawing/2014/main" id="{BF12BC6F-2D39-EA12-B86C-E0436846984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0329" y="193"/>
              <a:ext cx="5925671" cy="5755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ull disc view of lunar surface">
              <a:extLst>
                <a:ext uri="{FF2B5EF4-FFF2-40B4-BE49-F238E27FC236}">
                  <a16:creationId xmlns:a16="http://schemas.microsoft.com/office/drawing/2014/main" id="{13902E6E-CA50-D545-E480-AEDCCE9A11D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88376" y="0"/>
              <a:ext cx="5791313" cy="575534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1">
            <a:extLst>
              <a:ext uri="{FF2B5EF4-FFF2-40B4-BE49-F238E27FC236}">
                <a16:creationId xmlns:a16="http://schemas.microsoft.com/office/drawing/2014/main" id="{96DCD77F-45E8-A5B5-63BC-B2973850BE89}"/>
              </a:ext>
            </a:extLst>
          </p:cNvPr>
          <p:cNvSpPr txBox="1">
            <a:spLocks/>
          </p:cNvSpPr>
          <p:nvPr/>
        </p:nvSpPr>
        <p:spPr>
          <a:xfrm>
            <a:off x="353654" y="3682432"/>
            <a:ext cx="11379931" cy="1168399"/>
          </a:xfrm>
          <a:prstGeom prst="rect">
            <a:avLst/>
          </a:prstGeom>
          <a:solidFill>
            <a:schemeClr val="accent1"/>
          </a:solidFill>
          <a:ln>
            <a:solidFill>
              <a:schemeClr val="accent1"/>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pPr algn="ctr"/>
            <a:r>
              <a:rPr lang="en-US" sz="7200" dirty="0">
                <a:solidFill>
                  <a:schemeClr val="bg1"/>
                </a:solidFill>
              </a:rPr>
              <a:t>Activity: Taking a Moon observation</a:t>
            </a:r>
          </a:p>
        </p:txBody>
      </p:sp>
    </p:spTree>
    <p:extLst>
      <p:ext uri="{BB962C8B-B14F-4D97-AF65-F5344CB8AC3E}">
        <p14:creationId xmlns:p14="http://schemas.microsoft.com/office/powerpoint/2010/main" val="3653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2C761-6E2D-B835-3035-BB3717E7B2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43E1-0C7B-43BB-1CC0-60F8EF8C5FAB}"/>
              </a:ext>
            </a:extLst>
          </p:cNvPr>
          <p:cNvSpPr>
            <a:spLocks noGrp="1"/>
          </p:cNvSpPr>
          <p:nvPr>
            <p:ph idx="1"/>
          </p:nvPr>
        </p:nvSpPr>
        <p:spPr>
          <a:xfrm>
            <a:off x="236317" y="1497569"/>
            <a:ext cx="4289384" cy="4356821"/>
          </a:xfrm>
        </p:spPr>
        <p:txBody>
          <a:bodyPr>
            <a:normAutofit fontScale="92500" lnSpcReduction="20000"/>
          </a:bodyPr>
          <a:lstStyle/>
          <a:p>
            <a:pPr marL="0" indent="0">
              <a:buNone/>
            </a:pPr>
            <a:r>
              <a:rPr lang="en-GB" sz="3300" b="1" dirty="0"/>
              <a:t>What Do You Need to Do?</a:t>
            </a:r>
          </a:p>
          <a:p>
            <a:pPr marL="0" indent="0">
              <a:buNone/>
            </a:pPr>
            <a:endParaRPr lang="en-GB" dirty="0"/>
          </a:p>
          <a:p>
            <a:r>
              <a:rPr lang="en-GB" sz="3300" dirty="0"/>
              <a:t>Log into your student account</a:t>
            </a:r>
          </a:p>
          <a:p>
            <a:r>
              <a:rPr lang="en-GB" sz="3300" dirty="0"/>
              <a:t>Go to </a:t>
            </a:r>
            <a:r>
              <a:rPr lang="en-GB" sz="3300" i="1" dirty="0"/>
              <a:t>Go Observing</a:t>
            </a:r>
            <a:endParaRPr lang="en-GB" sz="3300" dirty="0"/>
          </a:p>
          <a:p>
            <a:r>
              <a:rPr lang="en-GB" sz="3300" dirty="0"/>
              <a:t>Choose </a:t>
            </a:r>
            <a:r>
              <a:rPr lang="en-GB" sz="3300" i="1" dirty="0"/>
              <a:t>Observe the Moon</a:t>
            </a:r>
            <a:endParaRPr lang="en-GB" sz="3300" dirty="0"/>
          </a:p>
          <a:p>
            <a:r>
              <a:rPr lang="en-GB" sz="3300" dirty="0"/>
              <a:t>Pick your site region  </a:t>
            </a:r>
          </a:p>
          <a:p>
            <a:r>
              <a:rPr lang="en-GB" sz="3300" dirty="0"/>
              <a:t>Submit your request!</a:t>
            </a:r>
          </a:p>
          <a:p>
            <a:r>
              <a:rPr lang="en-GB" sz="3300" dirty="0"/>
              <a:t>Write the Moon section name in the box</a:t>
            </a:r>
          </a:p>
          <a:p>
            <a:pPr marL="0" indent="0">
              <a:buNone/>
            </a:pPr>
            <a:endParaRPr lang="en-US" b="1" i="0" u="none" strike="noStrike" dirty="0">
              <a:solidFill>
                <a:srgbClr val="00205B"/>
              </a:solidFill>
              <a:effectLst/>
              <a:latin typeface="Arial" panose="020B0604020202020204" pitchFamily="34" charset="0"/>
              <a:cs typeface="Arial" panose="020B0604020202020204" pitchFamily="34" charset="0"/>
            </a:endParaRPr>
          </a:p>
        </p:txBody>
      </p:sp>
      <p:pic>
        <p:nvPicPr>
          <p:cNvPr id="5" name="Picture 4" descr="A screenshot of a web page&#10;&#10;AI-generated content may be incorrect.">
            <a:extLst>
              <a:ext uri="{FF2B5EF4-FFF2-40B4-BE49-F238E27FC236}">
                <a16:creationId xmlns:a16="http://schemas.microsoft.com/office/drawing/2014/main" id="{6A1E6AC8-2147-8CFC-249C-3BE86F3D5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701" y="1179150"/>
            <a:ext cx="6405772" cy="3464447"/>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BEFCF894-8E0A-F4D7-8681-76454F321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995" y="3228679"/>
            <a:ext cx="5369688" cy="3187072"/>
          </a:xfrm>
          <a:prstGeom prst="rect">
            <a:avLst/>
          </a:prstGeom>
        </p:spPr>
      </p:pic>
      <p:sp>
        <p:nvSpPr>
          <p:cNvPr id="2" name="Oval 1">
            <a:extLst>
              <a:ext uri="{FF2B5EF4-FFF2-40B4-BE49-F238E27FC236}">
                <a16:creationId xmlns:a16="http://schemas.microsoft.com/office/drawing/2014/main" id="{48316D1F-4393-1E16-8F5E-9B14432E5D5B}"/>
              </a:ext>
            </a:extLst>
          </p:cNvPr>
          <p:cNvSpPr/>
          <p:nvPr/>
        </p:nvSpPr>
        <p:spPr>
          <a:xfrm>
            <a:off x="3737239" y="4962016"/>
            <a:ext cx="2754630" cy="1725930"/>
          </a:xfrm>
          <a:prstGeom prst="ellipse">
            <a:avLst/>
          </a:prstGeom>
          <a:solidFill>
            <a:srgbClr val="2CD5C4"/>
          </a:solidFill>
          <a:ln>
            <a:solidFill>
              <a:srgbClr val="052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Student Workbook:  page 7</a:t>
            </a:r>
          </a:p>
        </p:txBody>
      </p:sp>
    </p:spTree>
    <p:extLst>
      <p:ext uri="{BB962C8B-B14F-4D97-AF65-F5344CB8AC3E}">
        <p14:creationId xmlns:p14="http://schemas.microsoft.com/office/powerpoint/2010/main" val="1769498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671F7-6893-E43E-FD81-1070EBCDA669}"/>
              </a:ext>
            </a:extLst>
          </p:cNvPr>
          <p:cNvSpPr>
            <a:spLocks noGrp="1"/>
          </p:cNvSpPr>
          <p:nvPr>
            <p:ph type="title"/>
          </p:nvPr>
        </p:nvSpPr>
        <p:spPr/>
        <p:txBody>
          <a:bodyPr>
            <a:normAutofit fontScale="90000"/>
          </a:bodyPr>
          <a:lstStyle/>
          <a:p>
            <a:r>
              <a:rPr lang="en-US" dirty="0"/>
              <a:t>Next Investigation…</a:t>
            </a:r>
          </a:p>
        </p:txBody>
      </p:sp>
      <p:sp>
        <p:nvSpPr>
          <p:cNvPr id="3" name="Content Placeholder 2">
            <a:extLst>
              <a:ext uri="{FF2B5EF4-FFF2-40B4-BE49-F238E27FC236}">
                <a16:creationId xmlns:a16="http://schemas.microsoft.com/office/drawing/2014/main" id="{32BD5873-B25A-AF18-F841-90F4BF7939F0}"/>
              </a:ext>
            </a:extLst>
          </p:cNvPr>
          <p:cNvSpPr>
            <a:spLocks noGrp="1"/>
          </p:cNvSpPr>
          <p:nvPr>
            <p:ph idx="1"/>
          </p:nvPr>
        </p:nvSpPr>
        <p:spPr>
          <a:xfrm>
            <a:off x="838200" y="2037498"/>
            <a:ext cx="10515600" cy="4351338"/>
          </a:xfrm>
        </p:spPr>
        <p:txBody>
          <a:bodyPr/>
          <a:lstStyle/>
          <a:p>
            <a:r>
              <a:rPr lang="en-GB" dirty="0">
                <a:solidFill>
                  <a:srgbClr val="05255D"/>
                </a:solidFill>
                <a:latin typeface="Arial" panose="020B0604020202020204" pitchFamily="34" charset="0"/>
                <a:cs typeface="Arial" panose="020B0604020202020204" pitchFamily="34" charset="0"/>
              </a:rPr>
              <a:t>Now that you have selected a site for your Moon Base, the next investigation will explore how to design it.</a:t>
            </a:r>
          </a:p>
          <a:p>
            <a:endParaRPr lang="en-GB" dirty="0">
              <a:solidFill>
                <a:srgbClr val="05255D"/>
              </a:solidFill>
              <a:latin typeface="Arial" panose="020B0604020202020204" pitchFamily="34" charset="0"/>
              <a:cs typeface="Arial" panose="020B0604020202020204" pitchFamily="34" charset="0"/>
            </a:endParaRPr>
          </a:p>
          <a:p>
            <a:r>
              <a:rPr lang="en-GB" dirty="0">
                <a:solidFill>
                  <a:srgbClr val="05255D"/>
                </a:solidFill>
                <a:latin typeface="Arial" panose="020B0604020202020204" pitchFamily="34" charset="0"/>
                <a:cs typeface="Arial" panose="020B0604020202020204" pitchFamily="34" charset="0"/>
              </a:rPr>
              <a:t>You’ll learn about what resources humans need for survival and how we can get these on Earth and in space!</a:t>
            </a:r>
            <a:endParaRPr lang="en-US" dirty="0"/>
          </a:p>
        </p:txBody>
      </p:sp>
      <p:pic>
        <p:nvPicPr>
          <p:cNvPr id="5" name="Graphic 4" descr="End with solid fill">
            <a:extLst>
              <a:ext uri="{FF2B5EF4-FFF2-40B4-BE49-F238E27FC236}">
                <a16:creationId xmlns:a16="http://schemas.microsoft.com/office/drawing/2014/main" id="{3A77B92B-56D2-27EB-6A37-C3BE28C73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07459" y="4776280"/>
            <a:ext cx="1612556" cy="1612556"/>
          </a:xfrm>
          <a:prstGeom prst="rect">
            <a:avLst/>
          </a:prstGeom>
        </p:spPr>
      </p:pic>
    </p:spTree>
    <p:extLst>
      <p:ext uri="{BB962C8B-B14F-4D97-AF65-F5344CB8AC3E}">
        <p14:creationId xmlns:p14="http://schemas.microsoft.com/office/powerpoint/2010/main" val="241751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DE588-9A68-F60D-A86C-68029E4FD67A}"/>
            </a:ext>
          </a:extLst>
        </p:cNvPr>
        <p:cNvGrpSpPr/>
        <p:nvPr/>
      </p:nvGrpSpPr>
      <p:grpSpPr>
        <a:xfrm>
          <a:off x="0" y="0"/>
          <a:ext cx="0" cy="0"/>
          <a:chOff x="0" y="0"/>
          <a:chExt cx="0" cy="0"/>
        </a:xfrm>
      </p:grpSpPr>
      <p:pic>
        <p:nvPicPr>
          <p:cNvPr id="4" name="Picture 3" descr="A screenshot of a postcard&#10;&#10;AI-generated content may be incorrect.">
            <a:extLst>
              <a:ext uri="{FF2B5EF4-FFF2-40B4-BE49-F238E27FC236}">
                <a16:creationId xmlns:a16="http://schemas.microsoft.com/office/drawing/2014/main" id="{541A091C-F1BD-E6D7-5D2B-86BD72ECD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750" y="1272846"/>
            <a:ext cx="7556500" cy="5321300"/>
          </a:xfrm>
          <a:prstGeom prst="rect">
            <a:avLst/>
          </a:prstGeom>
        </p:spPr>
      </p:pic>
      <p:sp>
        <p:nvSpPr>
          <p:cNvPr id="5" name="TextBox 4">
            <a:extLst>
              <a:ext uri="{FF2B5EF4-FFF2-40B4-BE49-F238E27FC236}">
                <a16:creationId xmlns:a16="http://schemas.microsoft.com/office/drawing/2014/main" id="{00EBAA3C-FF48-73FB-76A2-D6F3435F7B36}"/>
              </a:ext>
            </a:extLst>
          </p:cNvPr>
          <p:cNvSpPr txBox="1"/>
          <p:nvPr/>
        </p:nvSpPr>
        <p:spPr>
          <a:xfrm>
            <a:off x="3594353" y="263854"/>
            <a:ext cx="5003293" cy="707886"/>
          </a:xfrm>
          <a:prstGeom prst="rect">
            <a:avLst/>
          </a:prstGeom>
          <a:noFill/>
        </p:spPr>
        <p:txBody>
          <a:bodyPr wrap="none" rtlCol="0">
            <a:spAutoFit/>
          </a:bodyPr>
          <a:lstStyle/>
          <a:p>
            <a:r>
              <a:rPr lang="en-US" sz="4000" dirty="0">
                <a:solidFill>
                  <a:srgbClr val="00205B"/>
                </a:solidFill>
                <a:latin typeface="Arial" panose="020B0604020202020204" pitchFamily="34" charset="0"/>
                <a:ea typeface="+mj-ea"/>
                <a:cs typeface="Arial" panose="020B0604020202020204" pitchFamily="34" charset="0"/>
              </a:rPr>
              <a:t>Evaluation Postcards</a:t>
            </a:r>
          </a:p>
        </p:txBody>
      </p:sp>
    </p:spTree>
    <p:extLst>
      <p:ext uri="{BB962C8B-B14F-4D97-AF65-F5344CB8AC3E}">
        <p14:creationId xmlns:p14="http://schemas.microsoft.com/office/powerpoint/2010/main" val="353058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28C2D-8AC6-1478-F8F8-88E7F36558FE}"/>
            </a:ext>
          </a:extLst>
        </p:cNvPr>
        <p:cNvGrpSpPr/>
        <p:nvPr/>
      </p:nvGrpSpPr>
      <p:grpSpPr>
        <a:xfrm>
          <a:off x="0" y="0"/>
          <a:ext cx="0" cy="0"/>
          <a:chOff x="0" y="0"/>
          <a:chExt cx="0" cy="0"/>
        </a:xfrm>
      </p:grpSpPr>
      <p:pic>
        <p:nvPicPr>
          <p:cNvPr id="3" name="Picture 2" descr="A group of black and white emojis&#10;&#10;AI-generated content may be incorrect.">
            <a:extLst>
              <a:ext uri="{FF2B5EF4-FFF2-40B4-BE49-F238E27FC236}">
                <a16:creationId xmlns:a16="http://schemas.microsoft.com/office/drawing/2014/main" id="{70B330C6-9951-CB42-50FE-63E596696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750" y="1293867"/>
            <a:ext cx="7556500" cy="5321300"/>
          </a:xfrm>
          <a:prstGeom prst="rect">
            <a:avLst/>
          </a:prstGeom>
        </p:spPr>
      </p:pic>
      <p:sp>
        <p:nvSpPr>
          <p:cNvPr id="5" name="TextBox 4">
            <a:extLst>
              <a:ext uri="{FF2B5EF4-FFF2-40B4-BE49-F238E27FC236}">
                <a16:creationId xmlns:a16="http://schemas.microsoft.com/office/drawing/2014/main" id="{BD52ED2F-C06A-830E-B346-973DDF0CE4ED}"/>
              </a:ext>
            </a:extLst>
          </p:cNvPr>
          <p:cNvSpPr txBox="1"/>
          <p:nvPr/>
        </p:nvSpPr>
        <p:spPr>
          <a:xfrm>
            <a:off x="3594353" y="263854"/>
            <a:ext cx="5003293" cy="707886"/>
          </a:xfrm>
          <a:prstGeom prst="rect">
            <a:avLst/>
          </a:prstGeom>
          <a:noFill/>
        </p:spPr>
        <p:txBody>
          <a:bodyPr wrap="none" rtlCol="0">
            <a:spAutoFit/>
          </a:bodyPr>
          <a:lstStyle/>
          <a:p>
            <a:r>
              <a:rPr lang="en-US" sz="4000" dirty="0">
                <a:solidFill>
                  <a:srgbClr val="00205B"/>
                </a:solidFill>
                <a:latin typeface="Arial" panose="020B0604020202020204" pitchFamily="34" charset="0"/>
                <a:ea typeface="+mj-ea"/>
                <a:cs typeface="Arial" panose="020B0604020202020204" pitchFamily="34" charset="0"/>
              </a:rPr>
              <a:t>Evaluation Postcards</a:t>
            </a:r>
          </a:p>
        </p:txBody>
      </p:sp>
    </p:spTree>
    <p:extLst>
      <p:ext uri="{BB962C8B-B14F-4D97-AF65-F5344CB8AC3E}">
        <p14:creationId xmlns:p14="http://schemas.microsoft.com/office/powerpoint/2010/main" val="171177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ew of desert landscape of Mars">
            <a:extLst>
              <a:ext uri="{FF2B5EF4-FFF2-40B4-BE49-F238E27FC236}">
                <a16:creationId xmlns:a16="http://schemas.microsoft.com/office/drawing/2014/main" id="{167B7B6E-D770-2763-A8E5-1837DFF2E3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349" y="1174118"/>
            <a:ext cx="11007301" cy="5533952"/>
          </a:xfrm>
          <a:prstGeom prst="rect">
            <a:avLst/>
          </a:prstGeom>
        </p:spPr>
      </p:pic>
      <p:sp>
        <p:nvSpPr>
          <p:cNvPr id="5" name="Subtitle 2">
            <a:extLst>
              <a:ext uri="{FF2B5EF4-FFF2-40B4-BE49-F238E27FC236}">
                <a16:creationId xmlns:a16="http://schemas.microsoft.com/office/drawing/2014/main" id="{32FC579C-42AB-3442-B0FB-8F3779110953}"/>
              </a:ext>
            </a:extLst>
          </p:cNvPr>
          <p:cNvSpPr txBox="1">
            <a:spLocks/>
          </p:cNvSpPr>
          <p:nvPr/>
        </p:nvSpPr>
        <p:spPr>
          <a:xfrm>
            <a:off x="1183464" y="1174118"/>
            <a:ext cx="10056565" cy="2043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bg1"/>
                </a:solidFill>
                <a:latin typeface="Berlin Sans FB Demi"/>
              </a:rPr>
              <a:t>Which of the 8 planets in our Solar System is this?</a:t>
            </a:r>
          </a:p>
        </p:txBody>
      </p:sp>
    </p:spTree>
    <p:extLst>
      <p:ext uri="{BB962C8B-B14F-4D97-AF65-F5344CB8AC3E}">
        <p14:creationId xmlns:p14="http://schemas.microsoft.com/office/powerpoint/2010/main" val="25894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32C71-16DA-AC8A-B6A3-03E1A9D02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06B78-B60A-B676-35BD-B2F1F1920356}"/>
              </a:ext>
            </a:extLst>
          </p:cNvPr>
          <p:cNvSpPr>
            <a:spLocks noGrp="1"/>
          </p:cNvSpPr>
          <p:nvPr>
            <p:ph type="title"/>
          </p:nvPr>
        </p:nvSpPr>
        <p:spPr>
          <a:xfrm>
            <a:off x="467811" y="1135061"/>
            <a:ext cx="3675927" cy="690563"/>
          </a:xfrm>
        </p:spPr>
        <p:txBody>
          <a:bodyPr>
            <a:normAutofit fontScale="90000"/>
          </a:bodyPr>
          <a:lstStyle/>
          <a:p>
            <a:r>
              <a:rPr lang="en-US"/>
              <a:t>Why go to Mars?</a:t>
            </a:r>
          </a:p>
        </p:txBody>
      </p:sp>
      <p:sp>
        <p:nvSpPr>
          <p:cNvPr id="3" name="Content Placeholder 2">
            <a:extLst>
              <a:ext uri="{FF2B5EF4-FFF2-40B4-BE49-F238E27FC236}">
                <a16:creationId xmlns:a16="http://schemas.microsoft.com/office/drawing/2014/main" id="{4B230712-0052-5CF3-19D6-79D71C5ACD71}"/>
              </a:ext>
            </a:extLst>
          </p:cNvPr>
          <p:cNvSpPr>
            <a:spLocks noGrp="1"/>
          </p:cNvSpPr>
          <p:nvPr>
            <p:ph idx="1"/>
          </p:nvPr>
        </p:nvSpPr>
        <p:spPr>
          <a:xfrm>
            <a:off x="467811" y="1825624"/>
            <a:ext cx="5180635" cy="4797597"/>
          </a:xfrm>
        </p:spPr>
        <p:txBody>
          <a:bodyPr>
            <a:normAutofit/>
          </a:bodyPr>
          <a:lstStyle/>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Mars is the most Earth-like planet nearby </a:t>
            </a:r>
          </a:p>
          <a:p>
            <a:r>
              <a:rPr lang="en-GB" dirty="0">
                <a:latin typeface="Arial" panose="020B0604020202020204" pitchFamily="34" charset="0"/>
                <a:cs typeface="Arial" panose="020B0604020202020204" pitchFamily="34" charset="0"/>
              </a:rPr>
              <a:t>We want to search for signs of life</a:t>
            </a:r>
          </a:p>
          <a:p>
            <a:r>
              <a:rPr lang="en-GB" dirty="0">
                <a:latin typeface="Arial" panose="020B0604020202020204" pitchFamily="34" charset="0"/>
                <a:cs typeface="Arial" panose="020B0604020202020204" pitchFamily="34" charset="0"/>
              </a:rPr>
              <a:t>Help us in protecting our planet</a:t>
            </a:r>
          </a:p>
          <a:p>
            <a:r>
              <a:rPr lang="en-GB" dirty="0">
                <a:latin typeface="Arial" panose="020B0604020202020204" pitchFamily="34" charset="0"/>
                <a:cs typeface="Arial" panose="020B0604020202020204" pitchFamily="34" charset="0"/>
              </a:rPr>
              <a:t>Space missions inspire new inventions!</a:t>
            </a:r>
          </a:p>
        </p:txBody>
      </p:sp>
      <p:pic>
        <p:nvPicPr>
          <p:cNvPr id="6" name="Picture 5" descr="A astronaut walking on a planet&#10;&#10;AI-generated content may be incorrect.">
            <a:extLst>
              <a:ext uri="{FF2B5EF4-FFF2-40B4-BE49-F238E27FC236}">
                <a16:creationId xmlns:a16="http://schemas.microsoft.com/office/drawing/2014/main" id="{401F5DE4-A815-7DDC-236E-1AA301550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195" y="2335192"/>
            <a:ext cx="5959166" cy="3266954"/>
          </a:xfrm>
          <a:prstGeom prst="rect">
            <a:avLst/>
          </a:prstGeom>
        </p:spPr>
      </p:pic>
    </p:spTree>
    <p:extLst>
      <p:ext uri="{BB962C8B-B14F-4D97-AF65-F5344CB8AC3E}">
        <p14:creationId xmlns:p14="http://schemas.microsoft.com/office/powerpoint/2010/main" val="380800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EC12D-2202-9EB5-FBF6-C643CD4E5FE2}"/>
            </a:ext>
          </a:extLst>
        </p:cNvPr>
        <p:cNvGrpSpPr/>
        <p:nvPr/>
      </p:nvGrpSpPr>
      <p:grpSpPr>
        <a:xfrm>
          <a:off x="0" y="0"/>
          <a:ext cx="0" cy="0"/>
          <a:chOff x="0" y="0"/>
          <a:chExt cx="0" cy="0"/>
        </a:xfrm>
      </p:grpSpPr>
      <p:pic>
        <p:nvPicPr>
          <p:cNvPr id="4" name="Picture 3" descr="View of desert landscape of Mars">
            <a:extLst>
              <a:ext uri="{FF2B5EF4-FFF2-40B4-BE49-F238E27FC236}">
                <a16:creationId xmlns:a16="http://schemas.microsoft.com/office/drawing/2014/main" id="{82624522-AA30-EA7C-94C0-F43D313048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4598" y="2728196"/>
            <a:ext cx="6627569" cy="3490839"/>
          </a:xfrm>
          <a:prstGeom prst="rect">
            <a:avLst/>
          </a:prstGeom>
        </p:spPr>
      </p:pic>
      <p:sp>
        <p:nvSpPr>
          <p:cNvPr id="5" name="Subtitle 2">
            <a:extLst>
              <a:ext uri="{FF2B5EF4-FFF2-40B4-BE49-F238E27FC236}">
                <a16:creationId xmlns:a16="http://schemas.microsoft.com/office/drawing/2014/main" id="{4315E204-C4D5-2034-C63F-A051AC22C8AA}"/>
              </a:ext>
            </a:extLst>
          </p:cNvPr>
          <p:cNvSpPr txBox="1">
            <a:spLocks/>
          </p:cNvSpPr>
          <p:nvPr/>
        </p:nvSpPr>
        <p:spPr>
          <a:xfrm>
            <a:off x="269064" y="1174118"/>
            <a:ext cx="11922936" cy="12102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a:solidFill>
                  <a:schemeClr val="tx2"/>
                </a:solidFill>
                <a:latin typeface="Berlin Sans FB Demi"/>
              </a:rPr>
              <a:t>How Many people have been to Mars?</a:t>
            </a:r>
          </a:p>
        </p:txBody>
      </p:sp>
      <p:sp>
        <p:nvSpPr>
          <p:cNvPr id="2" name="TextBox 1">
            <a:extLst>
              <a:ext uri="{FF2B5EF4-FFF2-40B4-BE49-F238E27FC236}">
                <a16:creationId xmlns:a16="http://schemas.microsoft.com/office/drawing/2014/main" id="{A7D6BB52-1497-931B-F764-7FEA3898D591}"/>
              </a:ext>
            </a:extLst>
          </p:cNvPr>
          <p:cNvSpPr txBox="1"/>
          <p:nvPr/>
        </p:nvSpPr>
        <p:spPr>
          <a:xfrm>
            <a:off x="762861" y="2936121"/>
            <a:ext cx="1459478" cy="707886"/>
          </a:xfrm>
          <a:prstGeom prst="rect">
            <a:avLst/>
          </a:prstGeom>
          <a:noFill/>
        </p:spPr>
        <p:txBody>
          <a:bodyPr wrap="square" rtlCol="0">
            <a:spAutoFit/>
          </a:bodyPr>
          <a:lstStyle/>
          <a:p>
            <a:r>
              <a:rPr lang="en-US" sz="4000">
                <a:solidFill>
                  <a:schemeClr val="tx2"/>
                </a:solidFill>
                <a:latin typeface="Open Sans" pitchFamily="2" charset="0"/>
                <a:ea typeface="Open Sans" pitchFamily="2" charset="0"/>
                <a:cs typeface="Open Sans" pitchFamily="2" charset="0"/>
              </a:rPr>
              <a:t>A. 0</a:t>
            </a:r>
            <a:endParaRPr lang="en-GB" sz="4000">
              <a:solidFill>
                <a:schemeClr val="tx2"/>
              </a:solidFill>
              <a:latin typeface="Open Sans" pitchFamily="2" charset="0"/>
              <a:ea typeface="Open Sans" pitchFamily="2" charset="0"/>
              <a:cs typeface="Open Sans" pitchFamily="2" charset="0"/>
            </a:endParaRPr>
          </a:p>
        </p:txBody>
      </p:sp>
      <p:sp>
        <p:nvSpPr>
          <p:cNvPr id="3" name="TextBox 2">
            <a:extLst>
              <a:ext uri="{FF2B5EF4-FFF2-40B4-BE49-F238E27FC236}">
                <a16:creationId xmlns:a16="http://schemas.microsoft.com/office/drawing/2014/main" id="{87130081-3FA7-C3FD-5518-475360ACBD7D}"/>
              </a:ext>
            </a:extLst>
          </p:cNvPr>
          <p:cNvSpPr txBox="1"/>
          <p:nvPr/>
        </p:nvSpPr>
        <p:spPr>
          <a:xfrm>
            <a:off x="762861" y="3987818"/>
            <a:ext cx="4521737" cy="707886"/>
          </a:xfrm>
          <a:prstGeom prst="rect">
            <a:avLst/>
          </a:prstGeom>
          <a:noFill/>
        </p:spPr>
        <p:txBody>
          <a:bodyPr wrap="square" rtlCol="0">
            <a:spAutoFit/>
          </a:bodyPr>
          <a:lstStyle/>
          <a:p>
            <a:r>
              <a:rPr lang="en-US" sz="4000">
                <a:solidFill>
                  <a:schemeClr val="tx2"/>
                </a:solidFill>
                <a:latin typeface="Open Sans" pitchFamily="2" charset="0"/>
                <a:ea typeface="Open Sans" pitchFamily="2" charset="0"/>
                <a:cs typeface="Open Sans" pitchFamily="2" charset="0"/>
              </a:rPr>
              <a:t>B. 2</a:t>
            </a:r>
            <a:endParaRPr lang="en-GB" sz="4000">
              <a:solidFill>
                <a:schemeClr val="tx2"/>
              </a:solidFill>
              <a:latin typeface="Open Sans" pitchFamily="2" charset="0"/>
              <a:ea typeface="Open Sans" pitchFamily="2" charset="0"/>
              <a:cs typeface="Open Sans" pitchFamily="2" charset="0"/>
            </a:endParaRPr>
          </a:p>
        </p:txBody>
      </p:sp>
      <p:sp>
        <p:nvSpPr>
          <p:cNvPr id="6" name="TextBox 5">
            <a:extLst>
              <a:ext uri="{FF2B5EF4-FFF2-40B4-BE49-F238E27FC236}">
                <a16:creationId xmlns:a16="http://schemas.microsoft.com/office/drawing/2014/main" id="{7D8EC26E-484B-DBD9-E2B1-8BD54621D8FD}"/>
              </a:ext>
            </a:extLst>
          </p:cNvPr>
          <p:cNvSpPr txBox="1"/>
          <p:nvPr/>
        </p:nvSpPr>
        <p:spPr>
          <a:xfrm>
            <a:off x="762861" y="5103426"/>
            <a:ext cx="4133811" cy="707886"/>
          </a:xfrm>
          <a:prstGeom prst="rect">
            <a:avLst/>
          </a:prstGeom>
          <a:noFill/>
        </p:spPr>
        <p:txBody>
          <a:bodyPr wrap="square" rtlCol="0">
            <a:spAutoFit/>
          </a:bodyPr>
          <a:lstStyle/>
          <a:p>
            <a:r>
              <a:rPr lang="en-US" sz="4000">
                <a:solidFill>
                  <a:schemeClr val="tx2"/>
                </a:solidFill>
                <a:latin typeface="Open Sans" pitchFamily="2" charset="0"/>
                <a:ea typeface="Open Sans" pitchFamily="2" charset="0"/>
                <a:cs typeface="Open Sans" pitchFamily="2" charset="0"/>
              </a:rPr>
              <a:t>C. 12</a:t>
            </a:r>
            <a:endParaRPr lang="en-GB" sz="4000">
              <a:solidFill>
                <a:schemeClr val="tx2"/>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720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2"/>
                                        </p:tgtEl>
                                        <p:attrNameLst>
                                          <p:attrName>fillcolor</p:attrName>
                                        </p:attrNameLst>
                                      </p:cBhvr>
                                      <p:to>
                                        <a:schemeClr val="accent2"/>
                                      </p:to>
                                    </p:animClr>
                                    <p:set>
                                      <p:cBhvr>
                                        <p:cTn id="13" dur="2000" fill="hold"/>
                                        <p:tgtEl>
                                          <p:spTgt spid="2"/>
                                        </p:tgtEl>
                                        <p:attrNameLst>
                                          <p:attrName>fill.type</p:attrName>
                                        </p:attrNameLst>
                                      </p:cBhvr>
                                      <p:to>
                                        <p:strVal val="solid"/>
                                      </p:to>
                                    </p:set>
                                    <p:set>
                                      <p:cBhvr>
                                        <p:cTn id="14"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1BD5-A2C0-AB95-9D3C-2960B9660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939EC-2D98-BA25-CD95-8AB5E4F585EF}"/>
              </a:ext>
            </a:extLst>
          </p:cNvPr>
          <p:cNvSpPr>
            <a:spLocks noGrp="1"/>
          </p:cNvSpPr>
          <p:nvPr>
            <p:ph type="title"/>
          </p:nvPr>
        </p:nvSpPr>
        <p:spPr>
          <a:xfrm>
            <a:off x="467811" y="1135061"/>
            <a:ext cx="4451430" cy="690563"/>
          </a:xfrm>
        </p:spPr>
        <p:txBody>
          <a:bodyPr>
            <a:normAutofit fontScale="90000"/>
          </a:bodyPr>
          <a:lstStyle/>
          <a:p>
            <a:r>
              <a:rPr lang="en-GB" dirty="0"/>
              <a:t>What’s the Challenge?</a:t>
            </a:r>
            <a:endParaRPr lang="en-US" dirty="0"/>
          </a:p>
        </p:txBody>
      </p:sp>
      <p:pic>
        <p:nvPicPr>
          <p:cNvPr id="7" name="Picture 6" descr="Planets and moon with rockets in the middle&#10;&#10;AI-generated content may be incorrect.">
            <a:extLst>
              <a:ext uri="{FF2B5EF4-FFF2-40B4-BE49-F238E27FC236}">
                <a16:creationId xmlns:a16="http://schemas.microsoft.com/office/drawing/2014/main" id="{02F2436E-6F8B-923E-74EA-529E267FF103}"/>
              </a:ext>
            </a:extLst>
          </p:cNvPr>
          <p:cNvPicPr>
            <a:picLocks noChangeAspect="1"/>
          </p:cNvPicPr>
          <p:nvPr/>
        </p:nvPicPr>
        <p:blipFill>
          <a:blip r:embed="rId3">
            <a:extLst>
              <a:ext uri="{28A0092B-C50C-407E-A947-70E740481C1C}">
                <a14:useLocalDpi xmlns:a14="http://schemas.microsoft.com/office/drawing/2010/main" val="0"/>
              </a:ext>
            </a:extLst>
          </a:blip>
          <a:srcRect t="8644" b="29400"/>
          <a:stretch>
            <a:fillRect/>
          </a:stretch>
        </p:blipFill>
        <p:spPr>
          <a:xfrm>
            <a:off x="1484836" y="2406300"/>
            <a:ext cx="8529151" cy="3731741"/>
          </a:xfrm>
          <a:prstGeom prst="rect">
            <a:avLst/>
          </a:prstGeom>
        </p:spPr>
      </p:pic>
      <p:sp>
        <p:nvSpPr>
          <p:cNvPr id="8" name="Oval 7">
            <a:extLst>
              <a:ext uri="{FF2B5EF4-FFF2-40B4-BE49-F238E27FC236}">
                <a16:creationId xmlns:a16="http://schemas.microsoft.com/office/drawing/2014/main" id="{96AAD043-ADC8-E3F0-33BD-54142305B9DE}"/>
              </a:ext>
            </a:extLst>
          </p:cNvPr>
          <p:cNvSpPr/>
          <p:nvPr/>
        </p:nvSpPr>
        <p:spPr>
          <a:xfrm>
            <a:off x="5297613" y="3657314"/>
            <a:ext cx="1260842" cy="12297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t>?</a:t>
            </a:r>
          </a:p>
        </p:txBody>
      </p:sp>
    </p:spTree>
    <p:extLst>
      <p:ext uri="{BB962C8B-B14F-4D97-AF65-F5344CB8AC3E}">
        <p14:creationId xmlns:p14="http://schemas.microsoft.com/office/powerpoint/2010/main" val="425458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D2612-BB9C-E838-E4EA-A86D428A3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0C3FEB-2102-3C2A-6271-F92031C49DE7}"/>
              </a:ext>
            </a:extLst>
          </p:cNvPr>
          <p:cNvSpPr>
            <a:spLocks noGrp="1"/>
          </p:cNvSpPr>
          <p:nvPr>
            <p:ph type="title"/>
          </p:nvPr>
        </p:nvSpPr>
        <p:spPr>
          <a:xfrm>
            <a:off x="496681" y="1166592"/>
            <a:ext cx="4839913" cy="690563"/>
          </a:xfrm>
        </p:spPr>
        <p:txBody>
          <a:bodyPr>
            <a:normAutofit fontScale="90000"/>
          </a:bodyPr>
          <a:lstStyle/>
          <a:p>
            <a:r>
              <a:rPr lang="en-GB" dirty="0">
                <a:latin typeface="Arial" panose="020B0604020202020204" pitchFamily="34" charset="0"/>
                <a:cs typeface="Arial" panose="020B0604020202020204" pitchFamily="34" charset="0"/>
              </a:rPr>
              <a:t>The 6 Investigations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6E0C795-9C6D-988A-9A7A-9DD5C2CD5035}"/>
              </a:ext>
            </a:extLst>
          </p:cNvPr>
          <p:cNvSpPr>
            <a:spLocks noGrp="1"/>
          </p:cNvSpPr>
          <p:nvPr>
            <p:ph idx="1"/>
          </p:nvPr>
        </p:nvSpPr>
        <p:spPr>
          <a:xfrm>
            <a:off x="496681" y="2232235"/>
            <a:ext cx="6534872" cy="4251085"/>
          </a:xfrm>
        </p:spPr>
        <p:txBody>
          <a:bodyPr>
            <a:normAutofit/>
          </a:bodyPr>
          <a:lstStyle/>
          <a:p>
            <a:pPr marL="514350" indent="-514350">
              <a:buFont typeface="+mj-lt"/>
              <a:buAutoNum type="arabicPeriod"/>
            </a:pPr>
            <a:r>
              <a:rPr lang="en-GB" sz="2400" dirty="0">
                <a:latin typeface="Arial" panose="020B0604020202020204" pitchFamily="34" charset="0"/>
                <a:cs typeface="Arial" panose="020B0604020202020204" pitchFamily="34" charset="0"/>
              </a:rPr>
              <a:t>Where Should We Build a Moon Base?</a:t>
            </a:r>
          </a:p>
          <a:p>
            <a:pPr marL="514350" indent="-514350">
              <a:buFont typeface="+mj-lt"/>
              <a:buAutoNum type="arabicPeriod"/>
            </a:pPr>
            <a:r>
              <a:rPr lang="en-GB" sz="2400" dirty="0">
                <a:latin typeface="Arial" panose="020B0604020202020204" pitchFamily="34" charset="0"/>
                <a:cs typeface="Arial" panose="020B0604020202020204" pitchFamily="34" charset="0"/>
              </a:rPr>
              <a:t>What Do Humans Need to Survive? </a:t>
            </a:r>
          </a:p>
          <a:p>
            <a:pPr marL="514350" indent="-514350">
              <a:buFont typeface="+mj-lt"/>
              <a:buAutoNum type="arabicPeriod"/>
            </a:pPr>
            <a:r>
              <a:rPr lang="en-GB" sz="2400" dirty="0">
                <a:latin typeface="Arial" panose="020B0604020202020204" pitchFamily="34" charset="0"/>
                <a:cs typeface="Arial" panose="020B0604020202020204" pitchFamily="34" charset="0"/>
              </a:rPr>
              <a:t>How Do You Control a Robot Rover?</a:t>
            </a:r>
          </a:p>
          <a:p>
            <a:pPr marL="514350" indent="-514350">
              <a:buFont typeface="+mj-lt"/>
              <a:buAutoNum type="arabicPeriod"/>
            </a:pPr>
            <a:r>
              <a:rPr lang="en-GB" sz="2400" dirty="0">
                <a:latin typeface="Arial" panose="020B0604020202020204" pitchFamily="34" charset="0"/>
                <a:cs typeface="Arial" panose="020B0604020202020204" pitchFamily="34" charset="0"/>
              </a:rPr>
              <a:t>How Do We Stay Healthy in Space?</a:t>
            </a:r>
          </a:p>
          <a:p>
            <a:pPr marL="514350" indent="-514350">
              <a:buFont typeface="+mj-lt"/>
              <a:buAutoNum type="arabicPeriod"/>
            </a:pPr>
            <a:r>
              <a:rPr lang="en-GB" sz="2400" dirty="0">
                <a:latin typeface="Arial" panose="020B0604020202020204" pitchFamily="34" charset="0"/>
                <a:cs typeface="Arial" panose="020B0604020202020204" pitchFamily="34" charset="0"/>
              </a:rPr>
              <a:t>Why Does Mars Change Size?</a:t>
            </a:r>
          </a:p>
          <a:p>
            <a:pPr marL="514350" indent="-514350">
              <a:buFont typeface="+mj-lt"/>
              <a:buAutoNum type="arabicPeriod"/>
            </a:pPr>
            <a:r>
              <a:rPr lang="en-GB" sz="2400" dirty="0">
                <a:latin typeface="Arial" panose="020B0604020202020204" pitchFamily="34" charset="0"/>
                <a:cs typeface="Arial" panose="020B0604020202020204" pitchFamily="34" charset="0"/>
              </a:rPr>
              <a:t>When Should We Launch to Mars?</a:t>
            </a:r>
          </a:p>
        </p:txBody>
      </p:sp>
      <p:pic>
        <p:nvPicPr>
          <p:cNvPr id="5" name="Graphic 4" descr="Magnifying glass with solid fill">
            <a:extLst>
              <a:ext uri="{FF2B5EF4-FFF2-40B4-BE49-F238E27FC236}">
                <a16:creationId xmlns:a16="http://schemas.microsoft.com/office/drawing/2014/main" id="{13711774-A766-2F9C-DC7E-0501936E8C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44681" y="2943676"/>
            <a:ext cx="2134952" cy="2134952"/>
          </a:xfrm>
          <a:prstGeom prst="rect">
            <a:avLst/>
          </a:prstGeom>
        </p:spPr>
      </p:pic>
      <p:pic>
        <p:nvPicPr>
          <p:cNvPr id="7" name="Graphic 6" descr="Telescope with solid fill">
            <a:extLst>
              <a:ext uri="{FF2B5EF4-FFF2-40B4-BE49-F238E27FC236}">
                <a16:creationId xmlns:a16="http://schemas.microsoft.com/office/drawing/2014/main" id="{9D625FA8-449C-A8AC-E367-F1F8FA6D8D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26139" y="2232235"/>
            <a:ext cx="3000840" cy="3000840"/>
          </a:xfrm>
          <a:prstGeom prst="rect">
            <a:avLst/>
          </a:prstGeom>
        </p:spPr>
      </p:pic>
    </p:spTree>
    <p:extLst>
      <p:ext uri="{BB962C8B-B14F-4D97-AF65-F5344CB8AC3E}">
        <p14:creationId xmlns:p14="http://schemas.microsoft.com/office/powerpoint/2010/main" val="1211537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53c21e7-1862-4a63-95cd-2448de9d8c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Template Widescreen" id="{CBE05C08-1345-4336-B265-4DC8D7C7AF24}" vid="{8F1E7484-B1C6-475F-ADC0-50D06D4533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B3BEB9A10D8E459BD47AF5D8FA3DB7" ma:contentTypeVersion="19" ma:contentTypeDescription="Create a new document." ma:contentTypeScope="" ma:versionID="b32c0e7ea251376aa44d54b7ea4c3b83">
  <xsd:schema xmlns:xsd="http://www.w3.org/2001/XMLSchema" xmlns:xs="http://www.w3.org/2001/XMLSchema" xmlns:p="http://schemas.microsoft.com/office/2006/metadata/properties" xmlns:ns2="feffa93e-cba6-43bb-8a73-15ac29ca5438" xmlns:ns3="bc488e00-68d8-4541-a084-0abf67b939b2" targetNamespace="http://schemas.microsoft.com/office/2006/metadata/properties" ma:root="true" ma:fieldsID="37c86a66cf738872fc1675622a13fac8" ns2:_="" ns3:_="">
    <xsd:import namespace="feffa93e-cba6-43bb-8a73-15ac29ca5438"/>
    <xsd:import namespace="bc488e00-68d8-4541-a084-0abf67b939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ffa93e-cba6-43bb-8a73-15ac29ca5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fea976-0fb7-4036-bc8a-08177e9f58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488e00-68d8-4541-a084-0abf67b939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084d4fb-5e41-4287-a99d-6d48a46c404c}" ma:internalName="TaxCatchAll" ma:showField="CatchAllData" ma:web="bc488e00-68d8-4541-a084-0abf67b939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ffa93e-cba6-43bb-8a73-15ac29ca5438">
      <Terms xmlns="http://schemas.microsoft.com/office/infopath/2007/PartnerControls"/>
    </lcf76f155ced4ddcb4097134ff3c332f>
    <TaxCatchAll xmlns="bc488e00-68d8-4541-a084-0abf67b939b2" xsi:nil="true"/>
  </documentManagement>
</p:properties>
</file>

<file path=customXml/itemProps1.xml><?xml version="1.0" encoding="utf-8"?>
<ds:datastoreItem xmlns:ds="http://schemas.openxmlformats.org/officeDocument/2006/customXml" ds:itemID="{25EF1E47-1E56-4673-B3E1-55BE99579B1A}">
  <ds:schemaRefs>
    <ds:schemaRef ds:uri="bc488e00-68d8-4541-a084-0abf67b939b2"/>
    <ds:schemaRef ds:uri="feffa93e-cba6-43bb-8a73-15ac29ca54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814785-3C50-47A3-A6AB-53D3BBCE4F69}">
  <ds:schemaRefs>
    <ds:schemaRef ds:uri="http://schemas.microsoft.com/sharepoint/v3/contenttype/forms"/>
  </ds:schemaRefs>
</ds:datastoreItem>
</file>

<file path=customXml/itemProps3.xml><?xml version="1.0" encoding="utf-8"?>
<ds:datastoreItem xmlns:ds="http://schemas.openxmlformats.org/officeDocument/2006/customXml" ds:itemID="{9044B3C4-D7A2-4FB4-998E-E09797CFEE8A}">
  <ds:schemaRefs>
    <ds:schemaRef ds:uri="feffa93e-cba6-43bb-8a73-15ac29ca5438"/>
    <ds:schemaRef ds:uri="http://purl.org/dc/dcmitype/"/>
    <ds:schemaRef ds:uri="bc488e00-68d8-4541-a084-0abf67b939b2"/>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359</TotalTime>
  <Words>2059</Words>
  <Application>Microsoft Macintosh PowerPoint</Application>
  <PresentationFormat>Widescreen</PresentationFormat>
  <Paragraphs>193</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Narrow</vt:lpstr>
      <vt:lpstr>Berlin Sans FB Demi</vt:lpstr>
      <vt:lpstr>Calibri</vt:lpstr>
      <vt:lpstr>Open Sans</vt:lpstr>
      <vt:lpstr>Wingdings</vt:lpstr>
      <vt:lpstr>Office Theme</vt:lpstr>
      <vt:lpstr>PowerPoint Presentation</vt:lpstr>
      <vt:lpstr>Welcome to the Mission</vt:lpstr>
      <vt:lpstr>PowerPoint Presentation</vt:lpstr>
      <vt:lpstr>PowerPoint Presentation</vt:lpstr>
      <vt:lpstr>PowerPoint Presentation</vt:lpstr>
      <vt:lpstr>Why go to Mars?</vt:lpstr>
      <vt:lpstr>PowerPoint Presentation</vt:lpstr>
      <vt:lpstr>What’s the Challenge?</vt:lpstr>
      <vt:lpstr>The 6 Investigations</vt:lpstr>
      <vt:lpstr>Meet the Crew – That’s You!</vt:lpstr>
      <vt:lpstr>Investigation 1</vt:lpstr>
      <vt:lpstr>PowerPoint Presentation</vt:lpstr>
      <vt:lpstr>Investigation 1 brief: </vt:lpstr>
      <vt:lpstr>PowerPoint Presentation</vt:lpstr>
      <vt:lpstr>What to Look For</vt:lpstr>
      <vt:lpstr>PowerPoint Presentation</vt:lpstr>
      <vt:lpstr>PowerPoint Presentation</vt:lpstr>
      <vt:lpstr>Craters</vt:lpstr>
      <vt:lpstr>Explore the Moon’s Surface</vt:lpstr>
      <vt:lpstr>PowerPoint Presentation</vt:lpstr>
      <vt:lpstr>What Makes a Good Base Site?</vt:lpstr>
      <vt:lpstr>Choose a Moon Base Site</vt:lpstr>
      <vt:lpstr>PowerPoint Presentation</vt:lpstr>
      <vt:lpstr>PowerPoint Presentation</vt:lpstr>
      <vt:lpstr>Next Investigation…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Hurst, Georgia</dc:creator>
  <cp:lastModifiedBy>Daoud, Mohamed</cp:lastModifiedBy>
  <cp:revision>5</cp:revision>
  <dcterms:created xsi:type="dcterms:W3CDTF">2024-12-18T15:09:14Z</dcterms:created>
  <dcterms:modified xsi:type="dcterms:W3CDTF">2026-03-31T10:28:34Z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0x01010097B3BEB9A10D8E459BD47AF5D8FA3DB7</vt:lpwstr>
  </property>
  <property fmtid="{D5CDD505-2E9C-101B-9397-08002B2CF9AE}" pid="3" name="MediaServiceImageTags">
    <vt:lpwstr/>
  </property>
</Properties>
</file>