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webextensions/webextension2.xml" ContentType="application/vnd.ms-office.webextension+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323" r:id="rId5"/>
    <p:sldId id="290" r:id="rId6"/>
    <p:sldId id="342" r:id="rId7"/>
    <p:sldId id="324" r:id="rId8"/>
    <p:sldId id="326" r:id="rId9"/>
    <p:sldId id="328" r:id="rId10"/>
    <p:sldId id="329" r:id="rId11"/>
    <p:sldId id="347" r:id="rId12"/>
    <p:sldId id="331" r:id="rId13"/>
    <p:sldId id="343" r:id="rId14"/>
    <p:sldId id="330" r:id="rId15"/>
    <p:sldId id="309" r:id="rId16"/>
    <p:sldId id="333" r:id="rId17"/>
    <p:sldId id="334" r:id="rId18"/>
    <p:sldId id="335" r:id="rId19"/>
    <p:sldId id="337" r:id="rId20"/>
    <p:sldId id="332" r:id="rId21"/>
    <p:sldId id="340" r:id="rId22"/>
    <p:sldId id="348" r:id="rId23"/>
    <p:sldId id="349" r:id="rId24"/>
    <p:sldId id="350" r:id="rId25"/>
    <p:sldId id="34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55D"/>
    <a:srgbClr val="00205B"/>
    <a:srgbClr val="2CD5C4"/>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BEA36-A243-EB4E-B5E6-D4421BCC1210}" v="8" dt="2026-03-16T11:59:14.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73605"/>
  </p:normalViewPr>
  <p:slideViewPr>
    <p:cSldViewPr snapToGrid="0">
      <p:cViewPr varScale="1">
        <p:scale>
          <a:sx n="78" d="100"/>
          <a:sy n="78" d="100"/>
        </p:scale>
        <p:origin x="192" y="480"/>
      </p:cViewPr>
      <p:guideLst/>
    </p:cSldViewPr>
  </p:slideViewPr>
  <p:notesTextViewPr>
    <p:cViewPr>
      <p:scale>
        <a:sx n="1" d="1"/>
        <a:sy n="1" d="1"/>
      </p:scale>
      <p:origin x="0" y="0"/>
    </p:cViewPr>
  </p:notesTextViewPr>
  <p:notesViewPr>
    <p:cSldViewPr snapToGrid="0">
      <p:cViewPr varScale="1">
        <p:scale>
          <a:sx n="116" d="100"/>
          <a:sy n="116" d="100"/>
        </p:scale>
        <p:origin x="347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30/03/2026</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30/03/2026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C9CB-3FBB-44EB-6B7F-3CA558287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3A0F8-8E72-EE19-C8D8-E2BD82394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D7E0E-623C-CB62-AB92-0CC7B3280C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3C41A-CC9F-34B8-8242-636801A6F50E}"/>
              </a:ext>
            </a:extLst>
          </p:cNvPr>
          <p:cNvSpPr>
            <a:spLocks noGrp="1"/>
          </p:cNvSpPr>
          <p:nvPr>
            <p:ph type="sldNum" sz="quarter" idx="5"/>
          </p:nvPr>
        </p:nvSpPr>
        <p:spPr/>
        <p:txBody>
          <a:bodyPr/>
          <a:lstStyle/>
          <a:p>
            <a:fld id="{3DD05905-E595-4FAE-829E-5244D4535A65}" type="slidenum">
              <a:rPr lang="en-GB" smtClean="0"/>
              <a:t>1</a:t>
            </a:fld>
            <a:endParaRPr lang="en-GB"/>
          </a:p>
        </p:txBody>
      </p:sp>
    </p:spTree>
    <p:extLst>
      <p:ext uri="{BB962C8B-B14F-4D97-AF65-F5344CB8AC3E}">
        <p14:creationId xmlns:p14="http://schemas.microsoft.com/office/powerpoint/2010/main" val="305778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adjust </a:t>
            </a:r>
            <a:r>
              <a:rPr lang="en-GB" sz="1200" dirty="0">
                <a:solidFill>
                  <a:srgbClr val="05255D"/>
                </a:solidFill>
                <a:latin typeface="Arial" panose="020B0604020202020204" pitchFamily="34" charset="0"/>
                <a:cs typeface="Arial" panose="020B0604020202020204" pitchFamily="34" charset="0"/>
              </a:rPr>
              <a:t>the time to fit your session. (recommended 10 minutes)</a:t>
            </a: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10</a:t>
            </a:fld>
            <a:endParaRPr lang="en-GB"/>
          </a:p>
        </p:txBody>
      </p:sp>
    </p:spTree>
    <p:extLst>
      <p:ext uri="{BB962C8B-B14F-4D97-AF65-F5344CB8AC3E}">
        <p14:creationId xmlns:p14="http://schemas.microsoft.com/office/powerpoint/2010/main" val="72391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1AA7F-423C-2A33-B984-1EA4B3413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F871-25E2-EE1B-0F92-5674FBAEC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CD9CE-89F6-62F0-255B-9D0A7D9E10E8}"/>
              </a:ext>
            </a:extLst>
          </p:cNvPr>
          <p:cNvSpPr>
            <a:spLocks noGrp="1"/>
          </p:cNvSpPr>
          <p:nvPr>
            <p:ph type="body" idx="1"/>
          </p:nvPr>
        </p:nvSpPr>
        <p:spPr/>
        <p:txBody>
          <a:bodyPr/>
          <a:lstStyle/>
          <a:p>
            <a:r>
              <a:rPr lang="en-GB" sz="1200" dirty="0">
                <a:solidFill>
                  <a:srgbClr val="05255D"/>
                </a:solidFill>
                <a:latin typeface="Arial" panose="020B0604020202020204" pitchFamily="34" charset="0"/>
                <a:cs typeface="Arial" panose="020B0604020202020204" pitchFamily="34" charset="0"/>
              </a:rPr>
              <a:t>Hand out the mission cards to each team by canvas:</a:t>
            </a:r>
            <a:endParaRPr lang="en-US" sz="1200" dirty="0">
              <a:solidFill>
                <a:srgbClr val="05255D"/>
              </a:solidFill>
              <a:latin typeface="Arial" panose="020B0604020202020204" pitchFamily="34" charset="0"/>
              <a:cs typeface="Arial" panose="020B0604020202020204" pitchFamily="34" charset="0"/>
            </a:endParaRPr>
          </a:p>
          <a:p>
            <a:endParaRPr lang="en-US" sz="1200" dirty="0">
              <a:solidFill>
                <a:srgbClr val="05255D"/>
              </a:solidFill>
              <a:latin typeface="Arial" panose="020B0604020202020204" pitchFamily="34" charset="0"/>
              <a:cs typeface="Arial" panose="020B0604020202020204" pitchFamily="34" charset="0"/>
            </a:endParaRPr>
          </a:p>
          <a:p>
            <a:r>
              <a:rPr lang="en-US" sz="1200" dirty="0">
                <a:solidFill>
                  <a:srgbClr val="05255D"/>
                </a:solidFill>
                <a:latin typeface="Arial" panose="020B0604020202020204" pitchFamily="34" charset="0"/>
                <a:cs typeface="Arial" panose="020B0604020202020204" pitchFamily="34" charset="0"/>
              </a:rPr>
              <a:t>Canvas 1 and 2</a:t>
            </a:r>
          </a:p>
          <a:p>
            <a:r>
              <a:rPr lang="en-US" sz="1200" dirty="0">
                <a:solidFill>
                  <a:srgbClr val="05255D"/>
                </a:solidFill>
                <a:latin typeface="Arial" panose="020B0604020202020204" pitchFamily="34" charset="0"/>
                <a:cs typeface="Arial" panose="020B0604020202020204" pitchFamily="34" charset="0"/>
              </a:rPr>
              <a:t>Hand out the following mission cards, one per each team:</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Clean Solar Panels </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Activate Communications </a:t>
            </a:r>
          </a:p>
          <a:p>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Canvas 3 and 4</a:t>
            </a:r>
          </a:p>
          <a:p>
            <a:r>
              <a:rPr lang="en-US" sz="1200" dirty="0">
                <a:solidFill>
                  <a:srgbClr val="05255D"/>
                </a:solidFill>
                <a:latin typeface="Arial" panose="020B0604020202020204" pitchFamily="34" charset="0"/>
                <a:cs typeface="Arial" panose="020B0604020202020204" pitchFamily="34" charset="0"/>
              </a:rPr>
              <a:t>Hand out the following mission cards, one per each team:</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Check Weather </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Collect Rocks </a:t>
            </a:r>
          </a:p>
          <a:p>
            <a:pPr marL="285750" indent="-285750">
              <a:buFont typeface="Arial" panose="020B0604020202020204" pitchFamily="34" charset="0"/>
              <a:buChar char="•"/>
            </a:pPr>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Briefly explain that each team will follow a simple mission process.</a:t>
            </a:r>
          </a:p>
        </p:txBody>
      </p:sp>
      <p:sp>
        <p:nvSpPr>
          <p:cNvPr id="4" name="Slide Number Placeholder 3">
            <a:extLst>
              <a:ext uri="{FF2B5EF4-FFF2-40B4-BE49-F238E27FC236}">
                <a16:creationId xmlns:a16="http://schemas.microsoft.com/office/drawing/2014/main" id="{2A4E72B8-F57A-2806-BEB8-00F582032223}"/>
              </a:ext>
            </a:extLst>
          </p:cNvPr>
          <p:cNvSpPr>
            <a:spLocks noGrp="1"/>
          </p:cNvSpPr>
          <p:nvPr>
            <p:ph type="sldNum" sz="quarter" idx="5"/>
          </p:nvPr>
        </p:nvSpPr>
        <p:spPr/>
        <p:txBody>
          <a:bodyPr/>
          <a:lstStyle/>
          <a:p>
            <a:fld id="{3DD05905-E595-4FAE-829E-5244D4535A65}" type="slidenum">
              <a:rPr lang="en-GB" smtClean="0"/>
              <a:t>11</a:t>
            </a:fld>
            <a:endParaRPr lang="en-GB"/>
          </a:p>
        </p:txBody>
      </p:sp>
    </p:spTree>
    <p:extLst>
      <p:ext uri="{BB962C8B-B14F-4D97-AF65-F5344CB8AC3E}">
        <p14:creationId xmlns:p14="http://schemas.microsoft.com/office/powerpoint/2010/main" val="188180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4E53-C932-0579-7A72-13806DDBB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F8D0F-AF6F-B3E2-E7BD-2CB85CE8E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AF07D-C7CF-86DC-9684-84DFE3A8651F}"/>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Step 1 – Rover and Mission Details (page 29 in the workbooks)</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Ask students to agree on a rover name and write it in the workbook.</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They should also write down their mission title (from the mission card).</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Pupils read the mission instructions on the back of the card and complete the sentences in their workbook.</a:t>
            </a:r>
          </a:p>
          <a:p>
            <a:pPr marL="285750" indent="-285750">
              <a:buFont typeface="Arial" panose="020B0604020202020204" pitchFamily="34" charset="0"/>
              <a:buChar char="•"/>
            </a:pPr>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Tip: Emphasise collaboration: this step builds team identity and makes them feel like “real engineers.” You could prompt: “What would NASA or ESA name their rover? Can you come up with something inspiring or funny?”</a:t>
            </a:r>
          </a:p>
        </p:txBody>
      </p:sp>
      <p:sp>
        <p:nvSpPr>
          <p:cNvPr id="4" name="Slide Number Placeholder 3">
            <a:extLst>
              <a:ext uri="{FF2B5EF4-FFF2-40B4-BE49-F238E27FC236}">
                <a16:creationId xmlns:a16="http://schemas.microsoft.com/office/drawing/2014/main" id="{724DCE6D-7269-4EC1-60ED-250ADC6561C0}"/>
              </a:ext>
            </a:extLst>
          </p:cNvPr>
          <p:cNvSpPr>
            <a:spLocks noGrp="1"/>
          </p:cNvSpPr>
          <p:nvPr>
            <p:ph type="sldNum" sz="quarter" idx="5"/>
          </p:nvPr>
        </p:nvSpPr>
        <p:spPr/>
        <p:txBody>
          <a:bodyPr/>
          <a:lstStyle/>
          <a:p>
            <a:fld id="{3DD05905-E595-4FAE-829E-5244D4535A65}" type="slidenum">
              <a:rPr lang="en-GB" smtClean="0"/>
              <a:t>12</a:t>
            </a:fld>
            <a:endParaRPr lang="en-GB"/>
          </a:p>
        </p:txBody>
      </p:sp>
    </p:spTree>
    <p:extLst>
      <p:ext uri="{BB962C8B-B14F-4D97-AF65-F5344CB8AC3E}">
        <p14:creationId xmlns:p14="http://schemas.microsoft.com/office/powerpoint/2010/main" val="118102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BFE3A-B97F-9C1D-BB3A-BE7FFA09F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9F3C0-107D-B957-A410-3308EE031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57BB1-C185-154F-CBCE-C2FBA70E8B4D}"/>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Step 2 – Plotting &amp; Planning (page 30 in the workbooks) </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Students should trace the safest path to their mission target.</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Remind them to think about obstacles (rocks and stations).</a:t>
            </a:r>
          </a:p>
          <a:p>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Tip: See pages ---- for some ideas on how to complete each mission. Tell them to use arrows or step counts to map moves. This helps avoid errors later. Connect to real science: engineers at NASA also plot rover paths carefully to avoid hazards. </a:t>
            </a:r>
          </a:p>
        </p:txBody>
      </p:sp>
      <p:sp>
        <p:nvSpPr>
          <p:cNvPr id="4" name="Slide Number Placeholder 3">
            <a:extLst>
              <a:ext uri="{FF2B5EF4-FFF2-40B4-BE49-F238E27FC236}">
                <a16:creationId xmlns:a16="http://schemas.microsoft.com/office/drawing/2014/main" id="{03420D07-AA89-C196-D197-4DBB73264C76}"/>
              </a:ext>
            </a:extLst>
          </p:cNvPr>
          <p:cNvSpPr>
            <a:spLocks noGrp="1"/>
          </p:cNvSpPr>
          <p:nvPr>
            <p:ph type="sldNum" sz="quarter" idx="5"/>
          </p:nvPr>
        </p:nvSpPr>
        <p:spPr/>
        <p:txBody>
          <a:bodyPr/>
          <a:lstStyle/>
          <a:p>
            <a:fld id="{3DD05905-E595-4FAE-829E-5244D4535A65}" type="slidenum">
              <a:rPr lang="en-GB" smtClean="0"/>
              <a:t>13</a:t>
            </a:fld>
            <a:endParaRPr lang="en-GB"/>
          </a:p>
        </p:txBody>
      </p:sp>
    </p:spTree>
    <p:extLst>
      <p:ext uri="{BB962C8B-B14F-4D97-AF65-F5344CB8AC3E}">
        <p14:creationId xmlns:p14="http://schemas.microsoft.com/office/powerpoint/2010/main" val="73384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EFDA-16AE-8897-21C4-C87A284C8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57EA0-757E-4E92-FF6A-46B5D5F25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8C4A7-9046-3625-C40E-6B2679178031}"/>
              </a:ext>
            </a:extLst>
          </p:cNvPr>
          <p:cNvSpPr>
            <a:spLocks noGrp="1"/>
          </p:cNvSpPr>
          <p:nvPr>
            <p:ph type="body" idx="1"/>
          </p:nvPr>
        </p:nvSpPr>
        <p:spPr/>
        <p:txBody>
          <a:bodyPr/>
          <a:lstStyle/>
          <a:p>
            <a:r>
              <a:rPr lang="en-GB" sz="1400" b="1" dirty="0">
                <a:solidFill>
                  <a:srgbClr val="05255D"/>
                </a:solidFill>
                <a:latin typeface="Arial" panose="020B0604020202020204" pitchFamily="34" charset="0"/>
                <a:cs typeface="Arial" panose="020B0604020202020204" pitchFamily="34" charset="0"/>
              </a:rPr>
              <a:t>Step 3 – Coding</a:t>
            </a:r>
          </a:p>
          <a:p>
            <a:r>
              <a:rPr lang="en-GB" sz="1400" dirty="0">
                <a:solidFill>
                  <a:srgbClr val="05255D"/>
                </a:solidFill>
                <a:latin typeface="Arial" panose="020B0604020202020204" pitchFamily="34" charset="0"/>
                <a:cs typeface="Arial" panose="020B0604020202020204" pitchFamily="34" charset="0"/>
              </a:rPr>
              <a:t>Now, students turn their plotted path into code.</a:t>
            </a:r>
          </a:p>
          <a:p>
            <a:endParaRPr lang="en-GB" sz="1400" dirty="0">
              <a:solidFill>
                <a:srgbClr val="05255D"/>
              </a:solidFill>
              <a:latin typeface="Arial" panose="020B0604020202020204" pitchFamily="34" charset="0"/>
              <a:cs typeface="Arial" panose="020B0604020202020204" pitchFamily="34" charset="0"/>
            </a:endParaRPr>
          </a:p>
          <a:p>
            <a:r>
              <a:rPr lang="en-GB" sz="1400" dirty="0">
                <a:solidFill>
                  <a:srgbClr val="05255D"/>
                </a:solidFill>
                <a:latin typeface="Arial" panose="020B0604020202020204" pitchFamily="34" charset="0"/>
                <a:cs typeface="Arial" panose="020B0604020202020204" pitchFamily="34" charset="0"/>
              </a:rPr>
              <a:t>Remind them:</a:t>
            </a:r>
          </a:p>
          <a:p>
            <a:pPr marL="285750" lvl="1" indent="-285750">
              <a:buFont typeface="Arial" panose="020B0604020202020204" pitchFamily="34" charset="0"/>
              <a:buChar char="•"/>
            </a:pPr>
            <a:r>
              <a:rPr lang="en-GB" sz="1400" dirty="0">
                <a:solidFill>
                  <a:srgbClr val="05255D"/>
                </a:solidFill>
                <a:latin typeface="Arial" panose="020B0604020202020204" pitchFamily="34" charset="0"/>
                <a:cs typeface="Arial" panose="020B0604020202020204" pitchFamily="34" charset="0"/>
              </a:rPr>
              <a:t>Use the same blocks they practised in the Quick Rover Tests. </a:t>
            </a:r>
          </a:p>
          <a:p>
            <a:pPr marL="285750" lvl="1" indent="-285750">
              <a:buFont typeface="Arial" panose="020B0604020202020204" pitchFamily="34" charset="0"/>
              <a:buChar char="•"/>
            </a:pPr>
            <a:r>
              <a:rPr lang="en-GB" sz="1400" dirty="0">
                <a:solidFill>
                  <a:srgbClr val="05255D"/>
                </a:solidFill>
                <a:latin typeface="Arial" panose="020B0604020202020204" pitchFamily="34" charset="0"/>
                <a:cs typeface="Arial" panose="020B0604020202020204" pitchFamily="34" charset="0"/>
              </a:rPr>
              <a:t>Each move or turn should be included as a block in their program. For example, if pupils need the rover to move several squares, they should change the value (or repeat the block), rather than repeatedly clicking a “move one square” block. </a:t>
            </a:r>
          </a:p>
          <a:p>
            <a:pPr marL="285750" lvl="1" indent="-285750">
              <a:buFont typeface="Arial" panose="020B0604020202020204" pitchFamily="34" charset="0"/>
              <a:buChar char="•"/>
            </a:pPr>
            <a:r>
              <a:rPr lang="en-GB" sz="1400" dirty="0">
                <a:solidFill>
                  <a:srgbClr val="05255D"/>
                </a:solidFill>
                <a:latin typeface="Arial" panose="020B0604020202020204" pitchFamily="34" charset="0"/>
                <a:cs typeface="Arial" panose="020B0604020202020204" pitchFamily="34" charset="0"/>
              </a:rPr>
              <a:t>Remind pupils that once the rover is placed on the launch base and they press start, they should not touch the code while it is running, the program should be complete before launch.</a:t>
            </a:r>
          </a:p>
          <a:p>
            <a:pPr marL="285750" lvl="1" indent="-285750">
              <a:buFont typeface="Arial" panose="020B0604020202020204" pitchFamily="34" charset="0"/>
              <a:buChar char="•"/>
            </a:pPr>
            <a:endParaRPr lang="en-GB" sz="1400" dirty="0">
              <a:solidFill>
                <a:srgbClr val="05255D"/>
              </a:solidFill>
              <a:latin typeface="Arial" panose="020B0604020202020204" pitchFamily="34" charset="0"/>
              <a:cs typeface="Arial" panose="020B0604020202020204" pitchFamily="34" charset="0"/>
            </a:endParaRPr>
          </a:p>
          <a:p>
            <a:r>
              <a:rPr lang="en-GB" sz="1400" dirty="0">
                <a:solidFill>
                  <a:srgbClr val="05255D"/>
                </a:solidFill>
                <a:latin typeface="Arial" panose="020B0604020202020204" pitchFamily="34" charset="0"/>
                <a:cs typeface="Arial" panose="020B0604020202020204" pitchFamily="34" charset="0"/>
              </a:rPr>
              <a:t>Tip: Walk around and check that teams’ code matches their planned path.</a:t>
            </a:r>
          </a:p>
        </p:txBody>
      </p:sp>
      <p:sp>
        <p:nvSpPr>
          <p:cNvPr id="4" name="Slide Number Placeholder 3">
            <a:extLst>
              <a:ext uri="{FF2B5EF4-FFF2-40B4-BE49-F238E27FC236}">
                <a16:creationId xmlns:a16="http://schemas.microsoft.com/office/drawing/2014/main" id="{598BAF41-C04E-7BC5-9644-1B515AD934A3}"/>
              </a:ext>
            </a:extLst>
          </p:cNvPr>
          <p:cNvSpPr>
            <a:spLocks noGrp="1"/>
          </p:cNvSpPr>
          <p:nvPr>
            <p:ph type="sldNum" sz="quarter" idx="5"/>
          </p:nvPr>
        </p:nvSpPr>
        <p:spPr/>
        <p:txBody>
          <a:bodyPr/>
          <a:lstStyle/>
          <a:p>
            <a:fld id="{3DD05905-E595-4FAE-829E-5244D4535A65}" type="slidenum">
              <a:rPr lang="en-GB" smtClean="0"/>
              <a:t>14</a:t>
            </a:fld>
            <a:endParaRPr lang="en-GB"/>
          </a:p>
        </p:txBody>
      </p:sp>
    </p:spTree>
    <p:extLst>
      <p:ext uri="{BB962C8B-B14F-4D97-AF65-F5344CB8AC3E}">
        <p14:creationId xmlns:p14="http://schemas.microsoft.com/office/powerpoint/2010/main" val="396943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995E-C721-37E5-EBEC-5B3BDEAE5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528A6-383A-0AF0-CAE8-3A35C642E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DF61-92A8-3F31-68F1-EFD271E60A75}"/>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Step 4 – Testing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05255D"/>
                </a:solidFill>
                <a:latin typeface="Arial" panose="020B0604020202020204" pitchFamily="34" charset="0"/>
                <a:cs typeface="Arial" panose="020B0604020202020204" pitchFamily="34" charset="0"/>
              </a:rPr>
              <a:t>Pupils test their code on the floor and check whether the rover follows the planned route.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05255D"/>
                </a:solidFill>
                <a:latin typeface="Arial" panose="020B0604020202020204" pitchFamily="34" charset="0"/>
                <a:cs typeface="Arial" panose="020B0604020202020204" pitchFamily="34" charset="0"/>
              </a:rPr>
              <a:t>If it doesn’t work first time, reassure them that this is normal, they should adjust the code and try again.</a:t>
            </a:r>
          </a:p>
          <a:p>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Tip: Highlight that real missions also test multiple times before launch.</a:t>
            </a:r>
          </a:p>
          <a:p>
            <a:r>
              <a:rPr lang="en-GB" sz="1200" dirty="0">
                <a:solidFill>
                  <a:srgbClr val="05255D"/>
                </a:solidFill>
                <a:latin typeface="Arial" panose="020B0604020202020204" pitchFamily="34" charset="0"/>
                <a:cs typeface="Arial" panose="020B0604020202020204" pitchFamily="34" charset="0"/>
              </a:rPr>
              <a:t>Ask: “What worked? What didn’t? How can you improve it?”</a:t>
            </a:r>
          </a:p>
          <a:p>
            <a:r>
              <a:rPr lang="en-GB" sz="1200" dirty="0">
                <a:solidFill>
                  <a:srgbClr val="05255D"/>
                </a:solidFill>
                <a:latin typeface="Arial" panose="020B0604020202020204" pitchFamily="34" charset="0"/>
                <a:cs typeface="Arial" panose="020B0604020202020204" pitchFamily="34" charset="0"/>
              </a:rPr>
              <a:t>Motivate them by saying even NASA engineers face failures before success.</a:t>
            </a:r>
          </a:p>
        </p:txBody>
      </p:sp>
      <p:sp>
        <p:nvSpPr>
          <p:cNvPr id="4" name="Slide Number Placeholder 3">
            <a:extLst>
              <a:ext uri="{FF2B5EF4-FFF2-40B4-BE49-F238E27FC236}">
                <a16:creationId xmlns:a16="http://schemas.microsoft.com/office/drawing/2014/main" id="{B3C75A3D-FF88-0B6B-7493-9A12B50F01DE}"/>
              </a:ext>
            </a:extLst>
          </p:cNvPr>
          <p:cNvSpPr>
            <a:spLocks noGrp="1"/>
          </p:cNvSpPr>
          <p:nvPr>
            <p:ph type="sldNum" sz="quarter" idx="5"/>
          </p:nvPr>
        </p:nvSpPr>
        <p:spPr/>
        <p:txBody>
          <a:bodyPr/>
          <a:lstStyle/>
          <a:p>
            <a:fld id="{3DD05905-E595-4FAE-829E-5244D4535A65}" type="slidenum">
              <a:rPr lang="en-GB" smtClean="0"/>
              <a:t>15</a:t>
            </a:fld>
            <a:endParaRPr lang="en-GB"/>
          </a:p>
        </p:txBody>
      </p:sp>
    </p:spTree>
    <p:extLst>
      <p:ext uri="{BB962C8B-B14F-4D97-AF65-F5344CB8AC3E}">
        <p14:creationId xmlns:p14="http://schemas.microsoft.com/office/powerpoint/2010/main" val="41981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7B578-5003-654A-4842-97C91C89C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0ACF3-C0D3-85FC-05BA-96FAFD52D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8D1D1-F9EA-DDFA-6A4A-A65D3238D9E7}"/>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Step 5 – Readings (page 31 in the workbooks)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05255D"/>
                </a:solidFill>
                <a:latin typeface="Arial" panose="020B0604020202020204" pitchFamily="34" charset="0"/>
                <a:cs typeface="Arial" panose="020B0604020202020204" pitchFamily="34" charset="0"/>
              </a:rPr>
              <a:t>When a team completes their mission, they should let you know.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05255D"/>
                </a:solidFill>
                <a:latin typeface="Arial" panose="020B0604020202020204" pitchFamily="34" charset="0"/>
                <a:cs typeface="Arial" panose="020B0604020202020204" pitchFamily="34" charset="0"/>
              </a:rPr>
              <a:t>Once they have successfully completed it, give them the relevant mission reading/value to record (as the mission controller).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05255D"/>
                </a:solidFill>
                <a:latin typeface="Arial" panose="020B0604020202020204" pitchFamily="34" charset="0"/>
                <a:cs typeface="Arial" panose="020B0604020202020204" pitchFamily="34" charset="0"/>
              </a:rPr>
              <a:t>Pupils record the reading in their workbook and answer the question: “What does your reading represent?”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200" dirty="0">
              <a:solidFill>
                <a:srgbClr val="05255D"/>
              </a:solidFill>
              <a:latin typeface="Arial" panose="020B0604020202020204" pitchFamily="34" charset="0"/>
              <a:cs typeface="Arial" panose="020B0604020202020204" pitchFamily="34" charset="0"/>
            </a:endParaRPr>
          </a:p>
          <a:p>
            <a:pPr algn="l" rtl="0" eaLnBrk="0" fontAlgn="base" hangingPunct="0">
              <a:spcBef>
                <a:spcPct val="0"/>
              </a:spcBef>
              <a:spcAft>
                <a:spcPct val="0"/>
              </a:spcAft>
            </a:pPr>
            <a:r>
              <a:rPr lang="en-GB" sz="1200" dirty="0">
                <a:solidFill>
                  <a:srgbClr val="05255D"/>
                </a:solidFill>
                <a:latin typeface="Arial" panose="020B0604020202020204" pitchFamily="34" charset="0"/>
                <a:cs typeface="Arial" panose="020B0604020202020204" pitchFamily="34" charset="0"/>
              </a:rPr>
              <a:t>Allow around 30 minutes for the mission section in total (adjust as needed for your session). If teams finish early, you can offer an extension activity (see page ___).</a:t>
            </a:r>
          </a:p>
        </p:txBody>
      </p:sp>
      <p:sp>
        <p:nvSpPr>
          <p:cNvPr id="4" name="Slide Number Placeholder 3">
            <a:extLst>
              <a:ext uri="{FF2B5EF4-FFF2-40B4-BE49-F238E27FC236}">
                <a16:creationId xmlns:a16="http://schemas.microsoft.com/office/drawing/2014/main" id="{AC60DBBD-FD59-75B1-2232-A4731A889BBB}"/>
              </a:ext>
            </a:extLst>
          </p:cNvPr>
          <p:cNvSpPr>
            <a:spLocks noGrp="1"/>
          </p:cNvSpPr>
          <p:nvPr>
            <p:ph type="sldNum" sz="quarter" idx="5"/>
          </p:nvPr>
        </p:nvSpPr>
        <p:spPr/>
        <p:txBody>
          <a:bodyPr/>
          <a:lstStyle/>
          <a:p>
            <a:fld id="{3DD05905-E595-4FAE-829E-5244D4535A65}" type="slidenum">
              <a:rPr lang="en-GB" smtClean="0"/>
              <a:t>16</a:t>
            </a:fld>
            <a:endParaRPr lang="en-GB"/>
          </a:p>
        </p:txBody>
      </p:sp>
    </p:spTree>
    <p:extLst>
      <p:ext uri="{BB962C8B-B14F-4D97-AF65-F5344CB8AC3E}">
        <p14:creationId xmlns:p14="http://schemas.microsoft.com/office/powerpoint/2010/main" val="4080071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the time to fit to your session (recommended 30 minutes)</a:t>
            </a:r>
          </a:p>
        </p:txBody>
      </p:sp>
      <p:sp>
        <p:nvSpPr>
          <p:cNvPr id="4" name="Slide Number Placeholder 3"/>
          <p:cNvSpPr>
            <a:spLocks noGrp="1"/>
          </p:cNvSpPr>
          <p:nvPr>
            <p:ph type="sldNum" sz="quarter" idx="5"/>
          </p:nvPr>
        </p:nvSpPr>
        <p:spPr/>
        <p:txBody>
          <a:bodyPr/>
          <a:lstStyle/>
          <a:p>
            <a:fld id="{3DD05905-E595-4FAE-829E-5244D4535A65}" type="slidenum">
              <a:rPr lang="en-GB" smtClean="0"/>
              <a:t>17</a:t>
            </a:fld>
            <a:endParaRPr lang="en-GB"/>
          </a:p>
        </p:txBody>
      </p:sp>
    </p:spTree>
    <p:extLst>
      <p:ext uri="{BB962C8B-B14F-4D97-AF65-F5344CB8AC3E}">
        <p14:creationId xmlns:p14="http://schemas.microsoft.com/office/powerpoint/2010/main" val="272248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Mission 1 – Activate Communications</a:t>
            </a:r>
            <a:br>
              <a:rPr lang="en-GB" sz="1200" dirty="0">
                <a:solidFill>
                  <a:srgbClr val="05255D"/>
                </a:solidFill>
                <a:latin typeface="Arial" panose="020B0604020202020204" pitchFamily="34" charset="0"/>
                <a:cs typeface="Arial" panose="020B0604020202020204" pitchFamily="34" charset="0"/>
              </a:rPr>
            </a:br>
            <a:r>
              <a:rPr lang="en-GB" sz="1200" u="sng" dirty="0">
                <a:solidFill>
                  <a:srgbClr val="05255D"/>
                </a:solidFill>
                <a:latin typeface="Arial" panose="020B0604020202020204" pitchFamily="34" charset="0"/>
                <a:cs typeface="Arial" panose="020B0604020202020204" pitchFamily="34" charset="0"/>
              </a:rPr>
              <a:t>Reading to give pupils</a:t>
            </a:r>
            <a:r>
              <a:rPr lang="en-GB" sz="1200" dirty="0">
                <a:solidFill>
                  <a:srgbClr val="05255D"/>
                </a:solidFill>
                <a:latin typeface="Arial" panose="020B0604020202020204" pitchFamily="34" charset="0"/>
                <a:cs typeface="Arial" panose="020B0604020202020204" pitchFamily="34" charset="0"/>
              </a:rPr>
              <a:t>: 12.5 minutes</a:t>
            </a:r>
            <a:endParaRPr lang="en-GB" sz="1200" b="1" dirty="0"/>
          </a:p>
          <a:p>
            <a:r>
              <a:rPr lang="en-GB" sz="1200" u="sng" dirty="0">
                <a:solidFill>
                  <a:srgbClr val="05255D"/>
                </a:solidFill>
                <a:latin typeface="Arial" panose="020B0604020202020204" pitchFamily="34" charset="0"/>
                <a:cs typeface="Arial" panose="020B0604020202020204" pitchFamily="34" charset="0"/>
              </a:rPr>
              <a:t>What it represents:</a:t>
            </a:r>
            <a:br>
              <a:rPr lang="en-GB" sz="1200" dirty="0">
                <a:solidFill>
                  <a:srgbClr val="05255D"/>
                </a:solidFill>
                <a:latin typeface="Arial" panose="020B0604020202020204" pitchFamily="34" charset="0"/>
                <a:cs typeface="Arial" panose="020B0604020202020204" pitchFamily="34" charset="0"/>
              </a:rPr>
            </a:br>
            <a:r>
              <a:rPr lang="en-GB" sz="1200" dirty="0">
                <a:solidFill>
                  <a:srgbClr val="05255D"/>
                </a:solidFill>
                <a:latin typeface="Arial" panose="020B0604020202020204" pitchFamily="34" charset="0"/>
                <a:cs typeface="Arial" panose="020B0604020202020204" pitchFamily="34" charset="0"/>
              </a:rPr>
              <a:t>That’s how long a radio message takes to travel from Mars to Earth (one way).</a:t>
            </a:r>
            <a:br>
              <a:rPr lang="en-GB" sz="1200" dirty="0">
                <a:solidFill>
                  <a:srgbClr val="05255D"/>
                </a:solidFill>
                <a:latin typeface="Arial" panose="020B0604020202020204" pitchFamily="34" charset="0"/>
                <a:cs typeface="Arial" panose="020B0604020202020204" pitchFamily="34" charset="0"/>
              </a:rPr>
            </a:br>
            <a:r>
              <a:rPr lang="en-GB" sz="1200" dirty="0">
                <a:solidFill>
                  <a:srgbClr val="05255D"/>
                </a:solidFill>
                <a:latin typeface="Arial" panose="020B0604020202020204" pitchFamily="34" charset="0"/>
                <a:cs typeface="Arial" panose="020B0604020202020204" pitchFamily="34" charset="0"/>
              </a:rPr>
              <a:t>This is why we can’t control Mars rovers in real time — there is always a delay.</a:t>
            </a:r>
          </a:p>
        </p:txBody>
      </p:sp>
      <p:sp>
        <p:nvSpPr>
          <p:cNvPr id="4" name="Slide Number Placeholder 3"/>
          <p:cNvSpPr>
            <a:spLocks noGrp="1"/>
          </p:cNvSpPr>
          <p:nvPr>
            <p:ph type="sldNum" sz="quarter" idx="5"/>
          </p:nvPr>
        </p:nvSpPr>
        <p:spPr/>
        <p:txBody>
          <a:bodyPr/>
          <a:lstStyle/>
          <a:p>
            <a:fld id="{3DD05905-E595-4FAE-829E-5244D4535A65}" type="slidenum">
              <a:rPr lang="en-GB" smtClean="0"/>
              <a:t>18</a:t>
            </a:fld>
            <a:endParaRPr lang="en-GB"/>
          </a:p>
        </p:txBody>
      </p:sp>
    </p:spTree>
    <p:extLst>
      <p:ext uri="{BB962C8B-B14F-4D97-AF65-F5344CB8AC3E}">
        <p14:creationId xmlns:p14="http://schemas.microsoft.com/office/powerpoint/2010/main" val="52637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E80D4-15BD-993A-DF82-C40C0DE05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85ABC-D93E-CEFF-C82E-A9E878123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EE768-B700-2430-784C-56862DA04662}"/>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Mission 2 – Collect Rocks</a:t>
            </a:r>
            <a:br>
              <a:rPr lang="en-GB" sz="1200" dirty="0">
                <a:solidFill>
                  <a:srgbClr val="05255D"/>
                </a:solidFill>
                <a:latin typeface="Arial" panose="020B0604020202020204" pitchFamily="34" charset="0"/>
                <a:cs typeface="Arial" panose="020B0604020202020204" pitchFamily="34" charset="0"/>
              </a:rPr>
            </a:br>
            <a:r>
              <a:rPr lang="en-GB" sz="1200" u="sng" dirty="0">
                <a:solidFill>
                  <a:srgbClr val="05255D"/>
                </a:solidFill>
                <a:latin typeface="Arial" panose="020B0604020202020204" pitchFamily="34" charset="0"/>
                <a:cs typeface="Arial" panose="020B0604020202020204" pitchFamily="34" charset="0"/>
              </a:rPr>
              <a:t>Reading to give pupils: </a:t>
            </a:r>
            <a:r>
              <a:rPr lang="en-GB" sz="1200" dirty="0">
                <a:solidFill>
                  <a:srgbClr val="05255D"/>
                </a:solidFill>
                <a:latin typeface="Arial" panose="020B0604020202020204" pitchFamily="34" charset="0"/>
                <a:cs typeface="Arial" panose="020B0604020202020204" pitchFamily="34" charset="0"/>
              </a:rPr>
              <a:t>Hand the stickers (four icons). Pupils should use the icons to identify and name the 4 rock/mineral types</a:t>
            </a:r>
          </a:p>
          <a:p>
            <a:r>
              <a:rPr lang="en-GB" sz="1200" u="sng" dirty="0">
                <a:solidFill>
                  <a:srgbClr val="05255D"/>
                </a:solidFill>
                <a:latin typeface="Arial" panose="020B0604020202020204" pitchFamily="34" charset="0"/>
                <a:cs typeface="Arial" panose="020B0604020202020204" pitchFamily="34" charset="0"/>
              </a:rPr>
              <a:t>What it represents:</a:t>
            </a:r>
            <a:br>
              <a:rPr lang="en-GB" sz="1200" dirty="0">
                <a:solidFill>
                  <a:srgbClr val="05255D"/>
                </a:solidFill>
                <a:latin typeface="Arial" panose="020B0604020202020204" pitchFamily="34" charset="0"/>
                <a:cs typeface="Arial" panose="020B0604020202020204" pitchFamily="34" charset="0"/>
              </a:rPr>
            </a:br>
            <a:r>
              <a:rPr lang="en-GB" sz="1200" dirty="0">
                <a:solidFill>
                  <a:srgbClr val="05255D"/>
                </a:solidFill>
                <a:latin typeface="Arial" panose="020B0604020202020204" pitchFamily="34" charset="0"/>
                <a:cs typeface="Arial" panose="020B0604020202020204" pitchFamily="34" charset="0"/>
              </a:rPr>
              <a:t>The icons represent four key types of Martian rocks/minerals, which give us clues about Mars’ past:</a:t>
            </a:r>
          </a:p>
          <a:p>
            <a:r>
              <a:rPr lang="en-GB" sz="1200" dirty="0">
                <a:solidFill>
                  <a:srgbClr val="05255D"/>
                </a:solidFill>
                <a:latin typeface="Arial" panose="020B0604020202020204" pitchFamily="34" charset="0"/>
                <a:cs typeface="Arial" panose="020B0604020202020204" pitchFamily="34" charset="0"/>
              </a:rPr>
              <a:t>Rust (iron oxide) → explains why Mars looks red. </a:t>
            </a:r>
          </a:p>
          <a:p>
            <a:r>
              <a:rPr lang="en-GB" sz="1200" dirty="0">
                <a:solidFill>
                  <a:srgbClr val="05255D"/>
                </a:solidFill>
                <a:latin typeface="Arial" panose="020B0604020202020204" pitchFamily="34" charset="0"/>
                <a:cs typeface="Arial" panose="020B0604020202020204" pitchFamily="34" charset="0"/>
              </a:rPr>
              <a:t>Water minerals → suggests water once existed or flowed on Mars. </a:t>
            </a:r>
          </a:p>
          <a:p>
            <a:r>
              <a:rPr lang="en-GB" sz="1200" dirty="0">
                <a:solidFill>
                  <a:srgbClr val="05255D"/>
                </a:solidFill>
                <a:latin typeface="Arial" panose="020B0604020202020204" pitchFamily="34" charset="0"/>
                <a:cs typeface="Arial" panose="020B0604020202020204" pitchFamily="34" charset="0"/>
              </a:rPr>
              <a:t>Silica / sand → found in rocks and dust; can be linked to volcanic activity and past surface processes. </a:t>
            </a:r>
          </a:p>
          <a:p>
            <a:r>
              <a:rPr lang="en-GB" sz="1200" dirty="0">
                <a:solidFill>
                  <a:srgbClr val="05255D"/>
                </a:solidFill>
                <a:latin typeface="Arial" panose="020B0604020202020204" pitchFamily="34" charset="0"/>
                <a:cs typeface="Arial" panose="020B0604020202020204" pitchFamily="34" charset="0"/>
              </a:rPr>
              <a:t>Volcanic rocks → shows Mars was geologically active in the past.</a:t>
            </a:r>
          </a:p>
        </p:txBody>
      </p:sp>
      <p:sp>
        <p:nvSpPr>
          <p:cNvPr id="4" name="Slide Number Placeholder 3">
            <a:extLst>
              <a:ext uri="{FF2B5EF4-FFF2-40B4-BE49-F238E27FC236}">
                <a16:creationId xmlns:a16="http://schemas.microsoft.com/office/drawing/2014/main" id="{CA8B9394-CE6F-DC85-0B69-6A291705C7A6}"/>
              </a:ext>
            </a:extLst>
          </p:cNvPr>
          <p:cNvSpPr>
            <a:spLocks noGrp="1"/>
          </p:cNvSpPr>
          <p:nvPr>
            <p:ph type="sldNum" sz="quarter" idx="5"/>
          </p:nvPr>
        </p:nvSpPr>
        <p:spPr/>
        <p:txBody>
          <a:bodyPr/>
          <a:lstStyle/>
          <a:p>
            <a:fld id="{3DD05905-E595-4FAE-829E-5244D4535A65}" type="slidenum">
              <a:rPr lang="en-GB" smtClean="0"/>
              <a:t>19</a:t>
            </a:fld>
            <a:endParaRPr lang="en-GB"/>
          </a:p>
        </p:txBody>
      </p:sp>
    </p:spTree>
    <p:extLst>
      <p:ext uri="{BB962C8B-B14F-4D97-AF65-F5344CB8AC3E}">
        <p14:creationId xmlns:p14="http://schemas.microsoft.com/office/powerpoint/2010/main" val="344734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E8930-6BC0-BAC7-0039-691385140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6D091-5081-3F8E-B463-E6344B168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185EC-4989-070E-C05A-CC19553CD72A}"/>
              </a:ext>
            </a:extLst>
          </p:cNvPr>
          <p:cNvSpPr>
            <a:spLocks noGrp="1"/>
          </p:cNvSpPr>
          <p:nvPr>
            <p:ph type="body" idx="1"/>
          </p:nvPr>
        </p:nvSpPr>
        <p:spPr/>
        <p:txBody>
          <a:bodyPr/>
          <a:lstStyle/>
          <a:p>
            <a:r>
              <a:rPr lang="en-GB" i="0" dirty="0"/>
              <a:t>Begin by reminding the students about the previous investigation.</a:t>
            </a:r>
          </a:p>
          <a:p>
            <a:r>
              <a:rPr lang="en-GB" i="0" dirty="0"/>
              <a:t>“Last time, you all worked as mission planners and designed your own base camp on the Moon. Can anyone remind us why we started with the Moon before Mars?” (Encourage students to share: e.g. practising living off Earth, easier travel, safe testing site).</a:t>
            </a:r>
          </a:p>
          <a:p>
            <a:endParaRPr lang="en-GB" i="0" dirty="0"/>
          </a:p>
          <a:p>
            <a:r>
              <a:rPr lang="en-GB" sz="1200" b="0" i="0" u="none" strike="noStrike" kern="1200" dirty="0">
                <a:solidFill>
                  <a:schemeClr val="tx1"/>
                </a:solidFill>
                <a:effectLst/>
                <a:latin typeface="+mn-lt"/>
                <a:ea typeface="+mn-ea"/>
                <a:cs typeface="+mn-cs"/>
              </a:rPr>
              <a:t>Then link to today: “Now that we’ve built our Moon base, we’re ready to take the next step towards exploring Mars! But Mars is far away and much harder to reach. Instead of sending people straight away, we send robots first. These robots are called rovers, and they help us learn what Mars is like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Today, you will become engineers and computer programmers. You’ll code your own robotic rovers and send them on scientific missions to explore the Martian surface. The data you collect will help us understand what humans will need to survive there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Remember, this mission builds on what you’ve already done. Every investigation brings us one step closer to getting humans to Mars!</a:t>
            </a:r>
            <a:endParaRPr lang="en-GB" i="0" dirty="0"/>
          </a:p>
        </p:txBody>
      </p:sp>
      <p:sp>
        <p:nvSpPr>
          <p:cNvPr id="4" name="Slide Number Placeholder 3">
            <a:extLst>
              <a:ext uri="{FF2B5EF4-FFF2-40B4-BE49-F238E27FC236}">
                <a16:creationId xmlns:a16="http://schemas.microsoft.com/office/drawing/2014/main" id="{C4453380-234D-67FC-67C2-5217431AA221}"/>
              </a:ext>
            </a:extLst>
          </p:cNvPr>
          <p:cNvSpPr>
            <a:spLocks noGrp="1"/>
          </p:cNvSpPr>
          <p:nvPr>
            <p:ph type="sldNum" sz="quarter" idx="5"/>
          </p:nvPr>
        </p:nvSpPr>
        <p:spPr/>
        <p:txBody>
          <a:bodyPr/>
          <a:lstStyle/>
          <a:p>
            <a:fld id="{3DD05905-E595-4FAE-829E-5244D4535A65}" type="slidenum">
              <a:rPr lang="en-GB" smtClean="0"/>
              <a:t>2</a:t>
            </a:fld>
            <a:endParaRPr lang="en-GB"/>
          </a:p>
        </p:txBody>
      </p:sp>
    </p:spTree>
    <p:extLst>
      <p:ext uri="{BB962C8B-B14F-4D97-AF65-F5344CB8AC3E}">
        <p14:creationId xmlns:p14="http://schemas.microsoft.com/office/powerpoint/2010/main" val="3064020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BC8DE-6FA4-884D-8538-AF52CBB48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4FB8E-EC44-F483-4CAD-C62CB9F1B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B9617-5556-A567-280C-2C027D2AB674}"/>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Mission 3 – Check Weather</a:t>
            </a:r>
            <a:r>
              <a:rPr lang="en-GB" sz="1200" dirty="0">
                <a:solidFill>
                  <a:srgbClr val="05255D"/>
                </a:solidFill>
                <a:latin typeface="Arial" panose="020B0604020202020204" pitchFamily="34" charset="0"/>
                <a:cs typeface="Arial" panose="020B0604020202020204" pitchFamily="34" charset="0"/>
              </a:rPr>
              <a:t>.</a:t>
            </a:r>
            <a:br>
              <a:rPr lang="en-GB" sz="1200" dirty="0">
                <a:solidFill>
                  <a:srgbClr val="05255D"/>
                </a:solidFill>
                <a:latin typeface="Arial" panose="020B0604020202020204" pitchFamily="34" charset="0"/>
                <a:cs typeface="Arial" panose="020B0604020202020204" pitchFamily="34" charset="0"/>
              </a:rPr>
            </a:br>
            <a:r>
              <a:rPr lang="en-GB" sz="1200" u="sng" dirty="0">
                <a:solidFill>
                  <a:srgbClr val="05255D"/>
                </a:solidFill>
                <a:latin typeface="Arial" panose="020B0604020202020204" pitchFamily="34" charset="0"/>
                <a:cs typeface="Arial" panose="020B0604020202020204" pitchFamily="34" charset="0"/>
              </a:rPr>
              <a:t>Reading to give pupils: </a:t>
            </a:r>
            <a:r>
              <a:rPr lang="en-GB" sz="1200" dirty="0">
                <a:solidFill>
                  <a:srgbClr val="05255D"/>
                </a:solidFill>
                <a:latin typeface="Arial" panose="020B0604020202020204" pitchFamily="34" charset="0"/>
                <a:cs typeface="Arial" panose="020B0604020202020204" pitchFamily="34" charset="0"/>
              </a:rPr>
              <a:t>60 mph (97 km/h)</a:t>
            </a:r>
          </a:p>
          <a:p>
            <a:r>
              <a:rPr lang="en-GB" sz="1200" u="sng" dirty="0">
                <a:solidFill>
                  <a:srgbClr val="05255D"/>
                </a:solidFill>
                <a:latin typeface="Arial" panose="020B0604020202020204" pitchFamily="34" charset="0"/>
                <a:cs typeface="Arial" panose="020B0604020202020204" pitchFamily="34" charset="0"/>
              </a:rPr>
              <a:t>What it represents:</a:t>
            </a:r>
            <a:br>
              <a:rPr lang="en-GB" sz="1200" u="sng" dirty="0">
                <a:solidFill>
                  <a:srgbClr val="05255D"/>
                </a:solidFill>
                <a:latin typeface="Arial" panose="020B0604020202020204" pitchFamily="34" charset="0"/>
                <a:cs typeface="Arial" panose="020B0604020202020204" pitchFamily="34" charset="0"/>
              </a:rPr>
            </a:br>
            <a:r>
              <a:rPr lang="en-GB" sz="1200" dirty="0">
                <a:solidFill>
                  <a:srgbClr val="05255D"/>
                </a:solidFill>
                <a:latin typeface="Arial" panose="020B0604020202020204" pitchFamily="34" charset="0"/>
                <a:cs typeface="Arial" panose="020B0604020202020204" pitchFamily="34" charset="0"/>
              </a:rPr>
              <a:t>This is a typical speed for strong Martian dust storms. Dust storms can block sunlight and make it harder to power equipment.</a:t>
            </a:r>
          </a:p>
        </p:txBody>
      </p:sp>
      <p:sp>
        <p:nvSpPr>
          <p:cNvPr id="4" name="Slide Number Placeholder 3">
            <a:extLst>
              <a:ext uri="{FF2B5EF4-FFF2-40B4-BE49-F238E27FC236}">
                <a16:creationId xmlns:a16="http://schemas.microsoft.com/office/drawing/2014/main" id="{A3E14420-6430-FF6D-24F8-E190FD04F7AD}"/>
              </a:ext>
            </a:extLst>
          </p:cNvPr>
          <p:cNvSpPr>
            <a:spLocks noGrp="1"/>
          </p:cNvSpPr>
          <p:nvPr>
            <p:ph type="sldNum" sz="quarter" idx="5"/>
          </p:nvPr>
        </p:nvSpPr>
        <p:spPr/>
        <p:txBody>
          <a:bodyPr/>
          <a:lstStyle/>
          <a:p>
            <a:fld id="{3DD05905-E595-4FAE-829E-5244D4535A65}" type="slidenum">
              <a:rPr lang="en-GB" smtClean="0"/>
              <a:t>20</a:t>
            </a:fld>
            <a:endParaRPr lang="en-GB"/>
          </a:p>
        </p:txBody>
      </p:sp>
    </p:spTree>
    <p:extLst>
      <p:ext uri="{BB962C8B-B14F-4D97-AF65-F5344CB8AC3E}">
        <p14:creationId xmlns:p14="http://schemas.microsoft.com/office/powerpoint/2010/main" val="317235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2616-5320-651B-8085-840451A059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65B68-9E1A-113A-560C-5C3257F2B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E1ADE-9A19-41D3-FC9D-6AFFE03B66DD}"/>
              </a:ext>
            </a:extLst>
          </p:cNvPr>
          <p:cNvSpPr>
            <a:spLocks noGrp="1"/>
          </p:cNvSpPr>
          <p:nvPr>
            <p:ph type="body" idx="1"/>
          </p:nvPr>
        </p:nvSpPr>
        <p:spPr/>
        <p:txBody>
          <a:bodyPr/>
          <a:lstStyle/>
          <a:p>
            <a:r>
              <a:rPr lang="en-GB" sz="1200" b="1" dirty="0">
                <a:solidFill>
                  <a:srgbClr val="05255D"/>
                </a:solidFill>
                <a:latin typeface="Arial" panose="020B0604020202020204" pitchFamily="34" charset="0"/>
                <a:cs typeface="Arial" panose="020B0604020202020204" pitchFamily="34" charset="0"/>
              </a:rPr>
              <a:t>Mission 4 – Clean Solar Panels </a:t>
            </a:r>
            <a:br>
              <a:rPr lang="en-GB" sz="1200" dirty="0">
                <a:solidFill>
                  <a:srgbClr val="05255D"/>
                </a:solidFill>
                <a:latin typeface="Arial" panose="020B0604020202020204" pitchFamily="34" charset="0"/>
                <a:cs typeface="Arial" panose="020B0604020202020204" pitchFamily="34" charset="0"/>
              </a:rPr>
            </a:br>
            <a:r>
              <a:rPr lang="en-GB" sz="1200" u="sng" dirty="0">
                <a:solidFill>
                  <a:srgbClr val="05255D"/>
                </a:solidFill>
                <a:latin typeface="Arial" panose="020B0604020202020204" pitchFamily="34" charset="0"/>
                <a:cs typeface="Arial" panose="020B0604020202020204" pitchFamily="34" charset="0"/>
              </a:rPr>
              <a:t>Reading to give pupils: </a:t>
            </a:r>
            <a:r>
              <a:rPr lang="en-GB" sz="1200" dirty="0">
                <a:solidFill>
                  <a:srgbClr val="05255D"/>
                </a:solidFill>
                <a:latin typeface="Arial" panose="020B0604020202020204" pitchFamily="34" charset="0"/>
                <a:cs typeface="Arial" panose="020B0604020202020204" pitchFamily="34" charset="0"/>
              </a:rPr>
              <a:t>43%</a:t>
            </a:r>
          </a:p>
          <a:p>
            <a:r>
              <a:rPr lang="en-GB" sz="1200" u="sng" dirty="0">
                <a:solidFill>
                  <a:srgbClr val="05255D"/>
                </a:solidFill>
                <a:latin typeface="Arial" panose="020B0604020202020204" pitchFamily="34" charset="0"/>
                <a:cs typeface="Arial" panose="020B0604020202020204" pitchFamily="34" charset="0"/>
              </a:rPr>
              <a:t>What it represents: </a:t>
            </a:r>
            <a:r>
              <a:rPr lang="en-GB" sz="1200" dirty="0">
                <a:solidFill>
                  <a:srgbClr val="05255D"/>
                </a:solidFill>
                <a:latin typeface="Arial" panose="020B0604020202020204" pitchFamily="34" charset="0"/>
                <a:cs typeface="Arial" panose="020B0604020202020204" pitchFamily="34" charset="0"/>
              </a:rPr>
              <a:t>Mars gets about 43% of the sunlight that Earth receives, so solar panels on Mars produce less power than the same panels on Earth. Dust on the panels can reduce this even more — which is why cleaning them matters.</a:t>
            </a:r>
          </a:p>
        </p:txBody>
      </p:sp>
      <p:sp>
        <p:nvSpPr>
          <p:cNvPr id="4" name="Slide Number Placeholder 3">
            <a:extLst>
              <a:ext uri="{FF2B5EF4-FFF2-40B4-BE49-F238E27FC236}">
                <a16:creationId xmlns:a16="http://schemas.microsoft.com/office/drawing/2014/main" id="{EF17D2AB-8742-A747-F623-4494DA01A03A}"/>
              </a:ext>
            </a:extLst>
          </p:cNvPr>
          <p:cNvSpPr>
            <a:spLocks noGrp="1"/>
          </p:cNvSpPr>
          <p:nvPr>
            <p:ph type="sldNum" sz="quarter" idx="5"/>
          </p:nvPr>
        </p:nvSpPr>
        <p:spPr/>
        <p:txBody>
          <a:bodyPr/>
          <a:lstStyle/>
          <a:p>
            <a:fld id="{3DD05905-E595-4FAE-829E-5244D4535A65}" type="slidenum">
              <a:rPr lang="en-GB" smtClean="0"/>
              <a:t>21</a:t>
            </a:fld>
            <a:endParaRPr lang="en-GB"/>
          </a:p>
        </p:txBody>
      </p:sp>
    </p:spTree>
    <p:extLst>
      <p:ext uri="{BB962C8B-B14F-4D97-AF65-F5344CB8AC3E}">
        <p14:creationId xmlns:p14="http://schemas.microsoft.com/office/powerpoint/2010/main" val="21968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8889-403B-E181-B505-2ACD75B35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D0DEA-CBDA-514E-E1CB-98F5CD3E3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4DEC3-2D93-10D8-64EF-31F4CFF8A6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D7A6B-2CA7-7444-6F7D-DA966088DFD4}"/>
              </a:ext>
            </a:extLst>
          </p:cNvPr>
          <p:cNvSpPr>
            <a:spLocks noGrp="1"/>
          </p:cNvSpPr>
          <p:nvPr>
            <p:ph type="sldNum" sz="quarter" idx="5"/>
          </p:nvPr>
        </p:nvSpPr>
        <p:spPr/>
        <p:txBody>
          <a:bodyPr/>
          <a:lstStyle/>
          <a:p>
            <a:fld id="{3DD05905-E595-4FAE-829E-5244D4535A65}" type="slidenum">
              <a:rPr lang="en-GB" smtClean="0"/>
              <a:t>22</a:t>
            </a:fld>
            <a:endParaRPr lang="en-GB"/>
          </a:p>
        </p:txBody>
      </p:sp>
    </p:spTree>
    <p:extLst>
      <p:ext uri="{BB962C8B-B14F-4D97-AF65-F5344CB8AC3E}">
        <p14:creationId xmlns:p14="http://schemas.microsoft.com/office/powerpoint/2010/main" val="283505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Ask ‘’</a:t>
            </a:r>
            <a:r>
              <a:rPr lang="en-GB" sz="1200" kern="1200" dirty="0">
                <a:solidFill>
                  <a:srgbClr val="001F5B"/>
                </a:solidFill>
                <a:latin typeface="Arial"/>
                <a:ea typeface="+mn-ea"/>
                <a:cs typeface="Arial"/>
              </a:rPr>
              <a:t> Why Explore Mars with Rovers first before sending human? – let the student share their thoughts – Don’t spend too much time on this </a:t>
            </a:r>
            <a:endParaRPr lang="en-US" sz="1200" kern="1200" dirty="0">
              <a:solidFill>
                <a:srgbClr val="001F5B"/>
              </a:solidFill>
              <a:latin typeface="Arial"/>
              <a:ea typeface="+mn-ea"/>
              <a:cs typeface="Arial"/>
            </a:endParaRP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Mars is far away and too risky for humans right now</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It takes months to travel there and we don’t yet have the technology to keep humans safe for the whole trip.</a:t>
            </a:r>
          </a:p>
          <a:p>
            <a:r>
              <a:rPr lang="en-GB" sz="1200" b="0" i="0" u="none" strike="noStrike" kern="1200" dirty="0">
                <a:solidFill>
                  <a:schemeClr val="tx1"/>
                </a:solidFill>
                <a:effectLst/>
                <a:latin typeface="+mn-lt"/>
                <a:ea typeface="+mn-ea"/>
                <a:cs typeface="+mn-cs"/>
              </a:rPr>
              <a:t>So we send robots first to test the conditions.</a:t>
            </a:r>
          </a:p>
          <a:p>
            <a:r>
              <a:rPr lang="en-GB" sz="1200" b="1" i="0" u="none" strike="noStrike" kern="1200" dirty="0">
                <a:solidFill>
                  <a:schemeClr val="tx1"/>
                </a:solidFill>
                <a:effectLst/>
                <a:latin typeface="+mn-lt"/>
                <a:ea typeface="+mn-ea"/>
                <a:cs typeface="+mn-cs"/>
              </a:rPr>
              <a:t>Rovers act like scientists on wheels</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They can study rocks, soil, and weather.</a:t>
            </a:r>
          </a:p>
          <a:p>
            <a:r>
              <a:rPr lang="en-GB" sz="1200" b="0" i="0" u="none" strike="noStrike" kern="1200" dirty="0">
                <a:solidFill>
                  <a:schemeClr val="tx1"/>
                </a:solidFill>
                <a:effectLst/>
                <a:latin typeface="+mn-lt"/>
                <a:ea typeface="+mn-ea"/>
                <a:cs typeface="+mn-cs"/>
              </a:rPr>
              <a:t>They collect data about the planet that we couldn’t get otherwise.</a:t>
            </a:r>
          </a:p>
          <a:p>
            <a:r>
              <a:rPr lang="en-GB" sz="1200" b="1" i="0" u="none" strike="noStrike" kern="1200" dirty="0">
                <a:solidFill>
                  <a:schemeClr val="tx1"/>
                </a:solidFill>
                <a:effectLst/>
                <a:latin typeface="+mn-lt"/>
                <a:ea typeface="+mn-ea"/>
                <a:cs typeface="+mn-cs"/>
              </a:rPr>
              <a:t>Robots are safer and cheaper than sending people</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If a robot fails, we can build another.</a:t>
            </a:r>
          </a:p>
          <a:p>
            <a:r>
              <a:rPr lang="en-GB" sz="1200" b="0" i="0" u="none" strike="noStrike" kern="1200" dirty="0">
                <a:solidFill>
                  <a:schemeClr val="tx1"/>
                </a:solidFill>
                <a:effectLst/>
                <a:latin typeface="+mn-lt"/>
                <a:ea typeface="+mn-ea"/>
                <a:cs typeface="+mn-cs"/>
              </a:rPr>
              <a:t>Humans need food, water, and oxygen – robots do not.</a:t>
            </a:r>
          </a:p>
          <a:p>
            <a:r>
              <a:rPr lang="en-GB" sz="1200" b="1" i="0" u="none" strike="noStrike" kern="1200" dirty="0">
                <a:solidFill>
                  <a:schemeClr val="tx1"/>
                </a:solidFill>
                <a:effectLst/>
                <a:latin typeface="+mn-lt"/>
                <a:ea typeface="+mn-ea"/>
                <a:cs typeface="+mn-cs"/>
              </a:rPr>
              <a:t>Exploring Mars prepares us for the future</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Each mission teaches us more, so we can plan for when humans might one day live there.</a:t>
            </a: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3</a:t>
            </a:fld>
            <a:endParaRPr lang="en-GB"/>
          </a:p>
        </p:txBody>
      </p:sp>
    </p:spTree>
    <p:extLst>
      <p:ext uri="{BB962C8B-B14F-4D97-AF65-F5344CB8AC3E}">
        <p14:creationId xmlns:p14="http://schemas.microsoft.com/office/powerpoint/2010/main" val="87818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EDA87-2956-855E-C296-B9C009850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3AAF1-EB15-9373-19A9-8C9D2C213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FC700-38E4-CE6E-6FAE-1858FAF5565C}"/>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Answer:  6 rovers have landed safely on Mars. Only 2 of them are still alive today. </a:t>
            </a:r>
          </a:p>
          <a:p>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dirty="0">
                <a:solidFill>
                  <a:srgbClr val="00205B"/>
                </a:solidFill>
                <a:latin typeface="Arial" panose="020B0604020202020204" pitchFamily="34" charset="0"/>
                <a:cs typeface="Arial" panose="020B0604020202020204" pitchFamily="34" charset="0"/>
              </a:rPr>
              <a:t>Different countries like America, Europe including the UK, China, India, Japan, and the UAE have been sending spacecraft to Mars for nearly 60 years!</a:t>
            </a:r>
            <a:r>
              <a:rPr lang="en-GB" sz="1200" b="0" i="0" u="none" strike="noStrike" kern="1200" dirty="0">
                <a:solidFill>
                  <a:schemeClr val="tx1"/>
                </a:solidFill>
                <a:effectLst/>
                <a:latin typeface="+mn-lt"/>
                <a:ea typeface="+mn-ea"/>
                <a:cs typeface="+mn-cs"/>
              </a:rPr>
              <a:t> Each mission taught us something new.</a:t>
            </a:r>
            <a:endParaRPr lang="en-GB" sz="1200" dirty="0">
              <a:solidFill>
                <a:srgbClr val="00205B"/>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solidFill>
                <a:srgbClr val="00205B"/>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Over </a:t>
            </a:r>
            <a:r>
              <a:rPr lang="en-GB" sz="1200" b="1" i="0" u="none" strike="noStrike" kern="1200" dirty="0">
                <a:solidFill>
                  <a:schemeClr val="tx1"/>
                </a:solidFill>
                <a:effectLst/>
                <a:latin typeface="+mn-lt"/>
                <a:ea typeface="+mn-ea"/>
                <a:cs typeface="+mn-cs"/>
              </a:rPr>
              <a:t>50 missions</a:t>
            </a:r>
            <a:r>
              <a:rPr lang="en-GB" sz="1200" b="0" i="0" u="none" strike="noStrike" kern="1200" dirty="0">
                <a:solidFill>
                  <a:schemeClr val="tx1"/>
                </a:solidFill>
                <a:effectLst/>
                <a:latin typeface="+mn-lt"/>
                <a:ea typeface="+mn-ea"/>
                <a:cs typeface="+mn-cs"/>
              </a:rPr>
              <a:t> have tried… many failed at first but more succeed now! Tell the students that even failures help scientists and engineers learn for the next mission.</a:t>
            </a:r>
          </a:p>
          <a:p>
            <a:endParaRPr lang="en-US" dirty="0"/>
          </a:p>
        </p:txBody>
      </p:sp>
      <p:sp>
        <p:nvSpPr>
          <p:cNvPr id="4" name="Slide Number Placeholder 3">
            <a:extLst>
              <a:ext uri="{FF2B5EF4-FFF2-40B4-BE49-F238E27FC236}">
                <a16:creationId xmlns:a16="http://schemas.microsoft.com/office/drawing/2014/main" id="{70AEA3F7-E1B5-A689-CDFB-5A1B320D69EA}"/>
              </a:ext>
            </a:extLst>
          </p:cNvPr>
          <p:cNvSpPr>
            <a:spLocks noGrp="1"/>
          </p:cNvSpPr>
          <p:nvPr>
            <p:ph type="sldNum" sz="quarter" idx="5"/>
          </p:nvPr>
        </p:nvSpPr>
        <p:spPr/>
        <p:txBody>
          <a:bodyPr/>
          <a:lstStyle/>
          <a:p>
            <a:fld id="{3DD05905-E595-4FAE-829E-5244D4535A65}" type="slidenum">
              <a:rPr lang="en-GB" smtClean="0"/>
              <a:t>4</a:t>
            </a:fld>
            <a:endParaRPr lang="en-GB"/>
          </a:p>
        </p:txBody>
      </p:sp>
    </p:spTree>
    <p:extLst>
      <p:ext uri="{BB962C8B-B14F-4D97-AF65-F5344CB8AC3E}">
        <p14:creationId xmlns:p14="http://schemas.microsoft.com/office/powerpoint/2010/main" val="394124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9F3C-70C0-1A84-4104-3D627DBA4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292B2-F528-1049-2D88-2CDBB8CE5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A4A34-6516-4FAA-439C-C2A71600B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158BAC-DF69-D86C-C121-DB5356A21656}"/>
              </a:ext>
            </a:extLst>
          </p:cNvPr>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299275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a volunteer to come to the front.</a:t>
            </a:r>
          </a:p>
          <a:p>
            <a:r>
              <a:rPr lang="en-GB" dirty="0"/>
              <a:t>Give them instructions like:</a:t>
            </a:r>
          </a:p>
          <a:p>
            <a:r>
              <a:rPr lang="en-GB" dirty="0"/>
              <a:t>“Take 3 steps forward.”</a:t>
            </a:r>
          </a:p>
          <a:p>
            <a:r>
              <a:rPr lang="en-GB" dirty="0"/>
              <a:t>“Turn one step right.”</a:t>
            </a:r>
          </a:p>
          <a:p>
            <a:r>
              <a:rPr lang="en-GB" dirty="0"/>
              <a:t>“If you are close to the desk, turn left.”</a:t>
            </a:r>
          </a:p>
          <a:p>
            <a:r>
              <a:rPr lang="en-GB" dirty="0"/>
              <a:t>Point out that this is just like coding — we give clear, step-by-step rules.</a:t>
            </a:r>
          </a:p>
          <a:p>
            <a:r>
              <a:rPr lang="en-GB" dirty="0"/>
              <a:t>Remind them: computers are not clever by themselves, </a:t>
            </a:r>
            <a:r>
              <a:rPr lang="en-GB" i="1" dirty="0"/>
              <a:t>we</a:t>
            </a:r>
            <a:r>
              <a:rPr lang="en-GB" dirty="0"/>
              <a:t> make them clever with instructions. </a:t>
            </a:r>
          </a:p>
          <a:p>
            <a:r>
              <a:rPr lang="en-GB" sz="1200" dirty="0">
                <a:solidFill>
                  <a:srgbClr val="05255D"/>
                </a:solidFill>
                <a:latin typeface="Arial" panose="020B0604020202020204" pitchFamily="34" charset="0"/>
                <a:cs typeface="Arial" panose="020B0604020202020204" pitchFamily="34" charset="0"/>
              </a:rPr>
              <a:t>if our code has mistakes, the robot will not behave as expected. This is called </a:t>
            </a:r>
            <a:r>
              <a:rPr lang="en-GB" sz="1200" b="1" dirty="0">
                <a:solidFill>
                  <a:srgbClr val="05255D"/>
                </a:solidFill>
                <a:latin typeface="Arial" panose="020B0604020202020204" pitchFamily="34" charset="0"/>
                <a:cs typeface="Arial" panose="020B0604020202020204" pitchFamily="34" charset="0"/>
              </a:rPr>
              <a:t>debugging</a:t>
            </a:r>
            <a:r>
              <a:rPr lang="en-GB" sz="1200" dirty="0">
                <a:solidFill>
                  <a:srgbClr val="05255D"/>
                </a:solidFill>
                <a:latin typeface="Arial" panose="020B0604020202020204" pitchFamily="34" charset="0"/>
                <a:cs typeface="Arial" panose="020B0604020202020204" pitchFamily="34" charset="0"/>
              </a:rPr>
              <a:t>.</a:t>
            </a:r>
            <a:endParaRPr lang="en-GB" dirty="0"/>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43980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8DDE8-4C94-4DD2-3934-B3371B91D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BC408-A8B4-3589-7E2C-7BCD57E9A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B2BF6-CC5A-AE44-46A0-08C9605042A8}"/>
              </a:ext>
            </a:extLst>
          </p:cNvPr>
          <p:cNvSpPr>
            <a:spLocks noGrp="1"/>
          </p:cNvSpPr>
          <p:nvPr>
            <p:ph type="body" idx="1"/>
          </p:nvPr>
        </p:nvSpPr>
        <p:spPr/>
        <p:txBody>
          <a:bodyPr/>
          <a:lstStyle/>
          <a:p>
            <a:r>
              <a:rPr lang="en-GB" sz="1200" dirty="0">
                <a:solidFill>
                  <a:srgbClr val="05255D"/>
                </a:solidFill>
                <a:latin typeface="Arial" panose="020B0604020202020204" pitchFamily="34" charset="0"/>
                <a:cs typeface="Arial" panose="020B0604020202020204" pitchFamily="34" charset="0"/>
              </a:rPr>
              <a:t>Introduce the </a:t>
            </a:r>
            <a:r>
              <a:rPr lang="en-GB" sz="1200" dirty="0" err="1">
                <a:solidFill>
                  <a:srgbClr val="05255D"/>
                </a:solidFill>
                <a:latin typeface="Arial" panose="020B0604020202020204" pitchFamily="34" charset="0"/>
                <a:cs typeface="Arial" panose="020B0604020202020204" pitchFamily="34" charset="0"/>
              </a:rPr>
              <a:t>mBot</a:t>
            </a:r>
            <a:r>
              <a:rPr lang="en-GB" sz="1200" dirty="0">
                <a:solidFill>
                  <a:srgbClr val="05255D"/>
                </a:solidFill>
                <a:latin typeface="Arial" panose="020B0604020202020204" pitchFamily="34" charset="0"/>
                <a:cs typeface="Arial" panose="020B0604020202020204" pitchFamily="34" charset="0"/>
              </a:rPr>
              <a:t> rover. Explain that it is a small programmable robot that will represent a Mars rover in today’s missions.</a:t>
            </a:r>
          </a:p>
          <a:p>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Next, introduce the Makeblock (</a:t>
            </a:r>
            <a:r>
              <a:rPr lang="en-GB" sz="1200" dirty="0" err="1">
                <a:solidFill>
                  <a:srgbClr val="05255D"/>
                </a:solidFill>
                <a:latin typeface="Arial" panose="020B0604020202020204" pitchFamily="34" charset="0"/>
                <a:cs typeface="Arial" panose="020B0604020202020204" pitchFamily="34" charset="0"/>
              </a:rPr>
              <a:t>mBlock</a:t>
            </a:r>
            <a:r>
              <a:rPr lang="en-GB" sz="1200" dirty="0">
                <a:solidFill>
                  <a:srgbClr val="05255D"/>
                </a:solidFill>
                <a:latin typeface="Arial" panose="020B0604020202020204" pitchFamily="34" charset="0"/>
                <a:cs typeface="Arial" panose="020B0604020202020204" pitchFamily="34" charset="0"/>
              </a:rPr>
              <a:t>) coding platform. Pupils will control the rover using coding blocks. This software is similar to Scratch, which students likely have used before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Explain each block quickly:</a:t>
            </a:r>
          </a:p>
          <a:p>
            <a:r>
              <a:rPr lang="en-GB" sz="1200" b="0" i="0" u="none" strike="noStrike" kern="1200" dirty="0">
                <a:solidFill>
                  <a:schemeClr val="tx1"/>
                </a:solidFill>
                <a:effectLst/>
                <a:latin typeface="+mn-lt"/>
                <a:ea typeface="+mn-ea"/>
                <a:cs typeface="+mn-cs"/>
              </a:rPr>
              <a:t>🟦 </a:t>
            </a:r>
            <a:r>
              <a:rPr lang="en-GB" b="1" dirty="0"/>
              <a:t>Events</a:t>
            </a:r>
            <a:r>
              <a:rPr lang="en-GB" dirty="0"/>
              <a:t> – </a:t>
            </a:r>
            <a:r>
              <a:rPr lang="en-GB" i="1" dirty="0"/>
              <a:t>Start the program.</a:t>
            </a:r>
            <a:endParaRPr lang="en-GB" dirty="0"/>
          </a:p>
          <a:p>
            <a:r>
              <a:rPr lang="en-GB" dirty="0"/>
              <a:t>Example: “When green flag clicked.”</a:t>
            </a:r>
          </a:p>
          <a:p>
            <a:r>
              <a:rPr lang="en-GB" dirty="0"/>
              <a:t>Think of this like saying </a:t>
            </a:r>
            <a:r>
              <a:rPr lang="en-GB" i="1" dirty="0"/>
              <a:t>“Go!”</a:t>
            </a:r>
            <a:r>
              <a:rPr lang="en-GB" dirty="0"/>
              <a:t> to the robot.</a:t>
            </a:r>
          </a:p>
          <a:p>
            <a:r>
              <a:rPr lang="en-GB" dirty="0"/>
              <a:t>🟩 </a:t>
            </a:r>
            <a:r>
              <a:rPr lang="en-GB" b="1" dirty="0"/>
              <a:t>Action (Motion)</a:t>
            </a:r>
            <a:r>
              <a:rPr lang="en-GB" dirty="0"/>
              <a:t> – </a:t>
            </a:r>
            <a:r>
              <a:rPr lang="en-GB" i="1" dirty="0"/>
              <a:t>Move the robot.</a:t>
            </a:r>
            <a:endParaRPr lang="en-GB" dirty="0"/>
          </a:p>
          <a:p>
            <a:r>
              <a:rPr lang="en-GB" dirty="0"/>
              <a:t>Example: “Move forward for 3 seconds” or “Turn right.”</a:t>
            </a:r>
          </a:p>
          <a:p>
            <a:r>
              <a:rPr lang="en-GB" dirty="0"/>
              <a:t>This tells the robot </a:t>
            </a:r>
            <a:r>
              <a:rPr lang="en-GB" i="1" dirty="0"/>
              <a:t>where to go.</a:t>
            </a:r>
            <a:endParaRPr lang="en-GB" dirty="0"/>
          </a:p>
          <a:p>
            <a:r>
              <a:rPr lang="en-GB" dirty="0"/>
              <a:t>🟧 </a:t>
            </a:r>
            <a:r>
              <a:rPr lang="en-GB" b="1" dirty="0"/>
              <a:t>Looks/Show</a:t>
            </a:r>
            <a:r>
              <a:rPr lang="en-GB" dirty="0"/>
              <a:t> – </a:t>
            </a:r>
            <a:r>
              <a:rPr lang="en-GB" i="1" dirty="0"/>
              <a:t>Change how the robot looks or acts.</a:t>
            </a:r>
            <a:endParaRPr lang="en-GB" dirty="0"/>
          </a:p>
          <a:p>
            <a:r>
              <a:rPr lang="en-GB" dirty="0"/>
              <a:t>Example: “Turn lights red.” ‘’Make a Beeb sound’’</a:t>
            </a:r>
          </a:p>
          <a:p>
            <a:r>
              <a:rPr lang="en-GB" dirty="0"/>
              <a:t>This makes the robot </a:t>
            </a:r>
            <a:r>
              <a:rPr lang="en-GB" i="1" dirty="0"/>
              <a:t>show something.</a:t>
            </a:r>
            <a:endParaRPr lang="en-GB" dirty="0"/>
          </a:p>
          <a:p>
            <a:endParaRPr lang="en-GB" i="1" dirty="0"/>
          </a:p>
          <a:p>
            <a:endParaRPr lang="en-GB" dirty="0"/>
          </a:p>
          <a:p>
            <a:endParaRPr lang="en-US" dirty="0"/>
          </a:p>
        </p:txBody>
      </p:sp>
      <p:sp>
        <p:nvSpPr>
          <p:cNvPr id="4" name="Slide Number Placeholder 3">
            <a:extLst>
              <a:ext uri="{FF2B5EF4-FFF2-40B4-BE49-F238E27FC236}">
                <a16:creationId xmlns:a16="http://schemas.microsoft.com/office/drawing/2014/main" id="{2AAA3FA3-A2E7-23A6-20F5-B1DBA70DCBAA}"/>
              </a:ext>
            </a:extLst>
          </p:cNvPr>
          <p:cNvSpPr>
            <a:spLocks noGrp="1"/>
          </p:cNvSpPr>
          <p:nvPr>
            <p:ph type="sldNum" sz="quarter" idx="5"/>
          </p:nvPr>
        </p:nvSpPr>
        <p:spPr/>
        <p:txBody>
          <a:bodyPr/>
          <a:lstStyle/>
          <a:p>
            <a:fld id="{3DD05905-E595-4FAE-829E-5244D4535A65}" type="slidenum">
              <a:rPr lang="en-GB" smtClean="0"/>
              <a:t>7</a:t>
            </a:fld>
            <a:endParaRPr lang="en-GB"/>
          </a:p>
        </p:txBody>
      </p:sp>
    </p:spTree>
    <p:extLst>
      <p:ext uri="{BB962C8B-B14F-4D97-AF65-F5344CB8AC3E}">
        <p14:creationId xmlns:p14="http://schemas.microsoft.com/office/powerpoint/2010/main" val="136966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AD53-235A-09D6-D468-2034FC95F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11F41-F313-7A5B-0648-55BA39830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0A9C8-D2FF-DB29-5C33-B57345B1DC72}"/>
              </a:ext>
            </a:extLst>
          </p:cNvPr>
          <p:cNvSpPr>
            <a:spLocks noGrp="1"/>
          </p:cNvSpPr>
          <p:nvPr>
            <p:ph type="body" idx="1"/>
          </p:nvPr>
        </p:nvSpPr>
        <p:spPr/>
        <p:txBody>
          <a:bodyPr/>
          <a:lstStyle/>
          <a:p>
            <a:r>
              <a:rPr lang="en-GB" dirty="0"/>
              <a:t>Do a </a:t>
            </a:r>
            <a:r>
              <a:rPr lang="en-GB" b="1" dirty="0"/>
              <a:t>short demo</a:t>
            </a:r>
            <a:r>
              <a:rPr lang="en-GB" dirty="0"/>
              <a:t>:</a:t>
            </a:r>
          </a:p>
          <a:p>
            <a:endParaRPr lang="en-GB" dirty="0"/>
          </a:p>
          <a:p>
            <a:r>
              <a:rPr lang="en-GB" sz="1200" b="1" dirty="0">
                <a:solidFill>
                  <a:srgbClr val="05255D"/>
                </a:solidFill>
                <a:latin typeface="Arial" panose="020B0604020202020204" pitchFamily="34" charset="0"/>
                <a:cs typeface="Arial" panose="020B0604020202020204" pitchFamily="34" charset="0"/>
              </a:rPr>
              <a:t>Drag and click each block</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Take one block (e.g., move forward).</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Drag it into the coding area, click on it, and show the robot reacting.</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Explain: “Every block is an instruction. When you click it, the robot listens.”</a:t>
            </a:r>
          </a:p>
          <a:p>
            <a:r>
              <a:rPr lang="en-GB" sz="1200" b="1" dirty="0">
                <a:solidFill>
                  <a:srgbClr val="05255D"/>
                </a:solidFill>
                <a:latin typeface="Arial" panose="020B0604020202020204" pitchFamily="34" charset="0"/>
                <a:cs typeface="Arial" panose="020B0604020202020204" pitchFamily="34" charset="0"/>
              </a:rPr>
              <a:t>Snap blocks together like LEGO</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Demonstrate how two blocks can be joined (e.g., when green flag clicked + move forward).</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Point out how the shapes only fit in certain places; this helps us know what works together.</a:t>
            </a:r>
          </a:p>
          <a:p>
            <a:r>
              <a:rPr lang="en-GB" sz="1200" b="1" dirty="0">
                <a:solidFill>
                  <a:srgbClr val="05255D"/>
                </a:solidFill>
                <a:latin typeface="Arial" panose="020B0604020202020204" pitchFamily="34" charset="0"/>
                <a:cs typeface="Arial" panose="020B0604020202020204" pitchFamily="34" charset="0"/>
              </a:rPr>
              <a:t>Change variables</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Show how to change numbers in a block (e.g., “move forward for 1 second” → “move forward for 3 seconds”).Ask: “What will happen if I change it to 5 seconds instead of 1?” Then test it.</a:t>
            </a:r>
          </a:p>
          <a:p>
            <a:r>
              <a:rPr lang="en-GB" sz="1200" b="1" dirty="0">
                <a:solidFill>
                  <a:srgbClr val="05255D"/>
                </a:solidFill>
                <a:latin typeface="Arial" panose="020B0604020202020204" pitchFamily="34" charset="0"/>
                <a:cs typeface="Arial" panose="020B0604020202020204" pitchFamily="34" charset="0"/>
              </a:rPr>
              <a:t>How to stop the rover</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Pupils can start the program by clicking on the code block, so it is helpful to keep a “stop moving” block ready to click at any time if something goes wrong. They can also use the stop button in the software. Finally, if the rover is not responding, show pupils the on/off switch to reset it and then help them to reconnect it to the software. </a:t>
            </a:r>
          </a:p>
          <a:p>
            <a:endParaRPr lang="en-US" dirty="0"/>
          </a:p>
        </p:txBody>
      </p:sp>
      <p:sp>
        <p:nvSpPr>
          <p:cNvPr id="4" name="Slide Number Placeholder 3">
            <a:extLst>
              <a:ext uri="{FF2B5EF4-FFF2-40B4-BE49-F238E27FC236}">
                <a16:creationId xmlns:a16="http://schemas.microsoft.com/office/drawing/2014/main" id="{F079FDC7-2CE5-9ACF-A6B9-B23F573E3CAD}"/>
              </a:ext>
            </a:extLst>
          </p:cNvPr>
          <p:cNvSpPr>
            <a:spLocks noGrp="1"/>
          </p:cNvSpPr>
          <p:nvPr>
            <p:ph type="sldNum" sz="quarter" idx="5"/>
          </p:nvPr>
        </p:nvSpPr>
        <p:spPr/>
        <p:txBody>
          <a:bodyPr/>
          <a:lstStyle/>
          <a:p>
            <a:fld id="{3DD05905-E595-4FAE-829E-5244D4535A65}" type="slidenum">
              <a:rPr lang="en-GB" smtClean="0"/>
              <a:t>8</a:t>
            </a:fld>
            <a:endParaRPr lang="en-GB"/>
          </a:p>
        </p:txBody>
      </p:sp>
    </p:spTree>
    <p:extLst>
      <p:ext uri="{BB962C8B-B14F-4D97-AF65-F5344CB8AC3E}">
        <p14:creationId xmlns:p14="http://schemas.microsoft.com/office/powerpoint/2010/main" val="142388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5255D"/>
                </a:solidFill>
                <a:latin typeface="Arial" panose="020B0604020202020204" pitchFamily="34" charset="0"/>
                <a:cs typeface="Arial" panose="020B0604020202020204" pitchFamily="34" charset="0"/>
              </a:rPr>
              <a:t>- Split the class into 8 groups and give each group one </a:t>
            </a:r>
            <a:r>
              <a:rPr lang="en-GB" sz="1200" dirty="0" err="1">
                <a:solidFill>
                  <a:srgbClr val="05255D"/>
                </a:solidFill>
                <a:latin typeface="Arial" panose="020B0604020202020204" pitchFamily="34" charset="0"/>
                <a:cs typeface="Arial" panose="020B0604020202020204" pitchFamily="34" charset="0"/>
              </a:rPr>
              <a:t>mBot</a:t>
            </a:r>
            <a:r>
              <a:rPr lang="en-GB" sz="1200" dirty="0">
                <a:solidFill>
                  <a:srgbClr val="05255D"/>
                </a:solidFill>
                <a:latin typeface="Arial" panose="020B0604020202020204" pitchFamily="34" charset="0"/>
                <a:cs typeface="Arial" panose="020B0604020202020204" pitchFamily="34" charset="0"/>
              </a:rPr>
              <a:t>. It is recommended to ask the class teacher to help with the grouping, as they know which pupils work well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5255D"/>
                </a:solidFill>
                <a:latin typeface="Arial" panose="020B0604020202020204" pitchFamily="34" charset="0"/>
                <a:cs typeface="Arial" panose="020B0604020202020204" pitchFamily="34" charset="0"/>
              </a:rPr>
              <a:t>- Lay out the 4 Mars canvases on the floor (Place 1 rock model per canvas on A3 square) and add 4 magnetic blocks per canvas on C7 square)</a:t>
            </a:r>
          </a:p>
          <a:p>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Before pupils begin, remind them to: </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handle the rovers carefully and not drop them from a height </a:t>
            </a:r>
          </a:p>
          <a:p>
            <a:pPr marL="285750" indent="-2857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keep the rovers on the floor for coding and testing (not on tables) </a:t>
            </a:r>
          </a:p>
          <a:p>
            <a:pPr marL="285750" indent="-285750">
              <a:buFont typeface="Arial" panose="020B0604020202020204" pitchFamily="34" charset="0"/>
              <a:buChar char="•"/>
            </a:pPr>
            <a:endParaRPr lang="en-GB" sz="1200" dirty="0">
              <a:solidFill>
                <a:srgbClr val="05255D"/>
              </a:solidFill>
              <a:latin typeface="Arial" panose="020B0604020202020204" pitchFamily="34" charset="0"/>
              <a:cs typeface="Arial" panose="020B0604020202020204" pitchFamily="34" charset="0"/>
            </a:endParaRPr>
          </a:p>
          <a:p>
            <a:r>
              <a:rPr lang="en-GB" sz="1200" dirty="0">
                <a:solidFill>
                  <a:srgbClr val="05255D"/>
                </a:solidFill>
                <a:latin typeface="Arial" panose="020B0604020202020204" pitchFamily="34" charset="0"/>
                <a:cs typeface="Arial" panose="020B0604020202020204" pitchFamily="34" charset="0"/>
              </a:rPr>
              <a:t>Test 1: Move forward – make the rover move one square forward </a:t>
            </a:r>
          </a:p>
          <a:p>
            <a:r>
              <a:rPr lang="en-GB" sz="1200" dirty="0">
                <a:solidFill>
                  <a:srgbClr val="05255D"/>
                </a:solidFill>
                <a:latin typeface="Arial" panose="020B0604020202020204" pitchFamily="34" charset="0"/>
                <a:cs typeface="Arial" panose="020B0604020202020204" pitchFamily="34" charset="0"/>
              </a:rPr>
              <a:t>Test 2: Turn 90° – make the rover turn 90° left or 90° right </a:t>
            </a:r>
          </a:p>
          <a:p>
            <a:r>
              <a:rPr lang="en-GB" sz="1200" dirty="0">
                <a:solidFill>
                  <a:srgbClr val="05255D"/>
                </a:solidFill>
                <a:latin typeface="Arial" panose="020B0604020202020204" pitchFamily="34" charset="0"/>
                <a:cs typeface="Arial" panose="020B0604020202020204" pitchFamily="34" charset="0"/>
              </a:rPr>
              <a:t>Test 3: Sound or light signal – make the rover play a sound or show a light </a:t>
            </a:r>
          </a:p>
          <a:p>
            <a:pPr marL="285750" indent="-285750">
              <a:buFont typeface="Arial" panose="020B0604020202020204" pitchFamily="34" charset="0"/>
              <a:buChar char="•"/>
            </a:pPr>
            <a:endParaRPr lang="en-GB" sz="1200" dirty="0">
              <a:solidFill>
                <a:srgbClr val="05255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301933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30/03/2026</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30/03/2026</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dirty="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EC6A-2925-630C-2C41-B97A179E8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EB014-9031-E35D-F969-CF82B1B04701}"/>
              </a:ext>
            </a:extLst>
          </p:cNvPr>
          <p:cNvSpPr>
            <a:spLocks noGrp="1"/>
          </p:cNvSpPr>
          <p:nvPr>
            <p:ph type="ctrTitle"/>
          </p:nvPr>
        </p:nvSpPr>
        <p:spPr>
          <a:xfrm>
            <a:off x="1628172" y="1041400"/>
            <a:ext cx="9144000" cy="2387600"/>
          </a:xfrm>
        </p:spPr>
        <p:txBody>
          <a:bodyPr/>
          <a:lstStyle/>
          <a:p>
            <a:r>
              <a:rPr lang="en-US" dirty="0"/>
              <a:t>Investigation 3</a:t>
            </a:r>
          </a:p>
        </p:txBody>
      </p:sp>
      <p:sp>
        <p:nvSpPr>
          <p:cNvPr id="3" name="Title 1">
            <a:extLst>
              <a:ext uri="{FF2B5EF4-FFF2-40B4-BE49-F238E27FC236}">
                <a16:creationId xmlns:a16="http://schemas.microsoft.com/office/drawing/2014/main" id="{19901837-ADB1-CC63-B352-F9CD060E2C42}"/>
              </a:ext>
            </a:extLst>
          </p:cNvPr>
          <p:cNvSpPr txBox="1">
            <a:spLocks/>
          </p:cNvSpPr>
          <p:nvPr/>
        </p:nvSpPr>
        <p:spPr>
          <a:xfrm>
            <a:off x="1296364" y="3313253"/>
            <a:ext cx="9807615" cy="1181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US" dirty="0"/>
              <a:t>How do you control a robot rover?</a:t>
            </a:r>
            <a:endParaRPr lang="en-US" sz="4800" dirty="0"/>
          </a:p>
        </p:txBody>
      </p:sp>
      <p:sp>
        <p:nvSpPr>
          <p:cNvPr id="5" name="TextBox 4">
            <a:extLst>
              <a:ext uri="{FF2B5EF4-FFF2-40B4-BE49-F238E27FC236}">
                <a16:creationId xmlns:a16="http://schemas.microsoft.com/office/drawing/2014/main" id="{7E72787F-DE48-7734-7A53-7D13CAACCBB7}"/>
              </a:ext>
            </a:extLst>
          </p:cNvPr>
          <p:cNvSpPr txBox="1"/>
          <p:nvPr/>
        </p:nvSpPr>
        <p:spPr>
          <a:xfrm>
            <a:off x="8002174" y="5487597"/>
            <a:ext cx="2921200" cy="1200329"/>
          </a:xfrm>
          <a:prstGeom prst="rect">
            <a:avLst/>
          </a:prstGeom>
          <a:noFill/>
        </p:spPr>
        <p:txBody>
          <a:bodyPr wrap="square" rtlCol="0">
            <a:spAutoFit/>
          </a:bodyPr>
          <a:lstStyle/>
          <a:p>
            <a:r>
              <a:rPr lang="en-GB" sz="2400" dirty="0">
                <a:solidFill>
                  <a:srgbClr val="00205B"/>
                </a:solidFill>
                <a:latin typeface="Arial" panose="020B0604020202020204" pitchFamily="34" charset="0"/>
                <a:cs typeface="Arial" panose="020B0604020202020204" pitchFamily="34" charset="0"/>
              </a:rPr>
              <a:t>Career Link:</a:t>
            </a:r>
          </a:p>
          <a:p>
            <a:r>
              <a:rPr lang="en-GB" sz="2400" dirty="0">
                <a:solidFill>
                  <a:srgbClr val="00205B"/>
                </a:solidFill>
                <a:latin typeface="Arial" panose="020B0604020202020204" pitchFamily="34" charset="0"/>
                <a:cs typeface="Arial" panose="020B0604020202020204" pitchFamily="34" charset="0"/>
              </a:rPr>
              <a:t>Engineer/Computer programmer</a:t>
            </a:r>
          </a:p>
        </p:txBody>
      </p:sp>
      <p:pic>
        <p:nvPicPr>
          <p:cNvPr id="7" name="Graphic 6" descr="Robot with solid fill">
            <a:extLst>
              <a:ext uri="{FF2B5EF4-FFF2-40B4-BE49-F238E27FC236}">
                <a16:creationId xmlns:a16="http://schemas.microsoft.com/office/drawing/2014/main" id="{99093546-2806-F7D8-8424-89AF15770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6238" y="5630562"/>
            <a:ext cx="914400" cy="914400"/>
          </a:xfrm>
          <a:prstGeom prst="rect">
            <a:avLst/>
          </a:prstGeom>
        </p:spPr>
      </p:pic>
    </p:spTree>
    <p:extLst>
      <p:ext uri="{BB962C8B-B14F-4D97-AF65-F5344CB8AC3E}">
        <p14:creationId xmlns:p14="http://schemas.microsoft.com/office/powerpoint/2010/main" val="76600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1457B-323D-279F-B6E8-0AE84603A68F}"/>
            </a:ext>
          </a:extLst>
        </p:cNvPr>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Breaktime">
                <a:extLst>
                  <a:ext uri="{FF2B5EF4-FFF2-40B4-BE49-F238E27FC236}">
                    <a16:creationId xmlns:a16="http://schemas.microsoft.com/office/drawing/2014/main" id="{9F7137BD-3140-DC66-DC6D-70E81A533F32}"/>
                  </a:ext>
                </a:extLst>
              </p:cNvPr>
              <p:cNvGraphicFramePr>
                <a:graphicFrameLocks noGrp="1"/>
              </p:cNvGraphicFramePr>
              <p:nvPr>
                <p:ph idx="1"/>
              </p:nvPr>
            </p:nvGraphicFramePr>
            <p:xfrm>
              <a:off x="2570018" y="2476789"/>
              <a:ext cx="7668491" cy="289877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Breaktime">
                <a:extLst>
                  <a:ext uri="{FF2B5EF4-FFF2-40B4-BE49-F238E27FC236}">
                    <a16:creationId xmlns:a16="http://schemas.microsoft.com/office/drawing/2014/main" id="{8D77A431-F1FD-EBEF-369E-92E43C9F9F0C}"/>
                  </a:ext>
                </a:extLst>
              </p:cNvPr>
              <p:cNvPicPr>
                <a:picLocks noGrp="1" noRot="1" noChangeAspect="1" noMove="1" noResize="1" noEditPoints="1" noAdjustHandles="1" noChangeArrowheads="1" noChangeShapeType="1"/>
              </p:cNvPicPr>
              <p:nvPr/>
            </p:nvPicPr>
            <p:blipFill>
              <a:blip r:embed="rId4"/>
              <a:stretch>
                <a:fillRect/>
              </a:stretch>
            </p:blipFill>
            <p:spPr>
              <a:xfrm>
                <a:off x="2570018" y="2476789"/>
                <a:ext cx="7668491" cy="2898775"/>
              </a:xfrm>
              <a:prstGeom prst="rect">
                <a:avLst/>
              </a:prstGeom>
            </p:spPr>
          </p:pic>
        </mc:Fallback>
      </mc:AlternateContent>
    </p:spTree>
    <p:extLst>
      <p:ext uri="{BB962C8B-B14F-4D97-AF65-F5344CB8AC3E}">
        <p14:creationId xmlns:p14="http://schemas.microsoft.com/office/powerpoint/2010/main" val="416492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7C5C-3EF2-940C-F3FC-1FC804EDD4F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836B440-8396-6E46-5DD6-E0AC60CF13F9}"/>
              </a:ext>
            </a:extLst>
          </p:cNvPr>
          <p:cNvSpPr txBox="1">
            <a:spLocks/>
          </p:cNvSpPr>
          <p:nvPr/>
        </p:nvSpPr>
        <p:spPr>
          <a:xfrm>
            <a:off x="3235038" y="316709"/>
            <a:ext cx="6229679" cy="690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GB" sz="5400" dirty="0"/>
              <a:t>Your Missions</a:t>
            </a:r>
            <a:endParaRPr lang="en-US" sz="5400" dirty="0"/>
          </a:p>
        </p:txBody>
      </p:sp>
      <p:sp>
        <p:nvSpPr>
          <p:cNvPr id="10" name="TextBox 9">
            <a:extLst>
              <a:ext uri="{FF2B5EF4-FFF2-40B4-BE49-F238E27FC236}">
                <a16:creationId xmlns:a16="http://schemas.microsoft.com/office/drawing/2014/main" id="{91CCD7DB-841A-8D3D-AA30-6159E0CAB981}"/>
              </a:ext>
            </a:extLst>
          </p:cNvPr>
          <p:cNvSpPr txBox="1"/>
          <p:nvPr/>
        </p:nvSpPr>
        <p:spPr>
          <a:xfrm>
            <a:off x="2155445" y="5883356"/>
            <a:ext cx="1436612" cy="523220"/>
          </a:xfrm>
          <a:prstGeom prst="rect">
            <a:avLst/>
          </a:prstGeom>
          <a:noFill/>
        </p:spPr>
        <p:txBody>
          <a:bodyPr wrap="none" rtlCol="0">
            <a:spAutoFit/>
          </a:bodyPr>
          <a:lstStyle/>
          <a:p>
            <a:r>
              <a:rPr lang="en-US" sz="2800" dirty="0">
                <a:solidFill>
                  <a:srgbClr val="00205B"/>
                </a:solidFill>
                <a:latin typeface="Arial" panose="020B0604020202020204" pitchFamily="34" charset="0"/>
                <a:cs typeface="Arial" panose="020B0604020202020204" pitchFamily="34" charset="0"/>
              </a:rPr>
              <a:t>Plotting</a:t>
            </a:r>
            <a:r>
              <a:rPr lang="en-US" dirty="0"/>
              <a:t> </a:t>
            </a:r>
          </a:p>
        </p:txBody>
      </p:sp>
      <p:sp>
        <p:nvSpPr>
          <p:cNvPr id="11" name="TextBox 10">
            <a:extLst>
              <a:ext uri="{FF2B5EF4-FFF2-40B4-BE49-F238E27FC236}">
                <a16:creationId xmlns:a16="http://schemas.microsoft.com/office/drawing/2014/main" id="{1D2D9D15-16B7-F27E-EA99-BB4D2A9DE782}"/>
              </a:ext>
            </a:extLst>
          </p:cNvPr>
          <p:cNvSpPr txBox="1"/>
          <p:nvPr/>
        </p:nvSpPr>
        <p:spPr>
          <a:xfrm>
            <a:off x="4230732" y="5883356"/>
            <a:ext cx="1378904" cy="523220"/>
          </a:xfrm>
          <a:prstGeom prst="rect">
            <a:avLst/>
          </a:prstGeom>
          <a:noFill/>
        </p:spPr>
        <p:txBody>
          <a:bodyPr wrap="none" rtlCol="0">
            <a:spAutoFit/>
          </a:bodyPr>
          <a:lstStyle/>
          <a:p>
            <a:r>
              <a:rPr lang="en-US" sz="2800" dirty="0">
                <a:solidFill>
                  <a:srgbClr val="00205B"/>
                </a:solidFill>
                <a:latin typeface="Arial" panose="020B0604020202020204" pitchFamily="34" charset="0"/>
                <a:cs typeface="Arial" panose="020B0604020202020204" pitchFamily="34" charset="0"/>
              </a:rPr>
              <a:t>Coding</a:t>
            </a:r>
            <a:r>
              <a:rPr lang="en-US" dirty="0"/>
              <a:t> </a:t>
            </a:r>
          </a:p>
        </p:txBody>
      </p:sp>
      <p:sp>
        <p:nvSpPr>
          <p:cNvPr id="12" name="TextBox 11">
            <a:extLst>
              <a:ext uri="{FF2B5EF4-FFF2-40B4-BE49-F238E27FC236}">
                <a16:creationId xmlns:a16="http://schemas.microsoft.com/office/drawing/2014/main" id="{EB6EF55F-8470-25CA-A5E4-7D66F4917DB0}"/>
              </a:ext>
            </a:extLst>
          </p:cNvPr>
          <p:cNvSpPr txBox="1"/>
          <p:nvPr/>
        </p:nvSpPr>
        <p:spPr>
          <a:xfrm>
            <a:off x="6248311" y="5916263"/>
            <a:ext cx="1377557" cy="523220"/>
          </a:xfrm>
          <a:prstGeom prst="rect">
            <a:avLst/>
          </a:prstGeom>
          <a:noFill/>
        </p:spPr>
        <p:txBody>
          <a:bodyPr wrap="none" rtlCol="0">
            <a:spAutoFit/>
          </a:bodyPr>
          <a:lstStyle/>
          <a:p>
            <a:r>
              <a:rPr lang="en-US" sz="2800" dirty="0">
                <a:solidFill>
                  <a:srgbClr val="00205B"/>
                </a:solidFill>
                <a:latin typeface="Arial" panose="020B0604020202020204" pitchFamily="34" charset="0"/>
                <a:cs typeface="Arial" panose="020B0604020202020204" pitchFamily="34" charset="0"/>
              </a:rPr>
              <a:t>Testing</a:t>
            </a:r>
            <a:r>
              <a:rPr lang="en-US" dirty="0"/>
              <a:t> </a:t>
            </a:r>
          </a:p>
        </p:txBody>
      </p:sp>
      <p:sp>
        <p:nvSpPr>
          <p:cNvPr id="13" name="TextBox 12">
            <a:extLst>
              <a:ext uri="{FF2B5EF4-FFF2-40B4-BE49-F238E27FC236}">
                <a16:creationId xmlns:a16="http://schemas.microsoft.com/office/drawing/2014/main" id="{55CDABD8-0717-3614-3713-77FC0AA4F46B}"/>
              </a:ext>
            </a:extLst>
          </p:cNvPr>
          <p:cNvSpPr txBox="1"/>
          <p:nvPr/>
        </p:nvSpPr>
        <p:spPr>
          <a:xfrm>
            <a:off x="8264543" y="5932592"/>
            <a:ext cx="1879041" cy="523220"/>
          </a:xfrm>
          <a:prstGeom prst="rect">
            <a:avLst/>
          </a:prstGeom>
          <a:noFill/>
        </p:spPr>
        <p:txBody>
          <a:bodyPr wrap="none" rtlCol="0">
            <a:spAutoFit/>
          </a:bodyPr>
          <a:lstStyle/>
          <a:p>
            <a:r>
              <a:rPr lang="en-US" sz="2800" dirty="0">
                <a:solidFill>
                  <a:srgbClr val="00205B"/>
                </a:solidFill>
                <a:latin typeface="Arial" panose="020B0604020202020204" pitchFamily="34" charset="0"/>
                <a:cs typeface="Arial" panose="020B0604020202020204" pitchFamily="34" charset="0"/>
              </a:rPr>
              <a:t>Recording</a:t>
            </a:r>
            <a:r>
              <a:rPr lang="en-US" dirty="0"/>
              <a:t> </a:t>
            </a:r>
          </a:p>
        </p:txBody>
      </p:sp>
      <p:sp>
        <p:nvSpPr>
          <p:cNvPr id="15" name="Notched Right Arrow 14">
            <a:extLst>
              <a:ext uri="{FF2B5EF4-FFF2-40B4-BE49-F238E27FC236}">
                <a16:creationId xmlns:a16="http://schemas.microsoft.com/office/drawing/2014/main" id="{3BBBCEFB-24B2-970A-B36E-14F11C13C71B}"/>
              </a:ext>
            </a:extLst>
          </p:cNvPr>
          <p:cNvSpPr/>
          <p:nvPr/>
        </p:nvSpPr>
        <p:spPr>
          <a:xfrm>
            <a:off x="3656950" y="6063521"/>
            <a:ext cx="508889" cy="22870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a:extLst>
              <a:ext uri="{FF2B5EF4-FFF2-40B4-BE49-F238E27FC236}">
                <a16:creationId xmlns:a16="http://schemas.microsoft.com/office/drawing/2014/main" id="{D737DF25-02D2-C0AE-3CB4-50332A5A26B4}"/>
              </a:ext>
            </a:extLst>
          </p:cNvPr>
          <p:cNvSpPr/>
          <p:nvPr/>
        </p:nvSpPr>
        <p:spPr>
          <a:xfrm>
            <a:off x="5674529" y="6063521"/>
            <a:ext cx="508889" cy="22870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otched Right Arrow 16">
            <a:extLst>
              <a:ext uri="{FF2B5EF4-FFF2-40B4-BE49-F238E27FC236}">
                <a16:creationId xmlns:a16="http://schemas.microsoft.com/office/drawing/2014/main" id="{AACF6743-E8F0-1849-680F-C90466B7270C}"/>
              </a:ext>
            </a:extLst>
          </p:cNvPr>
          <p:cNvSpPr/>
          <p:nvPr/>
        </p:nvSpPr>
        <p:spPr>
          <a:xfrm>
            <a:off x="7690761" y="6102817"/>
            <a:ext cx="508889" cy="22870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screenshot of a cell phone&#10;&#10;AI-generated content may be incorrect.">
            <a:extLst>
              <a:ext uri="{FF2B5EF4-FFF2-40B4-BE49-F238E27FC236}">
                <a16:creationId xmlns:a16="http://schemas.microsoft.com/office/drawing/2014/main" id="{56E3791C-BDA2-A49A-796F-F8321C0A6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45" y="1305580"/>
            <a:ext cx="2753937" cy="3897168"/>
          </a:xfrm>
          <a:prstGeom prst="rect">
            <a:avLst/>
          </a:prstGeom>
        </p:spPr>
      </p:pic>
      <p:pic>
        <p:nvPicPr>
          <p:cNvPr id="23" name="Picture 22" descr="A cartoon robot on a toy car&#10;&#10;AI-generated content may be incorrect.">
            <a:extLst>
              <a:ext uri="{FF2B5EF4-FFF2-40B4-BE49-F238E27FC236}">
                <a16:creationId xmlns:a16="http://schemas.microsoft.com/office/drawing/2014/main" id="{C035EF4F-0B58-C01F-5D2C-7E78DB2A2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652" y="1288555"/>
            <a:ext cx="2765968" cy="3914194"/>
          </a:xfrm>
          <a:prstGeom prst="rect">
            <a:avLst/>
          </a:prstGeom>
        </p:spPr>
      </p:pic>
      <p:pic>
        <p:nvPicPr>
          <p:cNvPr id="25" name="Picture 24" descr="A screenshot of a mobile game&#10;&#10;AI-generated content may be incorrect.">
            <a:extLst>
              <a:ext uri="{FF2B5EF4-FFF2-40B4-BE49-F238E27FC236}">
                <a16:creationId xmlns:a16="http://schemas.microsoft.com/office/drawing/2014/main" id="{DB56AAE5-BF5C-9140-5BBC-1954F8EFF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5275" y="1288553"/>
            <a:ext cx="2765969" cy="3914195"/>
          </a:xfrm>
          <a:prstGeom prst="rect">
            <a:avLst/>
          </a:prstGeom>
        </p:spPr>
      </p:pic>
      <p:pic>
        <p:nvPicPr>
          <p:cNvPr id="27" name="Picture 26" descr="A cartoon character wearing a hard hat&#10;&#10;AI-generated content may be incorrect.">
            <a:extLst>
              <a:ext uri="{FF2B5EF4-FFF2-40B4-BE49-F238E27FC236}">
                <a16:creationId xmlns:a16="http://schemas.microsoft.com/office/drawing/2014/main" id="{9FD52208-1E88-BF6C-59B2-F52950821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9897" y="1286198"/>
            <a:ext cx="2767633" cy="3916550"/>
          </a:xfrm>
          <a:prstGeom prst="rect">
            <a:avLst/>
          </a:prstGeom>
        </p:spPr>
      </p:pic>
    </p:spTree>
    <p:extLst>
      <p:ext uri="{BB962C8B-B14F-4D97-AF65-F5344CB8AC3E}">
        <p14:creationId xmlns:p14="http://schemas.microsoft.com/office/powerpoint/2010/main" val="203234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C9609-D6D0-C98C-5834-0A582EC250E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BA5D5B-9D52-A78C-F5F0-EC6DDBE47D1B}"/>
              </a:ext>
            </a:extLst>
          </p:cNvPr>
          <p:cNvSpPr>
            <a:spLocks noGrp="1"/>
          </p:cNvSpPr>
          <p:nvPr>
            <p:ph idx="1"/>
          </p:nvPr>
        </p:nvSpPr>
        <p:spPr>
          <a:xfrm>
            <a:off x="284018" y="1548534"/>
            <a:ext cx="10515600" cy="4741430"/>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B9E0717-5A66-59A6-D8E5-662D0CC7EBD8}"/>
              </a:ext>
            </a:extLst>
          </p:cNvPr>
          <p:cNvSpPr txBox="1"/>
          <p:nvPr/>
        </p:nvSpPr>
        <p:spPr>
          <a:xfrm>
            <a:off x="1475044" y="3269674"/>
            <a:ext cx="1357745"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Step 1</a:t>
            </a:r>
          </a:p>
        </p:txBody>
      </p:sp>
      <p:sp>
        <p:nvSpPr>
          <p:cNvPr id="6" name="Oval 5">
            <a:extLst>
              <a:ext uri="{FF2B5EF4-FFF2-40B4-BE49-F238E27FC236}">
                <a16:creationId xmlns:a16="http://schemas.microsoft.com/office/drawing/2014/main" id="{5746E8E5-AE03-D334-450E-D82AAE06779C}"/>
              </a:ext>
            </a:extLst>
          </p:cNvPr>
          <p:cNvSpPr/>
          <p:nvPr/>
        </p:nvSpPr>
        <p:spPr>
          <a:xfrm>
            <a:off x="1387874" y="3212630"/>
            <a:ext cx="1357745" cy="6373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73756F-2D97-EB98-7019-A3E0C3B48A88}"/>
              </a:ext>
            </a:extLst>
          </p:cNvPr>
          <p:cNvSpPr txBox="1"/>
          <p:nvPr/>
        </p:nvSpPr>
        <p:spPr>
          <a:xfrm>
            <a:off x="540072" y="4073237"/>
            <a:ext cx="3191899" cy="400110"/>
          </a:xfrm>
          <a:prstGeom prst="rect">
            <a:avLst/>
          </a:prstGeom>
          <a:noFill/>
        </p:spPr>
        <p:txBody>
          <a:bodyPr wrap="none" rtlCol="0">
            <a:spAutoFit/>
          </a:bodyPr>
          <a:lstStyle/>
          <a:p>
            <a:r>
              <a:rPr lang="en-US" sz="2000" dirty="0">
                <a:solidFill>
                  <a:srgbClr val="00205B"/>
                </a:solidFill>
                <a:latin typeface="Arial" panose="020B0604020202020204" pitchFamily="34" charset="0"/>
                <a:cs typeface="Arial" panose="020B0604020202020204" pitchFamily="34" charset="0"/>
              </a:rPr>
              <a:t>Rover and Mission details </a:t>
            </a:r>
          </a:p>
        </p:txBody>
      </p:sp>
      <p:pic>
        <p:nvPicPr>
          <p:cNvPr id="8" name="Picture 7" descr="A screenshot of a computer&#10;&#10;AI-generated content may be incorrect.">
            <a:extLst>
              <a:ext uri="{FF2B5EF4-FFF2-40B4-BE49-F238E27FC236}">
                <a16:creationId xmlns:a16="http://schemas.microsoft.com/office/drawing/2014/main" id="{4BA5CBD3-A0EE-180B-A327-9CD38520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0599"/>
            <a:ext cx="5264285" cy="5118677"/>
          </a:xfrm>
          <a:prstGeom prst="rect">
            <a:avLst/>
          </a:prstGeom>
        </p:spPr>
      </p:pic>
      <p:sp>
        <p:nvSpPr>
          <p:cNvPr id="9" name="Oval 8">
            <a:extLst>
              <a:ext uri="{FF2B5EF4-FFF2-40B4-BE49-F238E27FC236}">
                <a16:creationId xmlns:a16="http://schemas.microsoft.com/office/drawing/2014/main" id="{1BFA6AE5-A994-B269-5F7B-4218894FD99B}"/>
              </a:ext>
            </a:extLst>
          </p:cNvPr>
          <p:cNvSpPr/>
          <p:nvPr/>
        </p:nvSpPr>
        <p:spPr>
          <a:xfrm>
            <a:off x="658598" y="4801188"/>
            <a:ext cx="2954845"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29</a:t>
            </a:r>
          </a:p>
        </p:txBody>
      </p:sp>
    </p:spTree>
    <p:extLst>
      <p:ext uri="{BB962C8B-B14F-4D97-AF65-F5344CB8AC3E}">
        <p14:creationId xmlns:p14="http://schemas.microsoft.com/office/powerpoint/2010/main" val="212650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366B2-1F7D-14E7-2B78-884380A7D30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93DF6F-AD89-ECE1-F002-92938616F40F}"/>
              </a:ext>
            </a:extLst>
          </p:cNvPr>
          <p:cNvSpPr>
            <a:spLocks noGrp="1"/>
          </p:cNvSpPr>
          <p:nvPr>
            <p:ph idx="1"/>
          </p:nvPr>
        </p:nvSpPr>
        <p:spPr>
          <a:xfrm>
            <a:off x="284018" y="1548534"/>
            <a:ext cx="10515600" cy="4741430"/>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16A288-4F2F-2FB5-DA54-DD22551E3333}"/>
              </a:ext>
            </a:extLst>
          </p:cNvPr>
          <p:cNvSpPr txBox="1"/>
          <p:nvPr/>
        </p:nvSpPr>
        <p:spPr>
          <a:xfrm>
            <a:off x="1479552" y="3167390"/>
            <a:ext cx="1357745"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Step 2</a:t>
            </a:r>
          </a:p>
        </p:txBody>
      </p:sp>
      <p:sp>
        <p:nvSpPr>
          <p:cNvPr id="6" name="Oval 5">
            <a:extLst>
              <a:ext uri="{FF2B5EF4-FFF2-40B4-BE49-F238E27FC236}">
                <a16:creationId xmlns:a16="http://schemas.microsoft.com/office/drawing/2014/main" id="{3E87D000-E054-AB73-6094-CBBEF013CABE}"/>
              </a:ext>
            </a:extLst>
          </p:cNvPr>
          <p:cNvSpPr/>
          <p:nvPr/>
        </p:nvSpPr>
        <p:spPr>
          <a:xfrm>
            <a:off x="1392382" y="3110346"/>
            <a:ext cx="1357745" cy="6373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56C4E4-E9E8-7C59-0CF8-687932D8E505}"/>
              </a:ext>
            </a:extLst>
          </p:cNvPr>
          <p:cNvSpPr txBox="1"/>
          <p:nvPr/>
        </p:nvSpPr>
        <p:spPr>
          <a:xfrm>
            <a:off x="996086" y="3899270"/>
            <a:ext cx="2324675" cy="400110"/>
          </a:xfrm>
          <a:prstGeom prst="rect">
            <a:avLst/>
          </a:prstGeom>
          <a:noFill/>
        </p:spPr>
        <p:txBody>
          <a:bodyPr wrap="none" rtlCol="0">
            <a:spAutoFit/>
          </a:bodyPr>
          <a:lstStyle/>
          <a:p>
            <a:r>
              <a:rPr lang="en-US" sz="2000" dirty="0">
                <a:solidFill>
                  <a:srgbClr val="00205B"/>
                </a:solidFill>
                <a:latin typeface="Arial" panose="020B0604020202020204" pitchFamily="34" charset="0"/>
                <a:cs typeface="Arial" panose="020B0604020202020204" pitchFamily="34" charset="0"/>
              </a:rPr>
              <a:t>Plotting &amp; planning</a:t>
            </a:r>
          </a:p>
        </p:txBody>
      </p:sp>
      <p:sp>
        <p:nvSpPr>
          <p:cNvPr id="2" name="Oval 1">
            <a:extLst>
              <a:ext uri="{FF2B5EF4-FFF2-40B4-BE49-F238E27FC236}">
                <a16:creationId xmlns:a16="http://schemas.microsoft.com/office/drawing/2014/main" id="{1F7B91DA-DD37-F654-0A85-1ED430CECF49}"/>
              </a:ext>
            </a:extLst>
          </p:cNvPr>
          <p:cNvSpPr/>
          <p:nvPr/>
        </p:nvSpPr>
        <p:spPr>
          <a:xfrm>
            <a:off x="785882" y="4924186"/>
            <a:ext cx="2954845"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30</a:t>
            </a:r>
          </a:p>
        </p:txBody>
      </p:sp>
      <p:pic>
        <p:nvPicPr>
          <p:cNvPr id="9" name="Picture 8" descr="A screenshot of a game&#10;&#10;AI-generated content may be incorrect.">
            <a:extLst>
              <a:ext uri="{FF2B5EF4-FFF2-40B4-BE49-F238E27FC236}">
                <a16:creationId xmlns:a16="http://schemas.microsoft.com/office/drawing/2014/main" id="{3CAB3AF2-75FF-98C1-85F8-778529772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294" y="1492111"/>
            <a:ext cx="3953360" cy="5365889"/>
          </a:xfrm>
          <a:prstGeom prst="rect">
            <a:avLst/>
          </a:prstGeom>
        </p:spPr>
      </p:pic>
    </p:spTree>
    <p:extLst>
      <p:ext uri="{BB962C8B-B14F-4D97-AF65-F5344CB8AC3E}">
        <p14:creationId xmlns:p14="http://schemas.microsoft.com/office/powerpoint/2010/main" val="214887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2900-CAD8-2299-7CA7-EC16F600FA3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605EFEF-401D-264B-18C5-0E33B7227A28}"/>
              </a:ext>
            </a:extLst>
          </p:cNvPr>
          <p:cNvSpPr txBox="1"/>
          <p:nvPr/>
        </p:nvSpPr>
        <p:spPr>
          <a:xfrm>
            <a:off x="1447800" y="3158837"/>
            <a:ext cx="1357745"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Step 3</a:t>
            </a:r>
          </a:p>
        </p:txBody>
      </p:sp>
      <p:sp>
        <p:nvSpPr>
          <p:cNvPr id="6" name="Oval 5">
            <a:extLst>
              <a:ext uri="{FF2B5EF4-FFF2-40B4-BE49-F238E27FC236}">
                <a16:creationId xmlns:a16="http://schemas.microsoft.com/office/drawing/2014/main" id="{B30B32CB-5C91-965D-E518-D32186F06717}"/>
              </a:ext>
            </a:extLst>
          </p:cNvPr>
          <p:cNvSpPr/>
          <p:nvPr/>
        </p:nvSpPr>
        <p:spPr>
          <a:xfrm>
            <a:off x="1360630" y="3101793"/>
            <a:ext cx="1357745" cy="6373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74915-F5AD-F9AB-AE19-9E3ACBF553AB}"/>
              </a:ext>
            </a:extLst>
          </p:cNvPr>
          <p:cNvSpPr txBox="1"/>
          <p:nvPr/>
        </p:nvSpPr>
        <p:spPr>
          <a:xfrm>
            <a:off x="1540006" y="3909515"/>
            <a:ext cx="998991" cy="400110"/>
          </a:xfrm>
          <a:prstGeom prst="rect">
            <a:avLst/>
          </a:prstGeom>
          <a:noFill/>
        </p:spPr>
        <p:txBody>
          <a:bodyPr wrap="none" rtlCol="0">
            <a:spAutoFit/>
          </a:bodyPr>
          <a:lstStyle/>
          <a:p>
            <a:r>
              <a:rPr lang="en-US" sz="2000" dirty="0">
                <a:solidFill>
                  <a:srgbClr val="00205B"/>
                </a:solidFill>
                <a:latin typeface="Arial" panose="020B0604020202020204" pitchFamily="34" charset="0"/>
                <a:cs typeface="Arial" panose="020B0604020202020204" pitchFamily="34" charset="0"/>
              </a:rPr>
              <a:t>Coding</a:t>
            </a:r>
          </a:p>
        </p:txBody>
      </p:sp>
      <p:pic>
        <p:nvPicPr>
          <p:cNvPr id="10" name="Picture 9" descr="A white background with dots&#10;&#10;AI-generated content may be incorrect.">
            <a:extLst>
              <a:ext uri="{FF2B5EF4-FFF2-40B4-BE49-F238E27FC236}">
                <a16:creationId xmlns:a16="http://schemas.microsoft.com/office/drawing/2014/main" id="{A037865A-D3DC-6991-934B-9A6FE3DD4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858" y="1651842"/>
            <a:ext cx="7337863" cy="4293430"/>
          </a:xfrm>
          <a:prstGeom prst="rect">
            <a:avLst/>
          </a:prstGeom>
        </p:spPr>
      </p:pic>
    </p:spTree>
    <p:extLst>
      <p:ext uri="{BB962C8B-B14F-4D97-AF65-F5344CB8AC3E}">
        <p14:creationId xmlns:p14="http://schemas.microsoft.com/office/powerpoint/2010/main" val="75228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89C5-167A-F71E-592F-A26560AD24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01634C0-B3E3-8544-F40D-115CBEB50B06}"/>
              </a:ext>
            </a:extLst>
          </p:cNvPr>
          <p:cNvSpPr txBox="1"/>
          <p:nvPr/>
        </p:nvSpPr>
        <p:spPr>
          <a:xfrm>
            <a:off x="2015837" y="3122224"/>
            <a:ext cx="1357745"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Step 4</a:t>
            </a:r>
          </a:p>
        </p:txBody>
      </p:sp>
      <p:sp>
        <p:nvSpPr>
          <p:cNvPr id="6" name="Oval 5">
            <a:extLst>
              <a:ext uri="{FF2B5EF4-FFF2-40B4-BE49-F238E27FC236}">
                <a16:creationId xmlns:a16="http://schemas.microsoft.com/office/drawing/2014/main" id="{A264869E-514A-B2DC-E5A3-FC26DF3B74DF}"/>
              </a:ext>
            </a:extLst>
          </p:cNvPr>
          <p:cNvSpPr/>
          <p:nvPr/>
        </p:nvSpPr>
        <p:spPr>
          <a:xfrm>
            <a:off x="1928667" y="3065180"/>
            <a:ext cx="1357745" cy="6373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F1C8E4-C11B-AD5F-63A6-649463116770}"/>
              </a:ext>
            </a:extLst>
          </p:cNvPr>
          <p:cNvSpPr txBox="1"/>
          <p:nvPr/>
        </p:nvSpPr>
        <p:spPr>
          <a:xfrm>
            <a:off x="2108043" y="3872902"/>
            <a:ext cx="997837" cy="400110"/>
          </a:xfrm>
          <a:prstGeom prst="rect">
            <a:avLst/>
          </a:prstGeom>
          <a:noFill/>
        </p:spPr>
        <p:txBody>
          <a:bodyPr wrap="none" rtlCol="0">
            <a:spAutoFit/>
          </a:bodyPr>
          <a:lstStyle/>
          <a:p>
            <a:r>
              <a:rPr lang="en-US" sz="2000" dirty="0">
                <a:solidFill>
                  <a:srgbClr val="00205B"/>
                </a:solidFill>
                <a:latin typeface="Arial" panose="020B0604020202020204" pitchFamily="34" charset="0"/>
                <a:cs typeface="Arial" panose="020B0604020202020204" pitchFamily="34" charset="0"/>
              </a:rPr>
              <a:t>Testing</a:t>
            </a:r>
          </a:p>
        </p:txBody>
      </p:sp>
      <p:pic>
        <p:nvPicPr>
          <p:cNvPr id="7" name="Picture 6" descr="A cartoon of a robot&#10;&#10;AI-generated content may be incorrect.">
            <a:extLst>
              <a:ext uri="{FF2B5EF4-FFF2-40B4-BE49-F238E27FC236}">
                <a16:creationId xmlns:a16="http://schemas.microsoft.com/office/drawing/2014/main" id="{8DA81092-3282-E0F5-04F5-46CE29A64CB4}"/>
              </a:ext>
            </a:extLst>
          </p:cNvPr>
          <p:cNvPicPr>
            <a:picLocks noChangeAspect="1"/>
          </p:cNvPicPr>
          <p:nvPr/>
        </p:nvPicPr>
        <p:blipFill>
          <a:blip r:embed="rId3">
            <a:extLst>
              <a:ext uri="{28A0092B-C50C-407E-A947-70E740481C1C}">
                <a14:useLocalDpi xmlns:a14="http://schemas.microsoft.com/office/drawing/2010/main" val="0"/>
              </a:ext>
            </a:extLst>
          </a:blip>
          <a:srcRect l="20031" t="36217" r="17155" b="36173"/>
          <a:stretch>
            <a:fillRect/>
          </a:stretch>
        </p:blipFill>
        <p:spPr>
          <a:xfrm>
            <a:off x="4843935" y="1994498"/>
            <a:ext cx="6861005" cy="4267757"/>
          </a:xfrm>
          <a:prstGeom prst="rect">
            <a:avLst/>
          </a:prstGeom>
        </p:spPr>
      </p:pic>
    </p:spTree>
    <p:extLst>
      <p:ext uri="{BB962C8B-B14F-4D97-AF65-F5344CB8AC3E}">
        <p14:creationId xmlns:p14="http://schemas.microsoft.com/office/powerpoint/2010/main" val="211387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6567-C00E-93F5-EE9F-E1D664AE25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99478A-3C9E-8305-2E6A-F479B04CF6CF}"/>
              </a:ext>
            </a:extLst>
          </p:cNvPr>
          <p:cNvSpPr txBox="1"/>
          <p:nvPr/>
        </p:nvSpPr>
        <p:spPr>
          <a:xfrm>
            <a:off x="1392382" y="3100025"/>
            <a:ext cx="1357745" cy="523220"/>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Step 5</a:t>
            </a:r>
          </a:p>
        </p:txBody>
      </p:sp>
      <p:sp>
        <p:nvSpPr>
          <p:cNvPr id="6" name="Oval 5">
            <a:extLst>
              <a:ext uri="{FF2B5EF4-FFF2-40B4-BE49-F238E27FC236}">
                <a16:creationId xmlns:a16="http://schemas.microsoft.com/office/drawing/2014/main" id="{9CDDD488-E0DD-B3E1-81B2-EF0EA0DE648E}"/>
              </a:ext>
            </a:extLst>
          </p:cNvPr>
          <p:cNvSpPr/>
          <p:nvPr/>
        </p:nvSpPr>
        <p:spPr>
          <a:xfrm>
            <a:off x="1392381" y="3042981"/>
            <a:ext cx="1357745" cy="6373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C4BD81-B953-3A7C-D22D-C245D7A9F4AB}"/>
              </a:ext>
            </a:extLst>
          </p:cNvPr>
          <p:cNvSpPr txBox="1"/>
          <p:nvPr/>
        </p:nvSpPr>
        <p:spPr>
          <a:xfrm>
            <a:off x="1436303" y="3757521"/>
            <a:ext cx="1269899" cy="400110"/>
          </a:xfrm>
          <a:prstGeom prst="rect">
            <a:avLst/>
          </a:prstGeom>
          <a:noFill/>
        </p:spPr>
        <p:txBody>
          <a:bodyPr wrap="none" rtlCol="0">
            <a:spAutoFit/>
          </a:bodyPr>
          <a:lstStyle/>
          <a:p>
            <a:r>
              <a:rPr lang="en-US" sz="2000" dirty="0">
                <a:solidFill>
                  <a:srgbClr val="00205B"/>
                </a:solidFill>
                <a:latin typeface="Arial" panose="020B0604020202020204" pitchFamily="34" charset="0"/>
                <a:cs typeface="Arial" panose="020B0604020202020204" pitchFamily="34" charset="0"/>
              </a:rPr>
              <a:t>Readings</a:t>
            </a:r>
          </a:p>
        </p:txBody>
      </p:sp>
      <p:sp>
        <p:nvSpPr>
          <p:cNvPr id="2" name="Oval 1">
            <a:extLst>
              <a:ext uri="{FF2B5EF4-FFF2-40B4-BE49-F238E27FC236}">
                <a16:creationId xmlns:a16="http://schemas.microsoft.com/office/drawing/2014/main" id="{C9ABE639-711E-81F4-AF6B-570630771BD6}"/>
              </a:ext>
            </a:extLst>
          </p:cNvPr>
          <p:cNvSpPr/>
          <p:nvPr/>
        </p:nvSpPr>
        <p:spPr>
          <a:xfrm>
            <a:off x="593829" y="4692872"/>
            <a:ext cx="2954845"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31</a:t>
            </a:r>
          </a:p>
        </p:txBody>
      </p:sp>
      <p:pic>
        <p:nvPicPr>
          <p:cNvPr id="7" name="Picture 6" descr="A screenshot of a computer&#10;&#10;AI-generated content may be incorrect.">
            <a:extLst>
              <a:ext uri="{FF2B5EF4-FFF2-40B4-BE49-F238E27FC236}">
                <a16:creationId xmlns:a16="http://schemas.microsoft.com/office/drawing/2014/main" id="{93DAB402-33F3-A2EE-069E-93DC6B19F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156" y="1648685"/>
            <a:ext cx="6452870" cy="4770117"/>
          </a:xfrm>
          <a:prstGeom prst="rect">
            <a:avLst/>
          </a:prstGeom>
        </p:spPr>
      </p:pic>
    </p:spTree>
    <p:extLst>
      <p:ext uri="{BB962C8B-B14F-4D97-AF65-F5344CB8AC3E}">
        <p14:creationId xmlns:p14="http://schemas.microsoft.com/office/powerpoint/2010/main" val="826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Breaktime">
                <a:extLst>
                  <a:ext uri="{FF2B5EF4-FFF2-40B4-BE49-F238E27FC236}">
                    <a16:creationId xmlns:a16="http://schemas.microsoft.com/office/drawing/2014/main" id="{8D77A431-F1FD-EBEF-369E-92E43C9F9F0C}"/>
                  </a:ext>
                </a:extLst>
              </p:cNvPr>
              <p:cNvGraphicFramePr>
                <a:graphicFrameLocks noGrp="1"/>
              </p:cNvGraphicFramePr>
              <p:nvPr>
                <p:ph idx="1"/>
                <p:extLst>
                  <p:ext uri="{D42A27DB-BD31-4B8C-83A1-F6EECF244321}">
                    <p14:modId xmlns:p14="http://schemas.microsoft.com/office/powerpoint/2010/main" val="932253428"/>
                  </p:ext>
                </p:extLst>
              </p:nvPr>
            </p:nvGraphicFramePr>
            <p:xfrm>
              <a:off x="2570018" y="2476789"/>
              <a:ext cx="7668491" cy="289877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Breaktime">
                <a:extLst>
                  <a:ext uri="{FF2B5EF4-FFF2-40B4-BE49-F238E27FC236}">
                    <a16:creationId xmlns:a16="http://schemas.microsoft.com/office/drawing/2014/main" id="{8D77A431-F1FD-EBEF-369E-92E43C9F9F0C}"/>
                  </a:ext>
                </a:extLst>
              </p:cNvPr>
              <p:cNvPicPr>
                <a:picLocks noGrp="1" noRot="1" noChangeAspect="1" noMove="1" noResize="1" noEditPoints="1" noAdjustHandles="1" noChangeArrowheads="1" noChangeShapeType="1"/>
              </p:cNvPicPr>
              <p:nvPr/>
            </p:nvPicPr>
            <p:blipFill>
              <a:blip r:embed="rId4"/>
              <a:stretch>
                <a:fillRect/>
              </a:stretch>
            </p:blipFill>
            <p:spPr>
              <a:xfrm>
                <a:off x="2570018" y="2476789"/>
                <a:ext cx="7668491" cy="2898775"/>
              </a:xfrm>
              <a:prstGeom prst="rect">
                <a:avLst/>
              </a:prstGeom>
            </p:spPr>
          </p:pic>
        </mc:Fallback>
      </mc:AlternateContent>
    </p:spTree>
    <p:extLst>
      <p:ext uri="{BB962C8B-B14F-4D97-AF65-F5344CB8AC3E}">
        <p14:creationId xmlns:p14="http://schemas.microsoft.com/office/powerpoint/2010/main" val="401132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CD20-2E8E-3B14-0BAF-E5C1735FDB20}"/>
              </a:ext>
            </a:extLst>
          </p:cNvPr>
          <p:cNvSpPr>
            <a:spLocks noGrp="1"/>
          </p:cNvSpPr>
          <p:nvPr>
            <p:ph type="title"/>
          </p:nvPr>
        </p:nvSpPr>
        <p:spPr>
          <a:xfrm>
            <a:off x="2326236" y="1282565"/>
            <a:ext cx="2459182" cy="707656"/>
          </a:xfrm>
        </p:spPr>
        <p:txBody>
          <a:bodyPr>
            <a:normAutofit/>
          </a:bodyPr>
          <a:lstStyle/>
          <a:p>
            <a:pPr algn="ctr"/>
            <a:r>
              <a:rPr lang="en-US" sz="3200" dirty="0">
                <a:latin typeface="Arial" panose="020B0604020202020204" pitchFamily="34" charset="0"/>
                <a:cs typeface="Arial" panose="020B0604020202020204" pitchFamily="34" charset="0"/>
              </a:rPr>
              <a:t>Readings</a:t>
            </a:r>
            <a:r>
              <a:rPr lang="en-US" dirty="0"/>
              <a:t> </a:t>
            </a:r>
          </a:p>
        </p:txBody>
      </p:sp>
      <p:pic>
        <p:nvPicPr>
          <p:cNvPr id="10" name="Picture 9" descr="A cartoon robot on a toy car&#10;&#10;AI-generated content may be incorrect.">
            <a:extLst>
              <a:ext uri="{FF2B5EF4-FFF2-40B4-BE49-F238E27FC236}">
                <a16:creationId xmlns:a16="http://schemas.microsoft.com/office/drawing/2014/main" id="{42C5120D-0167-00C2-38ED-84F2F8D9B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768" y="1468580"/>
            <a:ext cx="3671372" cy="5195455"/>
          </a:xfrm>
          <a:prstGeom prst="rect">
            <a:avLst/>
          </a:prstGeom>
        </p:spPr>
      </p:pic>
      <p:sp>
        <p:nvSpPr>
          <p:cNvPr id="11" name="TextBox 10">
            <a:extLst>
              <a:ext uri="{FF2B5EF4-FFF2-40B4-BE49-F238E27FC236}">
                <a16:creationId xmlns:a16="http://schemas.microsoft.com/office/drawing/2014/main" id="{5B53CB37-FD46-3272-D561-D7E4242EB924}"/>
              </a:ext>
            </a:extLst>
          </p:cNvPr>
          <p:cNvSpPr txBox="1"/>
          <p:nvPr/>
        </p:nvSpPr>
        <p:spPr>
          <a:xfrm>
            <a:off x="2326236" y="3126598"/>
            <a:ext cx="2529860" cy="535531"/>
          </a:xfrm>
          <a:prstGeom prst="rect">
            <a:avLst/>
          </a:prstGeom>
          <a:noFill/>
        </p:spPr>
        <p:txBody>
          <a:bodyPr wrap="none" rtlCol="0">
            <a:spAutoFit/>
          </a:bodyPr>
          <a:lstStyle/>
          <a:p>
            <a:pPr algn="ctr">
              <a:lnSpc>
                <a:spcPct val="90000"/>
              </a:lnSpc>
              <a:spcBef>
                <a:spcPct val="0"/>
              </a:spcBef>
            </a:pPr>
            <a:r>
              <a:rPr lang="en-US" sz="3200" dirty="0">
                <a:solidFill>
                  <a:srgbClr val="00205B"/>
                </a:solidFill>
                <a:latin typeface="Arial" panose="020B0604020202020204" pitchFamily="34" charset="0"/>
                <a:ea typeface="+mj-ea"/>
                <a:cs typeface="Arial" panose="020B0604020202020204" pitchFamily="34" charset="0"/>
              </a:rPr>
              <a:t>12.5 minutes</a:t>
            </a:r>
          </a:p>
        </p:txBody>
      </p:sp>
      <p:sp>
        <p:nvSpPr>
          <p:cNvPr id="12" name="Down Arrow 11">
            <a:extLst>
              <a:ext uri="{FF2B5EF4-FFF2-40B4-BE49-F238E27FC236}">
                <a16:creationId xmlns:a16="http://schemas.microsoft.com/office/drawing/2014/main" id="{67224C0D-6CA1-2BB8-2933-83F834204956}"/>
              </a:ext>
            </a:extLst>
          </p:cNvPr>
          <p:cNvSpPr/>
          <p:nvPr/>
        </p:nvSpPr>
        <p:spPr>
          <a:xfrm>
            <a:off x="3327227" y="2165388"/>
            <a:ext cx="457200"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89736FC5-BA58-2A67-6BB9-41D01D857470}"/>
              </a:ext>
            </a:extLst>
          </p:cNvPr>
          <p:cNvSpPr/>
          <p:nvPr/>
        </p:nvSpPr>
        <p:spPr>
          <a:xfrm>
            <a:off x="3327227" y="3870249"/>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4357A4-4386-8931-0DED-4A2B5C8DBF9C}"/>
              </a:ext>
            </a:extLst>
          </p:cNvPr>
          <p:cNvSpPr txBox="1"/>
          <p:nvPr/>
        </p:nvSpPr>
        <p:spPr>
          <a:xfrm>
            <a:off x="536238" y="4601932"/>
            <a:ext cx="6109855" cy="2062103"/>
          </a:xfrm>
          <a:prstGeom prst="rect">
            <a:avLst/>
          </a:prstGeom>
          <a:noFill/>
        </p:spPr>
        <p:txBody>
          <a:bodyPr wrap="square" rtlCol="0">
            <a:spAutoFit/>
          </a:bodyPr>
          <a:lstStyle/>
          <a:p>
            <a:pPr algn="ctr"/>
            <a:r>
              <a:rPr lang="en-GB" sz="3200" dirty="0">
                <a:solidFill>
                  <a:srgbClr val="00205B"/>
                </a:solidFill>
                <a:latin typeface="Arial" panose="020B0604020202020204" pitchFamily="34" charset="0"/>
                <a:ea typeface="+mj-ea"/>
                <a:cs typeface="Arial" panose="020B0604020202020204" pitchFamily="34" charset="0"/>
              </a:rPr>
              <a:t>That’s how long a radio message takes to travel from Mars to Earth (one way).</a:t>
            </a:r>
            <a:br>
              <a:rPr lang="en-GB" sz="3200" dirty="0">
                <a:solidFill>
                  <a:srgbClr val="00205B"/>
                </a:solidFill>
                <a:latin typeface="Arial" panose="020B0604020202020204" pitchFamily="34" charset="0"/>
                <a:ea typeface="+mj-ea"/>
                <a:cs typeface="Arial" panose="020B0604020202020204" pitchFamily="34" charset="0"/>
              </a:rPr>
            </a:br>
            <a:endParaRPr lang="en-US" sz="3200" dirty="0">
              <a:solidFill>
                <a:srgbClr val="00205B"/>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720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6B34-2AA1-D732-DC12-9B94E80D6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B0655-A5A3-081B-2B0A-957B21915899}"/>
              </a:ext>
            </a:extLst>
          </p:cNvPr>
          <p:cNvSpPr>
            <a:spLocks noGrp="1"/>
          </p:cNvSpPr>
          <p:nvPr>
            <p:ph type="title"/>
          </p:nvPr>
        </p:nvSpPr>
        <p:spPr>
          <a:xfrm>
            <a:off x="2326236" y="1282565"/>
            <a:ext cx="2459182" cy="707656"/>
          </a:xfrm>
        </p:spPr>
        <p:txBody>
          <a:bodyPr>
            <a:normAutofit/>
          </a:bodyPr>
          <a:lstStyle/>
          <a:p>
            <a:pPr algn="ctr"/>
            <a:r>
              <a:rPr lang="en-US" sz="3200" dirty="0">
                <a:latin typeface="Arial" panose="020B0604020202020204" pitchFamily="34" charset="0"/>
                <a:cs typeface="Arial" panose="020B0604020202020204" pitchFamily="34" charset="0"/>
              </a:rPr>
              <a:t>Readings</a:t>
            </a:r>
            <a:r>
              <a:rPr lang="en-US" dirty="0"/>
              <a:t> </a:t>
            </a:r>
          </a:p>
        </p:txBody>
      </p:sp>
      <p:sp>
        <p:nvSpPr>
          <p:cNvPr id="12" name="Down Arrow 11">
            <a:extLst>
              <a:ext uri="{FF2B5EF4-FFF2-40B4-BE49-F238E27FC236}">
                <a16:creationId xmlns:a16="http://schemas.microsoft.com/office/drawing/2014/main" id="{D15784D7-4AAC-C83B-5B2B-412BAEC5CE89}"/>
              </a:ext>
            </a:extLst>
          </p:cNvPr>
          <p:cNvSpPr/>
          <p:nvPr/>
        </p:nvSpPr>
        <p:spPr>
          <a:xfrm>
            <a:off x="3327227" y="2165388"/>
            <a:ext cx="457200"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5868D102-3816-6C7D-D34D-25D7C3BBBE98}"/>
              </a:ext>
            </a:extLst>
          </p:cNvPr>
          <p:cNvSpPr/>
          <p:nvPr/>
        </p:nvSpPr>
        <p:spPr>
          <a:xfrm>
            <a:off x="861118" y="3932862"/>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9DE3E3-9EB2-2A24-A3DF-DE6DC3B2C0C4}"/>
              </a:ext>
            </a:extLst>
          </p:cNvPr>
          <p:cNvSpPr txBox="1"/>
          <p:nvPr/>
        </p:nvSpPr>
        <p:spPr>
          <a:xfrm>
            <a:off x="136309" y="4641806"/>
            <a:ext cx="1993636" cy="1015663"/>
          </a:xfrm>
          <a:prstGeom prst="rect">
            <a:avLst/>
          </a:prstGeom>
          <a:noFill/>
        </p:spPr>
        <p:txBody>
          <a:bodyPr wrap="square" rtlCol="0">
            <a:spAutoFit/>
          </a:bodyPr>
          <a:lstStyle/>
          <a:p>
            <a:pPr algn="ctr"/>
            <a:r>
              <a:rPr lang="en-GB" sz="3200" dirty="0">
                <a:solidFill>
                  <a:srgbClr val="00205B"/>
                </a:solidFill>
                <a:latin typeface="Arial" panose="020B0604020202020204" pitchFamily="34" charset="0"/>
                <a:ea typeface="+mj-ea"/>
                <a:cs typeface="Arial" panose="020B0604020202020204" pitchFamily="34" charset="0"/>
              </a:rPr>
              <a:t>Rust</a:t>
            </a:r>
          </a:p>
          <a:p>
            <a:pPr algn="ctr"/>
            <a:r>
              <a:rPr lang="en-GB" sz="2800" dirty="0">
                <a:solidFill>
                  <a:srgbClr val="00205B"/>
                </a:solidFill>
                <a:latin typeface="Arial" panose="020B0604020202020204" pitchFamily="34" charset="0"/>
                <a:ea typeface="+mj-ea"/>
                <a:cs typeface="Arial" panose="020B0604020202020204" pitchFamily="34" charset="0"/>
              </a:rPr>
              <a:t>(Iron oxide)</a:t>
            </a:r>
            <a:endParaRPr lang="en-US" sz="2800" dirty="0">
              <a:solidFill>
                <a:srgbClr val="00205B"/>
              </a:solidFill>
              <a:latin typeface="Arial" panose="020B0604020202020204" pitchFamily="34" charset="0"/>
              <a:ea typeface="+mj-ea"/>
              <a:cs typeface="Arial" panose="020B0604020202020204" pitchFamily="34" charset="0"/>
            </a:endParaRPr>
          </a:p>
        </p:txBody>
      </p:sp>
      <p:pic>
        <p:nvPicPr>
          <p:cNvPr id="4" name="Picture 3" descr="A cartoon character wearing a hard hat&#10;&#10;AI-generated content may be incorrect.">
            <a:extLst>
              <a:ext uri="{FF2B5EF4-FFF2-40B4-BE49-F238E27FC236}">
                <a16:creationId xmlns:a16="http://schemas.microsoft.com/office/drawing/2014/main" id="{1F2F0AD3-0179-4503-343E-62BA3CDAA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095" y="1314353"/>
            <a:ext cx="3700742" cy="5237018"/>
          </a:xfrm>
          <a:prstGeom prst="rect">
            <a:avLst/>
          </a:prstGeom>
        </p:spPr>
      </p:pic>
      <p:pic>
        <p:nvPicPr>
          <p:cNvPr id="8" name="Picture 7" descr="A rusty chain link&#10;&#10;AI-generated content may be incorrect.">
            <a:extLst>
              <a:ext uri="{FF2B5EF4-FFF2-40B4-BE49-F238E27FC236}">
                <a16:creationId xmlns:a16="http://schemas.microsoft.com/office/drawing/2014/main" id="{96EB1278-32BD-44FA-A7A4-65A3EF82E651}"/>
              </a:ext>
            </a:extLst>
          </p:cNvPr>
          <p:cNvPicPr>
            <a:picLocks noChangeAspect="1"/>
          </p:cNvPicPr>
          <p:nvPr/>
        </p:nvPicPr>
        <p:blipFill>
          <a:blip r:embed="rId4">
            <a:extLst>
              <a:ext uri="{28A0092B-C50C-407E-A947-70E740481C1C}">
                <a14:useLocalDpi xmlns:a14="http://schemas.microsoft.com/office/drawing/2010/main" val="0"/>
              </a:ext>
            </a:extLst>
          </a:blip>
          <a:srcRect l="8093" t="17287" r="13477" b="27045"/>
          <a:stretch>
            <a:fillRect/>
          </a:stretch>
        </p:blipFill>
        <p:spPr>
          <a:xfrm>
            <a:off x="536238" y="2539828"/>
            <a:ext cx="1324543" cy="1330421"/>
          </a:xfrm>
          <a:prstGeom prst="rect">
            <a:avLst/>
          </a:prstGeom>
        </p:spPr>
      </p:pic>
      <p:pic>
        <p:nvPicPr>
          <p:cNvPr id="13" name="Picture 12" descr="A blue water droplet on a black background&#10;&#10;AI-generated content may be incorrect.">
            <a:extLst>
              <a:ext uri="{FF2B5EF4-FFF2-40B4-BE49-F238E27FC236}">
                <a16:creationId xmlns:a16="http://schemas.microsoft.com/office/drawing/2014/main" id="{A812FB6E-0D85-DA89-E523-466922CDC181}"/>
              </a:ext>
            </a:extLst>
          </p:cNvPr>
          <p:cNvPicPr>
            <a:picLocks noChangeAspect="1"/>
          </p:cNvPicPr>
          <p:nvPr/>
        </p:nvPicPr>
        <p:blipFill>
          <a:blip r:embed="rId5">
            <a:extLst>
              <a:ext uri="{28A0092B-C50C-407E-A947-70E740481C1C}">
                <a14:useLocalDpi xmlns:a14="http://schemas.microsoft.com/office/drawing/2010/main" val="0"/>
              </a:ext>
            </a:extLst>
          </a:blip>
          <a:srcRect l="16906" t="25143" r="15405" b="22977"/>
          <a:stretch>
            <a:fillRect/>
          </a:stretch>
        </p:blipFill>
        <p:spPr>
          <a:xfrm>
            <a:off x="2531734" y="2721904"/>
            <a:ext cx="1058737" cy="1148345"/>
          </a:xfrm>
          <a:prstGeom prst="rect">
            <a:avLst/>
          </a:prstGeom>
        </p:spPr>
      </p:pic>
      <p:pic>
        <p:nvPicPr>
          <p:cNvPr id="17" name="Picture 16" descr="A sandcastle with flags and a flag&#10;&#10;AI-generated content may be incorrect.">
            <a:extLst>
              <a:ext uri="{FF2B5EF4-FFF2-40B4-BE49-F238E27FC236}">
                <a16:creationId xmlns:a16="http://schemas.microsoft.com/office/drawing/2014/main" id="{BA52399F-4673-4916-0C90-3038BE0A7FB1}"/>
              </a:ext>
            </a:extLst>
          </p:cNvPr>
          <p:cNvPicPr>
            <a:picLocks noChangeAspect="1"/>
          </p:cNvPicPr>
          <p:nvPr/>
        </p:nvPicPr>
        <p:blipFill>
          <a:blip r:embed="rId6">
            <a:extLst>
              <a:ext uri="{28A0092B-C50C-407E-A947-70E740481C1C}">
                <a14:useLocalDpi xmlns:a14="http://schemas.microsoft.com/office/drawing/2010/main" val="0"/>
              </a:ext>
            </a:extLst>
          </a:blip>
          <a:srcRect l="14466" t="25864" r="10926" b="26305"/>
          <a:stretch>
            <a:fillRect/>
          </a:stretch>
        </p:blipFill>
        <p:spPr>
          <a:xfrm>
            <a:off x="3964537" y="2539828"/>
            <a:ext cx="1466447" cy="1330421"/>
          </a:xfrm>
          <a:prstGeom prst="rect">
            <a:avLst/>
          </a:prstGeom>
        </p:spPr>
      </p:pic>
      <p:pic>
        <p:nvPicPr>
          <p:cNvPr id="19" name="Picture 18" descr="A cartoon of a volcano&#10;&#10;AI-generated content may be incorrect.">
            <a:extLst>
              <a:ext uri="{FF2B5EF4-FFF2-40B4-BE49-F238E27FC236}">
                <a16:creationId xmlns:a16="http://schemas.microsoft.com/office/drawing/2014/main" id="{8E3EFED6-00BE-E8D0-C253-6E9969FD1439}"/>
              </a:ext>
            </a:extLst>
          </p:cNvPr>
          <p:cNvPicPr>
            <a:picLocks noChangeAspect="1"/>
          </p:cNvPicPr>
          <p:nvPr/>
        </p:nvPicPr>
        <p:blipFill>
          <a:blip r:embed="rId7">
            <a:extLst>
              <a:ext uri="{28A0092B-C50C-407E-A947-70E740481C1C}">
                <a14:useLocalDpi xmlns:a14="http://schemas.microsoft.com/office/drawing/2010/main" val="0"/>
              </a:ext>
            </a:extLst>
          </a:blip>
          <a:srcRect l="14144" t="27977" r="14114" b="31867"/>
          <a:stretch>
            <a:fillRect/>
          </a:stretch>
        </p:blipFill>
        <p:spPr>
          <a:xfrm>
            <a:off x="5860475" y="2410690"/>
            <a:ext cx="1842654" cy="1459559"/>
          </a:xfrm>
          <a:prstGeom prst="rect">
            <a:avLst/>
          </a:prstGeom>
        </p:spPr>
      </p:pic>
      <p:sp>
        <p:nvSpPr>
          <p:cNvPr id="20" name="Down Arrow 19">
            <a:extLst>
              <a:ext uri="{FF2B5EF4-FFF2-40B4-BE49-F238E27FC236}">
                <a16:creationId xmlns:a16="http://schemas.microsoft.com/office/drawing/2014/main" id="{708C6A95-71C3-5C2E-CF06-FB5A48E4AB69}"/>
              </a:ext>
            </a:extLst>
          </p:cNvPr>
          <p:cNvSpPr/>
          <p:nvPr/>
        </p:nvSpPr>
        <p:spPr>
          <a:xfrm>
            <a:off x="2856746" y="3870249"/>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8A69B8-13AA-63F5-5EC2-A37C24A73C63}"/>
              </a:ext>
            </a:extLst>
          </p:cNvPr>
          <p:cNvSpPr txBox="1"/>
          <p:nvPr/>
        </p:nvSpPr>
        <p:spPr>
          <a:xfrm>
            <a:off x="2129945" y="4649262"/>
            <a:ext cx="1993636" cy="1077218"/>
          </a:xfrm>
          <a:prstGeom prst="rect">
            <a:avLst/>
          </a:prstGeom>
          <a:noFill/>
        </p:spPr>
        <p:txBody>
          <a:bodyPr wrap="square" rtlCol="0">
            <a:spAutoFit/>
          </a:bodyPr>
          <a:lstStyle/>
          <a:p>
            <a:pPr algn="ctr"/>
            <a:r>
              <a:rPr lang="en-GB" sz="3200" dirty="0">
                <a:solidFill>
                  <a:srgbClr val="00205B"/>
                </a:solidFill>
                <a:latin typeface="Arial" panose="020B0604020202020204" pitchFamily="34" charset="0"/>
                <a:ea typeface="+mj-ea"/>
                <a:cs typeface="Arial" panose="020B0604020202020204" pitchFamily="34" charset="0"/>
              </a:rPr>
              <a:t>Water</a:t>
            </a:r>
          </a:p>
          <a:p>
            <a:pPr algn="ctr"/>
            <a:r>
              <a:rPr lang="en-GB" sz="3200" dirty="0">
                <a:solidFill>
                  <a:srgbClr val="00205B"/>
                </a:solidFill>
                <a:latin typeface="Arial" panose="020B0604020202020204" pitchFamily="34" charset="0"/>
                <a:ea typeface="+mj-ea"/>
                <a:cs typeface="Arial" panose="020B0604020202020204" pitchFamily="34" charset="0"/>
              </a:rPr>
              <a:t>minerals </a:t>
            </a:r>
            <a:endParaRPr lang="en-US" sz="2800" dirty="0">
              <a:solidFill>
                <a:srgbClr val="00205B"/>
              </a:solidFill>
              <a:latin typeface="Arial" panose="020B0604020202020204" pitchFamily="34" charset="0"/>
              <a:ea typeface="+mj-ea"/>
              <a:cs typeface="Arial" panose="020B0604020202020204" pitchFamily="34" charset="0"/>
            </a:endParaRPr>
          </a:p>
        </p:txBody>
      </p:sp>
      <p:sp>
        <p:nvSpPr>
          <p:cNvPr id="22" name="Down Arrow 21">
            <a:extLst>
              <a:ext uri="{FF2B5EF4-FFF2-40B4-BE49-F238E27FC236}">
                <a16:creationId xmlns:a16="http://schemas.microsoft.com/office/drawing/2014/main" id="{95DF34DF-F904-D0F6-2865-F68D83A92651}"/>
              </a:ext>
            </a:extLst>
          </p:cNvPr>
          <p:cNvSpPr/>
          <p:nvPr/>
        </p:nvSpPr>
        <p:spPr>
          <a:xfrm>
            <a:off x="4430549" y="3932862"/>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7D87AF-F8D0-10E5-CF51-5FD62A90214A}"/>
              </a:ext>
            </a:extLst>
          </p:cNvPr>
          <p:cNvSpPr txBox="1"/>
          <p:nvPr/>
        </p:nvSpPr>
        <p:spPr>
          <a:xfrm>
            <a:off x="3784427" y="4649262"/>
            <a:ext cx="1993636" cy="1015663"/>
          </a:xfrm>
          <a:prstGeom prst="rect">
            <a:avLst/>
          </a:prstGeom>
          <a:noFill/>
        </p:spPr>
        <p:txBody>
          <a:bodyPr wrap="square" rtlCol="0">
            <a:spAutoFit/>
          </a:bodyPr>
          <a:lstStyle/>
          <a:p>
            <a:pPr algn="ctr"/>
            <a:r>
              <a:rPr lang="en-GB" sz="3200" dirty="0">
                <a:solidFill>
                  <a:srgbClr val="00205B"/>
                </a:solidFill>
                <a:latin typeface="Arial" panose="020B0604020202020204" pitchFamily="34" charset="0"/>
                <a:ea typeface="+mj-ea"/>
                <a:cs typeface="Arial" panose="020B0604020202020204" pitchFamily="34" charset="0"/>
              </a:rPr>
              <a:t>Sand</a:t>
            </a:r>
          </a:p>
          <a:p>
            <a:pPr algn="ctr"/>
            <a:r>
              <a:rPr lang="en-GB" sz="2800" dirty="0">
                <a:solidFill>
                  <a:srgbClr val="00205B"/>
                </a:solidFill>
                <a:latin typeface="Arial" panose="020B0604020202020204" pitchFamily="34" charset="0"/>
                <a:ea typeface="+mj-ea"/>
                <a:cs typeface="Arial" panose="020B0604020202020204" pitchFamily="34" charset="0"/>
              </a:rPr>
              <a:t>(Silica) </a:t>
            </a:r>
            <a:endParaRPr lang="en-US" sz="2400" dirty="0">
              <a:solidFill>
                <a:srgbClr val="00205B"/>
              </a:solidFill>
              <a:latin typeface="Arial" panose="020B0604020202020204" pitchFamily="34" charset="0"/>
              <a:ea typeface="+mj-ea"/>
              <a:cs typeface="Arial" panose="020B0604020202020204" pitchFamily="34" charset="0"/>
            </a:endParaRPr>
          </a:p>
        </p:txBody>
      </p:sp>
      <p:sp>
        <p:nvSpPr>
          <p:cNvPr id="24" name="Down Arrow 23">
            <a:extLst>
              <a:ext uri="{FF2B5EF4-FFF2-40B4-BE49-F238E27FC236}">
                <a16:creationId xmlns:a16="http://schemas.microsoft.com/office/drawing/2014/main" id="{CD9B68BB-5AF4-E4E6-B91E-A2C1BDE66E97}"/>
              </a:ext>
            </a:extLst>
          </p:cNvPr>
          <p:cNvSpPr/>
          <p:nvPr/>
        </p:nvSpPr>
        <p:spPr>
          <a:xfrm>
            <a:off x="6535890" y="3870249"/>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BDA325-40DC-B48F-FA47-529D8E36AB0E}"/>
              </a:ext>
            </a:extLst>
          </p:cNvPr>
          <p:cNvSpPr txBox="1"/>
          <p:nvPr/>
        </p:nvSpPr>
        <p:spPr>
          <a:xfrm>
            <a:off x="5778063" y="4579193"/>
            <a:ext cx="1993636" cy="1077218"/>
          </a:xfrm>
          <a:prstGeom prst="rect">
            <a:avLst/>
          </a:prstGeom>
          <a:noFill/>
        </p:spPr>
        <p:txBody>
          <a:bodyPr wrap="square" rtlCol="0">
            <a:spAutoFit/>
          </a:bodyPr>
          <a:lstStyle/>
          <a:p>
            <a:pPr algn="ctr"/>
            <a:r>
              <a:rPr lang="en-GB" sz="3200" dirty="0">
                <a:solidFill>
                  <a:srgbClr val="00205B"/>
                </a:solidFill>
                <a:latin typeface="Arial" panose="020B0604020202020204" pitchFamily="34" charset="0"/>
                <a:ea typeface="+mj-ea"/>
                <a:cs typeface="Arial" panose="020B0604020202020204" pitchFamily="34" charset="0"/>
              </a:rPr>
              <a:t>Volcanic rocks</a:t>
            </a:r>
            <a:endParaRPr lang="en-US" sz="2400" dirty="0">
              <a:solidFill>
                <a:srgbClr val="00205B"/>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4173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2C71-16DA-AC8A-B6A3-03E1A9D022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321D64-20CB-FD1F-2100-958C1C8A6642}"/>
              </a:ext>
            </a:extLst>
          </p:cNvPr>
          <p:cNvSpPr>
            <a:spLocks noGrp="1"/>
          </p:cNvSpPr>
          <p:nvPr>
            <p:ph type="title"/>
          </p:nvPr>
        </p:nvSpPr>
        <p:spPr>
          <a:xfrm>
            <a:off x="838200" y="1250704"/>
            <a:ext cx="10515600" cy="690563"/>
          </a:xfrm>
        </p:spPr>
        <p:txBody>
          <a:bodyPr>
            <a:normAutofit fontScale="90000"/>
          </a:bodyPr>
          <a:lstStyle/>
          <a:p>
            <a:r>
              <a:rPr lang="en-GB" b="1" dirty="0">
                <a:solidFill>
                  <a:srgbClr val="001F5B"/>
                </a:solidFill>
                <a:latin typeface="Arial Narrow" panose="020B0604020202020204" pitchFamily="34" charset="0"/>
                <a:cs typeface="Arial Narrow" panose="020B0604020202020204" pitchFamily="34" charset="0"/>
              </a:rPr>
              <a:t>Introduction to your investigation</a:t>
            </a:r>
            <a:endParaRPr lang="en-GB" b="1" dirty="0">
              <a:latin typeface="Arial Narrow" panose="020B0604020202020204" pitchFamily="34" charset="0"/>
              <a:cs typeface="Arial Narrow" panose="020B0604020202020204" pitchFamily="34" charset="0"/>
            </a:endParaRPr>
          </a:p>
        </p:txBody>
      </p:sp>
      <p:sp>
        <p:nvSpPr>
          <p:cNvPr id="8" name="Content Placeholder 7">
            <a:extLst>
              <a:ext uri="{FF2B5EF4-FFF2-40B4-BE49-F238E27FC236}">
                <a16:creationId xmlns:a16="http://schemas.microsoft.com/office/drawing/2014/main" id="{9786B5D2-3CD0-4B95-26BA-8ED5F22D2E9A}"/>
              </a:ext>
            </a:extLst>
          </p:cNvPr>
          <p:cNvSpPr>
            <a:spLocks noGrp="1"/>
          </p:cNvSpPr>
          <p:nvPr>
            <p:ph idx="1"/>
          </p:nvPr>
        </p:nvSpPr>
        <p:spPr>
          <a:xfrm>
            <a:off x="838200" y="2128359"/>
            <a:ext cx="10515600" cy="4138098"/>
          </a:xfrm>
        </p:spPr>
        <p:txBody>
          <a:bodyPr>
            <a:normAutofit lnSpcReduction="10000"/>
          </a:bodyPr>
          <a:lstStyle/>
          <a:p>
            <a:r>
              <a:rPr lang="en-GB" dirty="0">
                <a:latin typeface="Arial" panose="020B0604020202020204" pitchFamily="34" charset="0"/>
                <a:cs typeface="Arial" panose="020B0604020202020204" pitchFamily="34" charset="0"/>
              </a:rPr>
              <a:t>Last time, you designed a Moon Base.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Today, we take the next step towards exploring Mars.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Before we can send humans to Mars, we must send robotic rovers first to learn more about Mars.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Your team will become Engineers and Programmers, coding rovers to complete missions on Mars.</a:t>
            </a:r>
          </a:p>
        </p:txBody>
      </p:sp>
    </p:spTree>
    <p:extLst>
      <p:ext uri="{BB962C8B-B14F-4D97-AF65-F5344CB8AC3E}">
        <p14:creationId xmlns:p14="http://schemas.microsoft.com/office/powerpoint/2010/main" val="3808009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94770-E00C-EEF5-8DD0-106120336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302E5-4554-0008-B3DA-91E7B4F0CE27}"/>
              </a:ext>
            </a:extLst>
          </p:cNvPr>
          <p:cNvSpPr>
            <a:spLocks noGrp="1"/>
          </p:cNvSpPr>
          <p:nvPr>
            <p:ph type="title"/>
          </p:nvPr>
        </p:nvSpPr>
        <p:spPr>
          <a:xfrm>
            <a:off x="2326236" y="1282565"/>
            <a:ext cx="2459182" cy="707656"/>
          </a:xfrm>
        </p:spPr>
        <p:txBody>
          <a:bodyPr>
            <a:normAutofit/>
          </a:bodyPr>
          <a:lstStyle/>
          <a:p>
            <a:pPr algn="ctr"/>
            <a:r>
              <a:rPr lang="en-US" sz="3200" dirty="0">
                <a:latin typeface="Arial" panose="020B0604020202020204" pitchFamily="34" charset="0"/>
                <a:cs typeface="Arial" panose="020B0604020202020204" pitchFamily="34" charset="0"/>
              </a:rPr>
              <a:t>Readings</a:t>
            </a:r>
            <a:r>
              <a:rPr lang="en-US" dirty="0"/>
              <a:t> </a:t>
            </a:r>
          </a:p>
        </p:txBody>
      </p:sp>
      <p:sp>
        <p:nvSpPr>
          <p:cNvPr id="11" name="TextBox 10">
            <a:extLst>
              <a:ext uri="{FF2B5EF4-FFF2-40B4-BE49-F238E27FC236}">
                <a16:creationId xmlns:a16="http://schemas.microsoft.com/office/drawing/2014/main" id="{89CD3387-6E45-13FD-7863-275ACF944EB8}"/>
              </a:ext>
            </a:extLst>
          </p:cNvPr>
          <p:cNvSpPr txBox="1"/>
          <p:nvPr/>
        </p:nvSpPr>
        <p:spPr>
          <a:xfrm>
            <a:off x="1894226" y="3048596"/>
            <a:ext cx="3393878" cy="584775"/>
          </a:xfrm>
          <a:prstGeom prst="rect">
            <a:avLst/>
          </a:prstGeom>
          <a:noFill/>
        </p:spPr>
        <p:txBody>
          <a:bodyPr wrap="none" rtlCol="0">
            <a:spAutoFit/>
          </a:bodyPr>
          <a:lstStyle/>
          <a:p>
            <a:r>
              <a:rPr lang="en-GB" sz="3200" dirty="0">
                <a:solidFill>
                  <a:srgbClr val="05255D"/>
                </a:solidFill>
                <a:latin typeface="Arial" panose="020B0604020202020204" pitchFamily="34" charset="0"/>
                <a:cs typeface="Arial" panose="020B0604020202020204" pitchFamily="34" charset="0"/>
              </a:rPr>
              <a:t>60 mph (97 km/h)</a:t>
            </a:r>
          </a:p>
        </p:txBody>
      </p:sp>
      <p:sp>
        <p:nvSpPr>
          <p:cNvPr id="12" name="Down Arrow 11">
            <a:extLst>
              <a:ext uri="{FF2B5EF4-FFF2-40B4-BE49-F238E27FC236}">
                <a16:creationId xmlns:a16="http://schemas.microsoft.com/office/drawing/2014/main" id="{D9A922B0-AB5E-9BF1-D3D2-722FCA9521D7}"/>
              </a:ext>
            </a:extLst>
          </p:cNvPr>
          <p:cNvSpPr/>
          <p:nvPr/>
        </p:nvSpPr>
        <p:spPr>
          <a:xfrm>
            <a:off x="3327227" y="2165388"/>
            <a:ext cx="457200"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76F75B15-A3AB-8FAE-9FC6-2007461A66E1}"/>
              </a:ext>
            </a:extLst>
          </p:cNvPr>
          <p:cNvSpPr/>
          <p:nvPr/>
        </p:nvSpPr>
        <p:spPr>
          <a:xfrm>
            <a:off x="3327227" y="3870249"/>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963FDC-1678-5D0E-4681-3D0BD8935253}"/>
              </a:ext>
            </a:extLst>
          </p:cNvPr>
          <p:cNvSpPr txBox="1"/>
          <p:nvPr/>
        </p:nvSpPr>
        <p:spPr>
          <a:xfrm>
            <a:off x="536238" y="4601932"/>
            <a:ext cx="6109855" cy="1077218"/>
          </a:xfrm>
          <a:prstGeom prst="rect">
            <a:avLst/>
          </a:prstGeom>
          <a:noFill/>
        </p:spPr>
        <p:txBody>
          <a:bodyPr wrap="square" rtlCol="0">
            <a:spAutoFit/>
          </a:bodyPr>
          <a:lstStyle/>
          <a:p>
            <a:pPr algn="ctr"/>
            <a:r>
              <a:rPr lang="en-GB" sz="3200" dirty="0">
                <a:solidFill>
                  <a:srgbClr val="05255D"/>
                </a:solidFill>
                <a:latin typeface="Arial" panose="020B0604020202020204" pitchFamily="34" charset="0"/>
                <a:cs typeface="Arial" panose="020B0604020202020204" pitchFamily="34" charset="0"/>
              </a:rPr>
              <a:t>This is a typical speed for strong Martian dust storms</a:t>
            </a:r>
            <a:endParaRPr lang="en-US" sz="3200" dirty="0">
              <a:solidFill>
                <a:srgbClr val="00205B"/>
              </a:solidFill>
              <a:latin typeface="Arial" panose="020B0604020202020204" pitchFamily="34" charset="0"/>
              <a:ea typeface="+mj-ea"/>
              <a:cs typeface="Arial" panose="020B0604020202020204" pitchFamily="34" charset="0"/>
            </a:endParaRPr>
          </a:p>
        </p:txBody>
      </p:sp>
      <p:pic>
        <p:nvPicPr>
          <p:cNvPr id="4" name="Picture 3" descr="A screenshot of a mobile game&#10;&#10;AI-generated content may be incorrect.">
            <a:extLst>
              <a:ext uri="{FF2B5EF4-FFF2-40B4-BE49-F238E27FC236}">
                <a16:creationId xmlns:a16="http://schemas.microsoft.com/office/drawing/2014/main" id="{B8C3C231-390C-B190-EE7A-57F34C89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783" y="1196017"/>
            <a:ext cx="3863979" cy="5468018"/>
          </a:xfrm>
          <a:prstGeom prst="rect">
            <a:avLst/>
          </a:prstGeom>
        </p:spPr>
      </p:pic>
    </p:spTree>
    <p:extLst>
      <p:ext uri="{BB962C8B-B14F-4D97-AF65-F5344CB8AC3E}">
        <p14:creationId xmlns:p14="http://schemas.microsoft.com/office/powerpoint/2010/main" val="141567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FED3-9A11-53B9-A98F-F160C9F2C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F60A2-9156-78AC-1358-93ADC4B97E8D}"/>
              </a:ext>
            </a:extLst>
          </p:cNvPr>
          <p:cNvSpPr>
            <a:spLocks noGrp="1"/>
          </p:cNvSpPr>
          <p:nvPr>
            <p:ph type="title"/>
          </p:nvPr>
        </p:nvSpPr>
        <p:spPr>
          <a:xfrm>
            <a:off x="2326236" y="1282565"/>
            <a:ext cx="2459182" cy="707656"/>
          </a:xfrm>
        </p:spPr>
        <p:txBody>
          <a:bodyPr>
            <a:normAutofit/>
          </a:bodyPr>
          <a:lstStyle/>
          <a:p>
            <a:pPr algn="ctr"/>
            <a:r>
              <a:rPr lang="en-US" sz="3200" dirty="0">
                <a:latin typeface="Arial" panose="020B0604020202020204" pitchFamily="34" charset="0"/>
                <a:cs typeface="Arial" panose="020B0604020202020204" pitchFamily="34" charset="0"/>
              </a:rPr>
              <a:t>Readings</a:t>
            </a:r>
            <a:r>
              <a:rPr lang="en-US" dirty="0"/>
              <a:t> </a:t>
            </a:r>
          </a:p>
        </p:txBody>
      </p:sp>
      <p:sp>
        <p:nvSpPr>
          <p:cNvPr id="11" name="TextBox 10">
            <a:extLst>
              <a:ext uri="{FF2B5EF4-FFF2-40B4-BE49-F238E27FC236}">
                <a16:creationId xmlns:a16="http://schemas.microsoft.com/office/drawing/2014/main" id="{B6E7BF65-B43C-E729-9C68-846617896603}"/>
              </a:ext>
            </a:extLst>
          </p:cNvPr>
          <p:cNvSpPr txBox="1"/>
          <p:nvPr/>
        </p:nvSpPr>
        <p:spPr>
          <a:xfrm>
            <a:off x="3053125" y="3003689"/>
            <a:ext cx="1005403" cy="584775"/>
          </a:xfrm>
          <a:prstGeom prst="rect">
            <a:avLst/>
          </a:prstGeom>
          <a:noFill/>
        </p:spPr>
        <p:txBody>
          <a:bodyPr wrap="none" rtlCol="0">
            <a:spAutoFit/>
          </a:bodyPr>
          <a:lstStyle/>
          <a:p>
            <a:r>
              <a:rPr lang="en-GB" sz="3200" dirty="0">
                <a:solidFill>
                  <a:srgbClr val="05255D"/>
                </a:solidFill>
                <a:latin typeface="Arial" panose="020B0604020202020204" pitchFamily="34" charset="0"/>
                <a:cs typeface="Arial" panose="020B0604020202020204" pitchFamily="34" charset="0"/>
              </a:rPr>
              <a:t>43%</a:t>
            </a:r>
          </a:p>
        </p:txBody>
      </p:sp>
      <p:sp>
        <p:nvSpPr>
          <p:cNvPr id="12" name="Down Arrow 11">
            <a:extLst>
              <a:ext uri="{FF2B5EF4-FFF2-40B4-BE49-F238E27FC236}">
                <a16:creationId xmlns:a16="http://schemas.microsoft.com/office/drawing/2014/main" id="{69B8CB47-2190-C878-E410-51DC928D1751}"/>
              </a:ext>
            </a:extLst>
          </p:cNvPr>
          <p:cNvSpPr/>
          <p:nvPr/>
        </p:nvSpPr>
        <p:spPr>
          <a:xfrm>
            <a:off x="3327227" y="2165388"/>
            <a:ext cx="457200"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944DBDB1-5EF5-318F-8949-BB13301254D0}"/>
              </a:ext>
            </a:extLst>
          </p:cNvPr>
          <p:cNvSpPr/>
          <p:nvPr/>
        </p:nvSpPr>
        <p:spPr>
          <a:xfrm>
            <a:off x="3327227" y="3870249"/>
            <a:ext cx="464127"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63E707-C316-A186-6CFE-F424FBECF867}"/>
              </a:ext>
            </a:extLst>
          </p:cNvPr>
          <p:cNvSpPr txBox="1"/>
          <p:nvPr/>
        </p:nvSpPr>
        <p:spPr>
          <a:xfrm>
            <a:off x="536238" y="4601932"/>
            <a:ext cx="6109855" cy="1077218"/>
          </a:xfrm>
          <a:prstGeom prst="rect">
            <a:avLst/>
          </a:prstGeom>
          <a:noFill/>
        </p:spPr>
        <p:txBody>
          <a:bodyPr wrap="square" rtlCol="0">
            <a:spAutoFit/>
          </a:bodyPr>
          <a:lstStyle/>
          <a:p>
            <a:pPr algn="ctr"/>
            <a:r>
              <a:rPr lang="en-GB" sz="3200" dirty="0">
                <a:solidFill>
                  <a:srgbClr val="05255D"/>
                </a:solidFill>
                <a:latin typeface="Arial" panose="020B0604020202020204" pitchFamily="34" charset="0"/>
                <a:cs typeface="Arial" panose="020B0604020202020204" pitchFamily="34" charset="0"/>
              </a:rPr>
              <a:t>Mars gets about 43% of the sunlight that Earth receives</a:t>
            </a:r>
            <a:endParaRPr lang="en-US" sz="3200" dirty="0">
              <a:solidFill>
                <a:srgbClr val="00205B"/>
              </a:solidFill>
              <a:latin typeface="Arial" panose="020B0604020202020204" pitchFamily="34" charset="0"/>
              <a:ea typeface="+mj-ea"/>
              <a:cs typeface="Arial" panose="020B0604020202020204" pitchFamily="34" charset="0"/>
            </a:endParaRPr>
          </a:p>
        </p:txBody>
      </p:sp>
      <p:pic>
        <p:nvPicPr>
          <p:cNvPr id="4" name="Picture 3" descr="A screenshot of a mobile game&#10;&#10;AI-generated content may be incorrect.">
            <a:extLst>
              <a:ext uri="{FF2B5EF4-FFF2-40B4-BE49-F238E27FC236}">
                <a16:creationId xmlns:a16="http://schemas.microsoft.com/office/drawing/2014/main" id="{BF5D4BC6-47C9-7D56-2F5A-E097599C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783" y="1196017"/>
            <a:ext cx="3863979" cy="5468018"/>
          </a:xfrm>
          <a:prstGeom prst="rect">
            <a:avLst/>
          </a:prstGeom>
        </p:spPr>
      </p:pic>
    </p:spTree>
    <p:extLst>
      <p:ext uri="{BB962C8B-B14F-4D97-AF65-F5344CB8AC3E}">
        <p14:creationId xmlns:p14="http://schemas.microsoft.com/office/powerpoint/2010/main" val="167419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786AC-27D5-1F1E-8046-4215F4384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5E782-8B1C-EAD9-E49E-0E6860CEDB32}"/>
              </a:ext>
            </a:extLst>
          </p:cNvPr>
          <p:cNvSpPr>
            <a:spLocks noGrp="1"/>
          </p:cNvSpPr>
          <p:nvPr>
            <p:ph type="title"/>
          </p:nvPr>
        </p:nvSpPr>
        <p:spPr>
          <a:xfrm>
            <a:off x="838200" y="1162708"/>
            <a:ext cx="4094018" cy="690563"/>
          </a:xfrm>
        </p:spPr>
        <p:txBody>
          <a:bodyPr>
            <a:normAutofit fontScale="90000"/>
          </a:bodyPr>
          <a:lstStyle/>
          <a:p>
            <a:r>
              <a:rPr lang="en-US" dirty="0"/>
              <a:t>Next Investigation</a:t>
            </a:r>
          </a:p>
        </p:txBody>
      </p:sp>
      <p:sp>
        <p:nvSpPr>
          <p:cNvPr id="3" name="TextBox 2">
            <a:extLst>
              <a:ext uri="{FF2B5EF4-FFF2-40B4-BE49-F238E27FC236}">
                <a16:creationId xmlns:a16="http://schemas.microsoft.com/office/drawing/2014/main" id="{FEBA466E-0123-A0C4-B06E-EEEB97F7AE4C}"/>
              </a:ext>
            </a:extLst>
          </p:cNvPr>
          <p:cNvSpPr txBox="1"/>
          <p:nvPr/>
        </p:nvSpPr>
        <p:spPr>
          <a:xfrm>
            <a:off x="838200" y="1951672"/>
            <a:ext cx="7696200" cy="1477328"/>
          </a:xfrm>
          <a:prstGeom prst="rect">
            <a:avLst/>
          </a:prstGeom>
          <a:noFill/>
        </p:spPr>
        <p:txBody>
          <a:bodyPr wrap="square" rtlCol="0">
            <a:spAutoFit/>
          </a:bodyPr>
          <a:lstStyle/>
          <a:p>
            <a:r>
              <a:rPr lang="en-GB" dirty="0">
                <a:solidFill>
                  <a:srgbClr val="05255D"/>
                </a:solidFill>
                <a:latin typeface="Arial" panose="020B0604020202020204" pitchFamily="34" charset="0"/>
                <a:cs typeface="Arial" panose="020B0604020202020204" pitchFamily="34" charset="0"/>
              </a:rPr>
              <a:t>Now we know more about Mars — the rocks, the weather, the temperatures, and how far it is from Earth. </a:t>
            </a:r>
          </a:p>
          <a:p>
            <a:endParaRPr lang="en-GB" dirty="0">
              <a:solidFill>
                <a:srgbClr val="05255D"/>
              </a:solidFill>
              <a:latin typeface="Arial" panose="020B0604020202020204" pitchFamily="34" charset="0"/>
              <a:cs typeface="Arial" panose="020B0604020202020204" pitchFamily="34" charset="0"/>
            </a:endParaRPr>
          </a:p>
          <a:p>
            <a:r>
              <a:rPr lang="en-GB" dirty="0">
                <a:solidFill>
                  <a:srgbClr val="05255D"/>
                </a:solidFill>
                <a:latin typeface="Arial" panose="020B0604020202020204" pitchFamily="34" charset="0"/>
                <a:cs typeface="Arial" panose="020B0604020202020204" pitchFamily="34" charset="0"/>
              </a:rPr>
              <a:t>But here’s the big question: if we sent humans there, how could they stay healthy? That’s what you’ll explore in the next investigation!</a:t>
            </a:r>
            <a:endParaRPr lang="en-US" dirty="0"/>
          </a:p>
        </p:txBody>
      </p:sp>
      <p:pic>
        <p:nvPicPr>
          <p:cNvPr id="5" name="Graphic 4" descr="End with solid fill">
            <a:extLst>
              <a:ext uri="{FF2B5EF4-FFF2-40B4-BE49-F238E27FC236}">
                <a16:creationId xmlns:a16="http://schemas.microsoft.com/office/drawing/2014/main" id="{B2D9CB94-494D-4C86-DA23-33DD0455D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2218" y="3967842"/>
            <a:ext cx="1866900" cy="1866900"/>
          </a:xfrm>
          <a:prstGeom prst="rect">
            <a:avLst/>
          </a:prstGeom>
        </p:spPr>
      </p:pic>
    </p:spTree>
    <p:extLst>
      <p:ext uri="{BB962C8B-B14F-4D97-AF65-F5344CB8AC3E}">
        <p14:creationId xmlns:p14="http://schemas.microsoft.com/office/powerpoint/2010/main" val="152870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F4B2-789F-601F-9423-B249BF7393DE}"/>
              </a:ext>
            </a:extLst>
          </p:cNvPr>
          <p:cNvSpPr>
            <a:spLocks noGrp="1"/>
          </p:cNvSpPr>
          <p:nvPr>
            <p:ph type="title"/>
          </p:nvPr>
        </p:nvSpPr>
        <p:spPr/>
        <p:txBody>
          <a:bodyPr>
            <a:normAutofit fontScale="90000"/>
          </a:bodyPr>
          <a:lstStyle/>
          <a:p>
            <a:r>
              <a:rPr lang="en-GB" b="1" dirty="0">
                <a:solidFill>
                  <a:srgbClr val="001F5B"/>
                </a:solidFill>
                <a:latin typeface="Arial Narrow" panose="020B0604020202020204" pitchFamily="34" charset="0"/>
                <a:cs typeface="Arial Narrow" panose="020B0604020202020204" pitchFamily="34" charset="0"/>
              </a:rPr>
              <a:t>Why Explore Mars with Rovers?</a:t>
            </a:r>
            <a:endParaRPr lang="en-US" b="1" dirty="0">
              <a:latin typeface="Arial Narrow" panose="020B060402020202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1165B82C-5802-5CBD-004C-EEBFF327D42B}"/>
              </a:ext>
            </a:extLst>
          </p:cNvPr>
          <p:cNvSpPr>
            <a:spLocks noGrp="1"/>
          </p:cNvSpPr>
          <p:nvPr>
            <p:ph idx="1"/>
          </p:nvPr>
        </p:nvSpPr>
        <p:spPr/>
        <p: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Mars is far away and too risky for humans right now</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Rovers act like scientists on wheels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Robots are safer and cheaper than sending people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Exploring Mars prepares us for the future</a:t>
            </a:r>
          </a:p>
        </p:txBody>
      </p:sp>
    </p:spTree>
    <p:extLst>
      <p:ext uri="{BB962C8B-B14F-4D97-AF65-F5344CB8AC3E}">
        <p14:creationId xmlns:p14="http://schemas.microsoft.com/office/powerpoint/2010/main" val="31247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C12D-2202-9EB5-FBF6-C643CD4E5FE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4315E204-C4D5-2034-C63F-A051AC22C8AA}"/>
              </a:ext>
            </a:extLst>
          </p:cNvPr>
          <p:cNvSpPr txBox="1">
            <a:spLocks/>
          </p:cNvSpPr>
          <p:nvPr/>
        </p:nvSpPr>
        <p:spPr>
          <a:xfrm>
            <a:off x="397651" y="1175609"/>
            <a:ext cx="11922936" cy="1210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05255D"/>
                </a:solidFill>
                <a:latin typeface="Arial Narrow" panose="020B0604020202020204" pitchFamily="34" charset="0"/>
                <a:cs typeface="Arial Narrow" panose="020B0604020202020204" pitchFamily="34" charset="0"/>
              </a:rPr>
              <a:t>How many rovers have landed on Mars?</a:t>
            </a:r>
          </a:p>
        </p:txBody>
      </p:sp>
      <p:sp>
        <p:nvSpPr>
          <p:cNvPr id="2" name="TextBox 1">
            <a:extLst>
              <a:ext uri="{FF2B5EF4-FFF2-40B4-BE49-F238E27FC236}">
                <a16:creationId xmlns:a16="http://schemas.microsoft.com/office/drawing/2014/main" id="{A7D6BB52-1497-931B-F764-7FEA3898D591}"/>
              </a:ext>
            </a:extLst>
          </p:cNvPr>
          <p:cNvSpPr txBox="1"/>
          <p:nvPr/>
        </p:nvSpPr>
        <p:spPr>
          <a:xfrm>
            <a:off x="762861" y="2936121"/>
            <a:ext cx="1459478" cy="707886"/>
          </a:xfrm>
          <a:prstGeom prst="rect">
            <a:avLst/>
          </a:prstGeom>
          <a:noFill/>
        </p:spPr>
        <p:txBody>
          <a:bodyPr wrap="square" rtlCol="0">
            <a:spAutoFit/>
          </a:bodyPr>
          <a:lstStyle/>
          <a:p>
            <a:r>
              <a:rPr lang="en-US" sz="4000" dirty="0">
                <a:solidFill>
                  <a:srgbClr val="05255D"/>
                </a:solidFill>
                <a:latin typeface="Arial" panose="020B0604020202020204" pitchFamily="34" charset="0"/>
                <a:ea typeface="Open Sans" pitchFamily="2" charset="0"/>
                <a:cs typeface="Arial" panose="020B0604020202020204" pitchFamily="34" charset="0"/>
              </a:rPr>
              <a:t>A. 6</a:t>
            </a:r>
            <a:endParaRPr lang="en-GB" sz="4000" dirty="0">
              <a:solidFill>
                <a:srgbClr val="05255D"/>
              </a:solidFill>
              <a:latin typeface="Arial" panose="020B0604020202020204" pitchFamily="34" charset="0"/>
              <a:ea typeface="Open Sans" pitchFamily="2" charset="0"/>
              <a:cs typeface="Arial" panose="020B0604020202020204" pitchFamily="34" charset="0"/>
            </a:endParaRPr>
          </a:p>
        </p:txBody>
      </p:sp>
      <p:sp>
        <p:nvSpPr>
          <p:cNvPr id="3" name="TextBox 2">
            <a:extLst>
              <a:ext uri="{FF2B5EF4-FFF2-40B4-BE49-F238E27FC236}">
                <a16:creationId xmlns:a16="http://schemas.microsoft.com/office/drawing/2014/main" id="{87130081-3FA7-C3FD-5518-475360ACBD7D}"/>
              </a:ext>
            </a:extLst>
          </p:cNvPr>
          <p:cNvSpPr txBox="1"/>
          <p:nvPr/>
        </p:nvSpPr>
        <p:spPr>
          <a:xfrm>
            <a:off x="762861" y="3987818"/>
            <a:ext cx="4521737" cy="707886"/>
          </a:xfrm>
          <a:prstGeom prst="rect">
            <a:avLst/>
          </a:prstGeom>
          <a:noFill/>
        </p:spPr>
        <p:txBody>
          <a:bodyPr wrap="square" rtlCol="0">
            <a:spAutoFit/>
          </a:bodyPr>
          <a:lstStyle/>
          <a:p>
            <a:r>
              <a:rPr lang="en-US" sz="4000" dirty="0">
                <a:solidFill>
                  <a:srgbClr val="05255D"/>
                </a:solidFill>
                <a:latin typeface="Arial" panose="020B0604020202020204" pitchFamily="34" charset="0"/>
                <a:ea typeface="Open Sans" pitchFamily="2" charset="0"/>
                <a:cs typeface="Arial" panose="020B0604020202020204" pitchFamily="34" charset="0"/>
              </a:rPr>
              <a:t>B. 22</a:t>
            </a:r>
            <a:endParaRPr lang="en-GB" sz="4000" dirty="0">
              <a:solidFill>
                <a:srgbClr val="05255D"/>
              </a:solidFill>
              <a:latin typeface="Arial" panose="020B0604020202020204" pitchFamily="34" charset="0"/>
              <a:ea typeface="Open Sans" pitchFamily="2" charset="0"/>
              <a:cs typeface="Arial" panose="020B0604020202020204" pitchFamily="34" charset="0"/>
            </a:endParaRPr>
          </a:p>
        </p:txBody>
      </p:sp>
      <p:sp>
        <p:nvSpPr>
          <p:cNvPr id="6" name="TextBox 5">
            <a:extLst>
              <a:ext uri="{FF2B5EF4-FFF2-40B4-BE49-F238E27FC236}">
                <a16:creationId xmlns:a16="http://schemas.microsoft.com/office/drawing/2014/main" id="{7D8EC26E-484B-DBD9-E2B1-8BD54621D8FD}"/>
              </a:ext>
            </a:extLst>
          </p:cNvPr>
          <p:cNvSpPr txBox="1"/>
          <p:nvPr/>
        </p:nvSpPr>
        <p:spPr>
          <a:xfrm>
            <a:off x="762861" y="5103426"/>
            <a:ext cx="4133811" cy="707886"/>
          </a:xfrm>
          <a:prstGeom prst="rect">
            <a:avLst/>
          </a:prstGeom>
          <a:noFill/>
        </p:spPr>
        <p:txBody>
          <a:bodyPr wrap="square" rtlCol="0">
            <a:spAutoFit/>
          </a:bodyPr>
          <a:lstStyle/>
          <a:p>
            <a:r>
              <a:rPr lang="en-US" sz="4000" dirty="0">
                <a:solidFill>
                  <a:srgbClr val="05255D"/>
                </a:solidFill>
                <a:latin typeface="Arial" panose="020B0604020202020204" pitchFamily="34" charset="0"/>
                <a:ea typeface="Open Sans" pitchFamily="2" charset="0"/>
                <a:cs typeface="Arial" panose="020B0604020202020204" pitchFamily="34" charset="0"/>
              </a:rPr>
              <a:t>C. 0</a:t>
            </a:r>
            <a:endParaRPr lang="en-GB" sz="4000" dirty="0">
              <a:solidFill>
                <a:srgbClr val="05255D"/>
              </a:solidFill>
              <a:latin typeface="Arial" panose="020B0604020202020204" pitchFamily="34" charset="0"/>
              <a:ea typeface="Open Sans" pitchFamily="2" charset="0"/>
              <a:cs typeface="Arial" panose="020B0604020202020204" pitchFamily="34" charset="0"/>
            </a:endParaRPr>
          </a:p>
        </p:txBody>
      </p:sp>
      <p:pic>
        <p:nvPicPr>
          <p:cNvPr id="8" name="Picture 7" descr="A machine being carried on a mars surface&#10;&#10;AI-generated content may be incorrect.">
            <a:extLst>
              <a:ext uri="{FF2B5EF4-FFF2-40B4-BE49-F238E27FC236}">
                <a16:creationId xmlns:a16="http://schemas.microsoft.com/office/drawing/2014/main" id="{7A3588BF-AED5-D33D-4C25-4184EB59A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72" y="2384385"/>
            <a:ext cx="6532467" cy="4071831"/>
          </a:xfrm>
          <a:prstGeom prst="rect">
            <a:avLst/>
          </a:prstGeom>
        </p:spPr>
      </p:pic>
    </p:spTree>
    <p:extLst>
      <p:ext uri="{BB962C8B-B14F-4D97-AF65-F5344CB8AC3E}">
        <p14:creationId xmlns:p14="http://schemas.microsoft.com/office/powerpoint/2010/main" val="2720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
                                        </p:tgtEl>
                                        <p:attrNameLst>
                                          <p:attrName>fillcolor</p:attrName>
                                        </p:attrNameLst>
                                      </p:cBhvr>
                                      <p:to>
                                        <a:schemeClr val="accent2"/>
                                      </p:to>
                                    </p:animClr>
                                    <p:set>
                                      <p:cBhvr>
                                        <p:cTn id="13" dur="2000" fill="hold"/>
                                        <p:tgtEl>
                                          <p:spTgt spid="2"/>
                                        </p:tgtEl>
                                        <p:attrNameLst>
                                          <p:attrName>fill.type</p:attrName>
                                        </p:attrNameLst>
                                      </p:cBhvr>
                                      <p:to>
                                        <p:strVal val="solid"/>
                                      </p:to>
                                    </p:set>
                                    <p:set>
                                      <p:cBhvr>
                                        <p:cTn id="14"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28BF-1593-8258-F7DE-7F5BC8385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EBE5F-2C07-9E48-BD0C-02280A862302}"/>
              </a:ext>
            </a:extLst>
          </p:cNvPr>
          <p:cNvSpPr>
            <a:spLocks noGrp="1"/>
          </p:cNvSpPr>
          <p:nvPr>
            <p:ph type="ctrTitle"/>
          </p:nvPr>
        </p:nvSpPr>
        <p:spPr>
          <a:xfrm>
            <a:off x="1524000" y="2564944"/>
            <a:ext cx="9144000" cy="1040446"/>
          </a:xfrm>
        </p:spPr>
        <p:txBody>
          <a:bodyPr/>
          <a:lstStyle/>
          <a:p>
            <a:r>
              <a:rPr lang="en-US" dirty="0">
                <a:solidFill>
                  <a:srgbClr val="05255D"/>
                </a:solidFill>
              </a:rPr>
              <a:t>Now it’s your turn…</a:t>
            </a:r>
          </a:p>
        </p:txBody>
      </p:sp>
      <p:pic>
        <p:nvPicPr>
          <p:cNvPr id="4" name="Picture 3" descr="A cartoon of a robot with a light bulb&#10;&#10;AI-generated content may be incorrect.">
            <a:extLst>
              <a:ext uri="{FF2B5EF4-FFF2-40B4-BE49-F238E27FC236}">
                <a16:creationId xmlns:a16="http://schemas.microsoft.com/office/drawing/2014/main" id="{5FF89C6D-74E7-FEEB-DE54-337ECA67327C}"/>
              </a:ext>
            </a:extLst>
          </p:cNvPr>
          <p:cNvPicPr>
            <a:picLocks noChangeAspect="1"/>
          </p:cNvPicPr>
          <p:nvPr/>
        </p:nvPicPr>
        <p:blipFill>
          <a:blip r:embed="rId3">
            <a:extLst>
              <a:ext uri="{28A0092B-C50C-407E-A947-70E740481C1C}">
                <a14:useLocalDpi xmlns:a14="http://schemas.microsoft.com/office/drawing/2010/main" val="0"/>
              </a:ext>
            </a:extLst>
          </a:blip>
          <a:srcRect l="10466" t="30493" r="10018" b="31442"/>
          <a:stretch>
            <a:fillRect/>
          </a:stretch>
        </p:blipFill>
        <p:spPr>
          <a:xfrm>
            <a:off x="3679371" y="3772833"/>
            <a:ext cx="4321628" cy="2927612"/>
          </a:xfrm>
          <a:prstGeom prst="rect">
            <a:avLst/>
          </a:prstGeom>
        </p:spPr>
      </p:pic>
    </p:spTree>
    <p:extLst>
      <p:ext uri="{BB962C8B-B14F-4D97-AF65-F5344CB8AC3E}">
        <p14:creationId xmlns:p14="http://schemas.microsoft.com/office/powerpoint/2010/main" val="283424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D7F2AF-F073-851A-73B0-5B7A4A9536A2}"/>
              </a:ext>
            </a:extLst>
          </p:cNvPr>
          <p:cNvSpPr txBox="1"/>
          <p:nvPr/>
        </p:nvSpPr>
        <p:spPr>
          <a:xfrm>
            <a:off x="838200" y="2392966"/>
            <a:ext cx="6802582" cy="252376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205B"/>
                </a:solidFill>
                <a:latin typeface="Arial" panose="020B0604020202020204" pitchFamily="34" charset="0"/>
                <a:cs typeface="Arial" panose="020B0604020202020204" pitchFamily="34" charset="0"/>
              </a:rPr>
              <a:t>Programming is like giving instructions to a robot or computer.</a:t>
            </a:r>
          </a:p>
          <a:p>
            <a:pPr marL="457200" indent="-457200">
              <a:buFont typeface="Arial" panose="020B0604020202020204" pitchFamily="34" charset="0"/>
              <a:buChar char="•"/>
            </a:pPr>
            <a:endParaRPr lang="en-GB" sz="2800" dirty="0">
              <a:solidFill>
                <a:srgbClr val="00205B"/>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rgbClr val="00205B"/>
                </a:solidFill>
                <a:latin typeface="Arial" panose="020B0604020202020204" pitchFamily="34" charset="0"/>
                <a:cs typeface="Arial" panose="020B0604020202020204" pitchFamily="34" charset="0"/>
              </a:rPr>
              <a:t>The robot only does exactly what you tell it to do.</a:t>
            </a:r>
          </a:p>
          <a:p>
            <a:endParaRPr lang="en-US" dirty="0"/>
          </a:p>
        </p:txBody>
      </p:sp>
      <p:sp>
        <p:nvSpPr>
          <p:cNvPr id="5" name="Title 4">
            <a:extLst>
              <a:ext uri="{FF2B5EF4-FFF2-40B4-BE49-F238E27FC236}">
                <a16:creationId xmlns:a16="http://schemas.microsoft.com/office/drawing/2014/main" id="{3E349C58-4D95-D660-FE9F-EEE5D10B921F}"/>
              </a:ext>
            </a:extLst>
          </p:cNvPr>
          <p:cNvSpPr>
            <a:spLocks noGrp="1"/>
          </p:cNvSpPr>
          <p:nvPr>
            <p:ph type="title"/>
          </p:nvPr>
        </p:nvSpPr>
        <p:spPr>
          <a:xfrm>
            <a:off x="838200" y="1250704"/>
            <a:ext cx="10515600" cy="690563"/>
          </a:xfrm>
        </p:spPr>
        <p:txBody>
          <a:bodyPr>
            <a:normAutofit fontScale="90000"/>
          </a:bodyPr>
          <a:lstStyle/>
          <a:p>
            <a:r>
              <a:rPr lang="en-GB" dirty="0">
                <a:solidFill>
                  <a:srgbClr val="001F5B"/>
                </a:solidFill>
                <a:latin typeface="Arial"/>
                <a:cs typeface="Arial"/>
              </a:rPr>
              <a:t>Introduction to Programming</a:t>
            </a:r>
            <a:endParaRPr lang="en-GB" dirty="0"/>
          </a:p>
        </p:txBody>
      </p:sp>
      <p:pic>
        <p:nvPicPr>
          <p:cNvPr id="13" name="Picture 12" descr="Cartoon robot with big eyes and a pencil&#10;&#10;AI-generated content may be incorrect.">
            <a:extLst>
              <a:ext uri="{FF2B5EF4-FFF2-40B4-BE49-F238E27FC236}">
                <a16:creationId xmlns:a16="http://schemas.microsoft.com/office/drawing/2014/main" id="{756B9D85-7DF3-619D-0D02-6845EADD2217}"/>
              </a:ext>
            </a:extLst>
          </p:cNvPr>
          <p:cNvPicPr>
            <a:picLocks noChangeAspect="1"/>
          </p:cNvPicPr>
          <p:nvPr/>
        </p:nvPicPr>
        <p:blipFill>
          <a:blip r:embed="rId3">
            <a:extLst>
              <a:ext uri="{28A0092B-C50C-407E-A947-70E740481C1C}">
                <a14:useLocalDpi xmlns:a14="http://schemas.microsoft.com/office/drawing/2010/main" val="0"/>
              </a:ext>
            </a:extLst>
          </a:blip>
          <a:srcRect l="11538" r="18605"/>
          <a:stretch>
            <a:fillRect/>
          </a:stretch>
        </p:blipFill>
        <p:spPr>
          <a:xfrm>
            <a:off x="7640782" y="1652447"/>
            <a:ext cx="4412674" cy="3553105"/>
          </a:xfrm>
          <a:prstGeom prst="rect">
            <a:avLst/>
          </a:prstGeom>
        </p:spPr>
      </p:pic>
    </p:spTree>
    <p:extLst>
      <p:ext uri="{BB962C8B-B14F-4D97-AF65-F5344CB8AC3E}">
        <p14:creationId xmlns:p14="http://schemas.microsoft.com/office/powerpoint/2010/main" val="63083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CA2F-3B10-CADD-DE9E-E6EF7B0D5709}"/>
            </a:ext>
          </a:extLst>
        </p:cNvPr>
        <p:cNvGrpSpPr/>
        <p:nvPr/>
      </p:nvGrpSpPr>
      <p:grpSpPr>
        <a:xfrm>
          <a:off x="0" y="0"/>
          <a:ext cx="0" cy="0"/>
          <a:chOff x="0" y="0"/>
          <a:chExt cx="0" cy="0"/>
        </a:xfrm>
      </p:grpSpPr>
      <p:pic>
        <p:nvPicPr>
          <p:cNvPr id="44" name="Picture 43" descr="A screenshot of a computer&#10;&#10;AI-generated content may be incorrect.">
            <a:extLst>
              <a:ext uri="{FF2B5EF4-FFF2-40B4-BE49-F238E27FC236}">
                <a16:creationId xmlns:a16="http://schemas.microsoft.com/office/drawing/2014/main" id="{AE522010-DB3B-CF5B-D0D9-BCD919EEB3A2}"/>
              </a:ext>
            </a:extLst>
          </p:cNvPr>
          <p:cNvPicPr>
            <a:picLocks noChangeAspect="1"/>
          </p:cNvPicPr>
          <p:nvPr/>
        </p:nvPicPr>
        <p:blipFill>
          <a:blip r:embed="rId3">
            <a:extLst>
              <a:ext uri="{28A0092B-C50C-407E-A947-70E740481C1C}">
                <a14:useLocalDpi xmlns:a14="http://schemas.microsoft.com/office/drawing/2010/main" val="0"/>
              </a:ext>
            </a:extLst>
          </a:blip>
          <a:srcRect t="1" b="44182"/>
          <a:stretch>
            <a:fillRect/>
          </a:stretch>
        </p:blipFill>
        <p:spPr>
          <a:xfrm>
            <a:off x="381000" y="2030712"/>
            <a:ext cx="11430000" cy="3588761"/>
          </a:xfrm>
          <a:prstGeom prst="rect">
            <a:avLst/>
          </a:prstGeom>
        </p:spPr>
      </p:pic>
      <p:sp>
        <p:nvSpPr>
          <p:cNvPr id="14" name="Title 1">
            <a:extLst>
              <a:ext uri="{FF2B5EF4-FFF2-40B4-BE49-F238E27FC236}">
                <a16:creationId xmlns:a16="http://schemas.microsoft.com/office/drawing/2014/main" id="{98B7E3EB-05B6-C29D-5FAD-41CF9BE9606D}"/>
              </a:ext>
            </a:extLst>
          </p:cNvPr>
          <p:cNvSpPr txBox="1">
            <a:spLocks/>
          </p:cNvSpPr>
          <p:nvPr/>
        </p:nvSpPr>
        <p:spPr>
          <a:xfrm>
            <a:off x="3235038" y="316709"/>
            <a:ext cx="6229679" cy="690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GB" sz="5400" dirty="0"/>
              <a:t>Coding Blocks</a:t>
            </a:r>
            <a:endParaRPr lang="en-US" sz="5400" dirty="0"/>
          </a:p>
        </p:txBody>
      </p:sp>
      <p:sp>
        <p:nvSpPr>
          <p:cNvPr id="33" name="Right Arrow 32">
            <a:extLst>
              <a:ext uri="{FF2B5EF4-FFF2-40B4-BE49-F238E27FC236}">
                <a16:creationId xmlns:a16="http://schemas.microsoft.com/office/drawing/2014/main" id="{DE3011FB-B4F7-0550-014C-F4053019E3B5}"/>
              </a:ext>
            </a:extLst>
          </p:cNvPr>
          <p:cNvSpPr/>
          <p:nvPr/>
        </p:nvSpPr>
        <p:spPr>
          <a:xfrm>
            <a:off x="2272141" y="4853408"/>
            <a:ext cx="595745" cy="3325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02BFAEF6-1094-CD34-9DE8-E9A215DB0193}"/>
              </a:ext>
            </a:extLst>
          </p:cNvPr>
          <p:cNvSpPr/>
          <p:nvPr/>
        </p:nvSpPr>
        <p:spPr>
          <a:xfrm>
            <a:off x="2272144" y="2820265"/>
            <a:ext cx="595745" cy="3325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8AD7B0C9-9294-5EE0-951F-C5F4464B9A35}"/>
              </a:ext>
            </a:extLst>
          </p:cNvPr>
          <p:cNvSpPr/>
          <p:nvPr/>
        </p:nvSpPr>
        <p:spPr>
          <a:xfrm>
            <a:off x="2272141" y="3836836"/>
            <a:ext cx="595745" cy="3325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A15557B-848D-605D-EE18-52B1FE8EA882}"/>
              </a:ext>
            </a:extLst>
          </p:cNvPr>
          <p:cNvSpPr txBox="1"/>
          <p:nvPr/>
        </p:nvSpPr>
        <p:spPr>
          <a:xfrm>
            <a:off x="3003826" y="2765235"/>
            <a:ext cx="2175596" cy="400110"/>
          </a:xfrm>
          <a:prstGeom prst="rect">
            <a:avLst/>
          </a:prstGeom>
          <a:noFill/>
        </p:spPr>
        <p:txBody>
          <a:bodyPr wrap="none" rtlCol="0">
            <a:spAutoFit/>
          </a:bodyPr>
          <a:lstStyle/>
          <a:p>
            <a:r>
              <a:rPr lang="en-GB" sz="2000" dirty="0">
                <a:solidFill>
                  <a:srgbClr val="00205B"/>
                </a:solidFill>
                <a:latin typeface="Arial" panose="020B0604020202020204" pitchFamily="34" charset="0"/>
                <a:cs typeface="Arial" panose="020B0604020202020204" pitchFamily="34" charset="0"/>
              </a:rPr>
              <a:t>Start the program</a:t>
            </a:r>
            <a:endParaRPr lang="en-US" sz="2000" dirty="0">
              <a:solidFill>
                <a:srgbClr val="00205B"/>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BB1DEE0-F8EA-428D-6C87-B0A08DAB8110}"/>
              </a:ext>
            </a:extLst>
          </p:cNvPr>
          <p:cNvSpPr txBox="1"/>
          <p:nvPr/>
        </p:nvSpPr>
        <p:spPr>
          <a:xfrm>
            <a:off x="2996538" y="3769235"/>
            <a:ext cx="1891865" cy="400110"/>
          </a:xfrm>
          <a:prstGeom prst="rect">
            <a:avLst/>
          </a:prstGeom>
          <a:noFill/>
        </p:spPr>
        <p:txBody>
          <a:bodyPr wrap="none" rtlCol="0">
            <a:spAutoFit/>
          </a:bodyPr>
          <a:lstStyle/>
          <a:p>
            <a:r>
              <a:rPr lang="en-GB" sz="2000" dirty="0">
                <a:solidFill>
                  <a:srgbClr val="00205B"/>
                </a:solidFill>
                <a:latin typeface="Arial" panose="020B0604020202020204" pitchFamily="34" charset="0"/>
                <a:cs typeface="Arial" panose="020B0604020202020204" pitchFamily="34" charset="0"/>
              </a:rPr>
              <a:t>Move the robot</a:t>
            </a:r>
            <a:endParaRPr lang="en-US" sz="2000" dirty="0">
              <a:solidFill>
                <a:srgbClr val="00205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3AAF486-22E4-5767-65D6-2FE51E478D21}"/>
              </a:ext>
            </a:extLst>
          </p:cNvPr>
          <p:cNvSpPr txBox="1"/>
          <p:nvPr/>
        </p:nvSpPr>
        <p:spPr>
          <a:xfrm>
            <a:off x="2973023" y="4831974"/>
            <a:ext cx="3572008" cy="707886"/>
          </a:xfrm>
          <a:prstGeom prst="rect">
            <a:avLst/>
          </a:prstGeom>
          <a:noFill/>
        </p:spPr>
        <p:txBody>
          <a:bodyPr wrap="square" rtlCol="0">
            <a:spAutoFit/>
          </a:bodyPr>
          <a:lstStyle/>
          <a:p>
            <a:r>
              <a:rPr lang="en-GB" sz="2000" dirty="0">
                <a:solidFill>
                  <a:srgbClr val="00205B"/>
                </a:solidFill>
                <a:latin typeface="Arial" panose="020B0604020202020204" pitchFamily="34" charset="0"/>
                <a:cs typeface="Arial" panose="020B0604020202020204" pitchFamily="34" charset="0"/>
              </a:rPr>
              <a:t>Change how the robot looks or acts</a:t>
            </a:r>
            <a:endParaRPr lang="en-US" sz="2000" dirty="0">
              <a:solidFill>
                <a:srgbClr val="0020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83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65A9F-1007-4CD4-F59A-3B34CCCBD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21747-E99A-C573-82C2-D7E76AE58B5C}"/>
              </a:ext>
            </a:extLst>
          </p:cNvPr>
          <p:cNvSpPr>
            <a:spLocks noGrp="1"/>
          </p:cNvSpPr>
          <p:nvPr>
            <p:ph type="title"/>
          </p:nvPr>
        </p:nvSpPr>
        <p:spPr>
          <a:xfrm>
            <a:off x="4452257" y="2880671"/>
            <a:ext cx="3287486" cy="690563"/>
          </a:xfrm>
        </p:spPr>
        <p:txBody>
          <a:bodyPr>
            <a:noAutofit/>
          </a:bodyPr>
          <a:lstStyle/>
          <a:p>
            <a:r>
              <a:rPr lang="en-US" sz="6000" dirty="0"/>
              <a:t>Demo time</a:t>
            </a:r>
          </a:p>
        </p:txBody>
      </p:sp>
      <p:pic>
        <p:nvPicPr>
          <p:cNvPr id="4" name="Graphic 3" descr="Monitor outline">
            <a:extLst>
              <a:ext uri="{FF2B5EF4-FFF2-40B4-BE49-F238E27FC236}">
                <a16:creationId xmlns:a16="http://schemas.microsoft.com/office/drawing/2014/main" id="{C3A8EA6C-770A-6090-A64E-79404D3DC9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4900" y="3571234"/>
            <a:ext cx="2362200" cy="2362200"/>
          </a:xfrm>
          <a:prstGeom prst="rect">
            <a:avLst/>
          </a:prstGeom>
        </p:spPr>
      </p:pic>
      <p:pic>
        <p:nvPicPr>
          <p:cNvPr id="5" name="Graphic 4" descr="Ethernet with solid fill">
            <a:extLst>
              <a:ext uri="{FF2B5EF4-FFF2-40B4-BE49-F238E27FC236}">
                <a16:creationId xmlns:a16="http://schemas.microsoft.com/office/drawing/2014/main" id="{75285D77-A90A-D9ED-53A7-84D4DBD83C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4146229"/>
            <a:ext cx="914400" cy="914400"/>
          </a:xfrm>
          <a:prstGeom prst="rect">
            <a:avLst/>
          </a:prstGeom>
        </p:spPr>
      </p:pic>
    </p:spTree>
    <p:extLst>
      <p:ext uri="{BB962C8B-B14F-4D97-AF65-F5344CB8AC3E}">
        <p14:creationId xmlns:p14="http://schemas.microsoft.com/office/powerpoint/2010/main" val="101832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AAA4-3D8E-ECFE-FB92-3DFAA8DFFD8B}"/>
              </a:ext>
            </a:extLst>
          </p:cNvPr>
          <p:cNvSpPr>
            <a:spLocks noGrp="1"/>
          </p:cNvSpPr>
          <p:nvPr>
            <p:ph type="title"/>
          </p:nvPr>
        </p:nvSpPr>
        <p:spPr>
          <a:xfrm>
            <a:off x="3570514" y="2928142"/>
            <a:ext cx="5050972" cy="690563"/>
          </a:xfrm>
        </p:spPr>
        <p:txBody>
          <a:bodyPr>
            <a:noAutofit/>
          </a:bodyPr>
          <a:lstStyle/>
          <a:p>
            <a:r>
              <a:rPr lang="en-US" sz="6000" dirty="0"/>
              <a:t>Quick tests time</a:t>
            </a:r>
          </a:p>
        </p:txBody>
      </p:sp>
      <p:sp>
        <p:nvSpPr>
          <p:cNvPr id="6" name="TextBox 5">
            <a:extLst>
              <a:ext uri="{FF2B5EF4-FFF2-40B4-BE49-F238E27FC236}">
                <a16:creationId xmlns:a16="http://schemas.microsoft.com/office/drawing/2014/main" id="{8A8B76F9-75CB-237A-12BB-9F6A831D9B2D}"/>
              </a:ext>
            </a:extLst>
          </p:cNvPr>
          <p:cNvSpPr txBox="1"/>
          <p:nvPr/>
        </p:nvSpPr>
        <p:spPr>
          <a:xfrm>
            <a:off x="3041196" y="3244334"/>
            <a:ext cx="6115050" cy="369332"/>
          </a:xfrm>
          <a:prstGeom prst="rect">
            <a:avLst/>
          </a:prstGeom>
          <a:noFill/>
        </p:spPr>
        <p:txBody>
          <a:bodyPr wrap="square">
            <a:spAutoFit/>
          </a:bodyPr>
          <a:lstStyle/>
          <a:p>
            <a:endParaRPr lang="en-US" dirty="0"/>
          </a:p>
        </p:txBody>
      </p:sp>
      <p:pic>
        <p:nvPicPr>
          <p:cNvPr id="10" name="Picture 9" descr="A screenshot of a cartoon robot&#10;&#10;AI-generated content may be incorrect.">
            <a:extLst>
              <a:ext uri="{FF2B5EF4-FFF2-40B4-BE49-F238E27FC236}">
                <a16:creationId xmlns:a16="http://schemas.microsoft.com/office/drawing/2014/main" id="{DEA6D479-1A84-A8C3-A41C-41B96FF608BA}"/>
              </a:ext>
            </a:extLst>
          </p:cNvPr>
          <p:cNvPicPr>
            <a:picLocks noChangeAspect="1"/>
          </p:cNvPicPr>
          <p:nvPr/>
        </p:nvPicPr>
        <p:blipFill>
          <a:blip r:embed="rId3">
            <a:extLst>
              <a:ext uri="{28A0092B-C50C-407E-A947-70E740481C1C}">
                <a14:useLocalDpi xmlns:a14="http://schemas.microsoft.com/office/drawing/2010/main" val="0"/>
              </a:ext>
            </a:extLst>
          </a:blip>
          <a:srcRect l="14173" t="33334" r="13723" b="36428"/>
          <a:stretch>
            <a:fillRect/>
          </a:stretch>
        </p:blipFill>
        <p:spPr>
          <a:xfrm>
            <a:off x="3830328" y="3760623"/>
            <a:ext cx="4531344" cy="2689163"/>
          </a:xfrm>
          <a:prstGeom prst="rect">
            <a:avLst/>
          </a:prstGeom>
        </p:spPr>
      </p:pic>
      <p:sp>
        <p:nvSpPr>
          <p:cNvPr id="11" name="Oval 10">
            <a:extLst>
              <a:ext uri="{FF2B5EF4-FFF2-40B4-BE49-F238E27FC236}">
                <a16:creationId xmlns:a16="http://schemas.microsoft.com/office/drawing/2014/main" id="{F19E69B2-7696-8469-A047-011FF2F62FDE}"/>
              </a:ext>
            </a:extLst>
          </p:cNvPr>
          <p:cNvSpPr/>
          <p:nvPr/>
        </p:nvSpPr>
        <p:spPr>
          <a:xfrm>
            <a:off x="8766100" y="4529892"/>
            <a:ext cx="2954845"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28-29</a:t>
            </a:r>
          </a:p>
        </p:txBody>
      </p:sp>
    </p:spTree>
    <p:extLst>
      <p:ext uri="{BB962C8B-B14F-4D97-AF65-F5344CB8AC3E}">
        <p14:creationId xmlns:p14="http://schemas.microsoft.com/office/powerpoint/2010/main" val="445773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1BD9DCC1-B91C-2F4A-97B3-FE4F109FCCE9}">
  <we:reference id="wa200001661" version="3.1.2.0" store="en-GB" storeType="OMEX"/>
  <we:alternateReferences>
    <we:reference id="WA200001661" version="3.1.2.0" store="WA200001661" storeType="OMEX"/>
  </we:alternateReferences>
  <we:properties>
    <we:property name="breaktime.flosim.com_backgroundColour" value="&quot;#eef2f5&quot;"/>
    <we:property name="breaktime.flosim.com_fontColour" value="&quot;#001e57&quot;"/>
    <we:property name="breaktime.flosim.com_startMinutes" value="20"/>
    <we:property name="breaktime.flosim.com_time" value="0"/>
    <we:property name="breaktime.flosim.com_type" value="&quot;&quot;"/>
    <we:property name="time" value="1200"/>
    <we:property name="type" value="&quot;&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BD9DCC1-B91C-2F4A-97B3-FE4F109FCCE9}">
  <we:reference id="wa200001661" version="3.1.2.0" store="en-GB" storeType="OMEX"/>
  <we:alternateReferences>
    <we:reference id="WA200001661" version="3.1.2.0" store="WA200001661" storeType="OMEX"/>
  </we:alternateReferences>
  <we:properties>
    <we:property name="breaktime.flosim.com_backgroundColour" value="&quot;#eef2f5&quot;"/>
    <we:property name="breaktime.flosim.com_fontColour" value="&quot;#001e57&quot;"/>
    <we:property name="breaktime.flosim.com_startMinutes" value="20"/>
    <we:property name="breaktime.flosim.com_time" value="0"/>
    <we:property name="breaktime.flosim.com_type" value="&quot;&quot;"/>
    <we:property name="time" value="1200"/>
    <we:property name="type" value="&quot;&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3BEB9A10D8E459BD47AF5D8FA3DB7" ma:contentTypeVersion="19" ma:contentTypeDescription="Create a new document." ma:contentTypeScope="" ma:versionID="b32c0e7ea251376aa44d54b7ea4c3b83">
  <xsd:schema xmlns:xsd="http://www.w3.org/2001/XMLSchema" xmlns:xs="http://www.w3.org/2001/XMLSchema" xmlns:p="http://schemas.microsoft.com/office/2006/metadata/properties" xmlns:ns2="feffa93e-cba6-43bb-8a73-15ac29ca5438" xmlns:ns3="bc488e00-68d8-4541-a084-0abf67b939b2" targetNamespace="http://schemas.microsoft.com/office/2006/metadata/properties" ma:root="true" ma:fieldsID="37c86a66cf738872fc1675622a13fac8" ns2:_="" ns3:_="">
    <xsd:import namespace="feffa93e-cba6-43bb-8a73-15ac29ca5438"/>
    <xsd:import namespace="bc488e00-68d8-4541-a084-0abf67b939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a93e-cba6-43bb-8a73-15ac29ca5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88e00-68d8-4541-a084-0abf67b939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84d4fb-5e41-4287-a99d-6d48a46c404c}" ma:internalName="TaxCatchAll" ma:showField="CatchAllData" ma:web="bc488e00-68d8-4541-a084-0abf67b93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ffa93e-cba6-43bb-8a73-15ac29ca5438">
      <Terms xmlns="http://schemas.microsoft.com/office/infopath/2007/PartnerControls"/>
    </lcf76f155ced4ddcb4097134ff3c332f>
    <TaxCatchAll xmlns="bc488e00-68d8-4541-a084-0abf67b939b2" xsi:nil="true"/>
  </documentManagement>
</p:properties>
</file>

<file path=customXml/itemProps1.xml><?xml version="1.0" encoding="utf-8"?>
<ds:datastoreItem xmlns:ds="http://schemas.openxmlformats.org/officeDocument/2006/customXml" ds:itemID="{BC6ADA05-9568-4AB2-A71A-850249737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fa93e-cba6-43bb-8a73-15ac29ca5438"/>
    <ds:schemaRef ds:uri="bc488e00-68d8-4541-a084-0abf67b93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3.xml><?xml version="1.0" encoding="utf-8"?>
<ds:datastoreItem xmlns:ds="http://schemas.openxmlformats.org/officeDocument/2006/customXml" ds:itemID="{9044B3C4-D7A2-4FB4-998E-E09797CFEE8A}">
  <ds:schemaRef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bc488e00-68d8-4541-a084-0abf67b939b2"/>
    <ds:schemaRef ds:uri="feffa93e-cba6-43bb-8a73-15ac29ca543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27899</TotalTime>
  <Words>2313</Words>
  <Application>Microsoft Macintosh PowerPoint</Application>
  <PresentationFormat>Widescreen</PresentationFormat>
  <Paragraphs>229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Wingdings</vt:lpstr>
      <vt:lpstr>Office Theme</vt:lpstr>
      <vt:lpstr>Investigation 3</vt:lpstr>
      <vt:lpstr>Introduction to your investigation</vt:lpstr>
      <vt:lpstr>Why Explore Mars with Rovers?</vt:lpstr>
      <vt:lpstr>PowerPoint Presentation</vt:lpstr>
      <vt:lpstr>Now it’s your turn…</vt:lpstr>
      <vt:lpstr>Introduction to Programming</vt:lpstr>
      <vt:lpstr>PowerPoint Presentation</vt:lpstr>
      <vt:lpstr>Demo time</vt:lpstr>
      <vt:lpstr>Quick tests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Readings </vt:lpstr>
      <vt:lpstr>Readings </vt:lpstr>
      <vt:lpstr>Readings </vt:lpstr>
      <vt:lpstr>Readings </vt:lpstr>
      <vt:lpstr>Next Investigation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Georgia</dc:creator>
  <cp:lastModifiedBy>Daoud, Mohamed</cp:lastModifiedBy>
  <cp:revision>23</cp:revision>
  <dcterms:created xsi:type="dcterms:W3CDTF">2024-12-18T15:09:14Z</dcterms:created>
  <dcterms:modified xsi:type="dcterms:W3CDTF">2026-03-31T09:30:02Z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0x01010097B3BEB9A10D8E459BD47AF5D8FA3DB7</vt:lpwstr>
  </property>
  <property fmtid="{D5CDD505-2E9C-101B-9397-08002B2CF9AE}" pid="3" name="MediaServiceImageTags">
    <vt:lpwstr/>
  </property>
</Properties>
</file>