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93" r:id="rId5"/>
    <p:sldId id="290" r:id="rId6"/>
    <p:sldId id="292" r:id="rId7"/>
    <p:sldId id="294" r:id="rId8"/>
    <p:sldId id="314" r:id="rId9"/>
    <p:sldId id="317" r:id="rId10"/>
    <p:sldId id="307" r:id="rId11"/>
    <p:sldId id="296" r:id="rId12"/>
    <p:sldId id="315" r:id="rId13"/>
    <p:sldId id="316" r:id="rId14"/>
    <p:sldId id="302" r:id="rId15"/>
    <p:sldId id="309" r:id="rId16"/>
    <p:sldId id="310" r:id="rId17"/>
    <p:sldId id="311" r:id="rId18"/>
    <p:sldId id="312" r:id="rId19"/>
    <p:sldId id="313" r:id="rId20"/>
    <p:sldId id="306"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55D"/>
    <a:srgbClr val="2CD5C4"/>
    <a:srgbClr val="00205B"/>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5F627-1CD4-3C45-9561-FB294C15502B}" v="2" dt="2025-09-09T12:27:25.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066" autoAdjust="0"/>
    <p:restoredTop sz="73706"/>
  </p:normalViewPr>
  <p:slideViewPr>
    <p:cSldViewPr snapToGrid="0">
      <p:cViewPr varScale="1">
        <p:scale>
          <a:sx n="62" d="100"/>
          <a:sy n="62" d="100"/>
        </p:scale>
        <p:origin x="200" y="784"/>
      </p:cViewPr>
      <p:guideLst/>
    </p:cSldViewPr>
  </p:slideViewPr>
  <p:notesTextViewPr>
    <p:cViewPr>
      <p:scale>
        <a:sx n="1" d="1"/>
        <a:sy n="1" d="1"/>
      </p:scale>
      <p:origin x="0" y="0"/>
    </p:cViewPr>
  </p:notesTextViewPr>
  <p:notesViewPr>
    <p:cSldViewPr snapToGrid="0">
      <p:cViewPr varScale="1">
        <p:scale>
          <a:sx n="116" d="100"/>
          <a:sy n="116" d="100"/>
        </p:scale>
        <p:origin x="347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bergham-Mawson, Stacey" userId="a5ef71d5-5e7c-4f18-a94a-742bbbd8ed0d" providerId="ADAL" clId="{F4356E02-B74E-ED40-A54C-FAFB926F963E}"/>
    <pc:docChg chg="undo custSel modSld">
      <pc:chgData name="Habergham-Mawson, Stacey" userId="a5ef71d5-5e7c-4f18-a94a-742bbbd8ed0d" providerId="ADAL" clId="{F4356E02-B74E-ED40-A54C-FAFB926F963E}" dt="2025-08-21T07:46:35.493" v="17" actId="20577"/>
      <pc:docMkLst>
        <pc:docMk/>
      </pc:docMkLst>
      <pc:sldChg chg="modNotesTx">
        <pc:chgData name="Habergham-Mawson, Stacey" userId="a5ef71d5-5e7c-4f18-a94a-742bbbd8ed0d" providerId="ADAL" clId="{F4356E02-B74E-ED40-A54C-FAFB926F963E}" dt="2025-08-21T07:46:35.493" v="17" actId="20577"/>
        <pc:sldMkLst>
          <pc:docMk/>
          <pc:sldMk cId="4254588139" sldId="294"/>
        </pc:sldMkLst>
      </pc:sldChg>
      <pc:sldChg chg="modNotesTx">
        <pc:chgData name="Habergham-Mawson, Stacey" userId="a5ef71d5-5e7c-4f18-a94a-742bbbd8ed0d" providerId="ADAL" clId="{F4356E02-B74E-ED40-A54C-FAFB926F963E}" dt="2025-08-21T07:46:35.311" v="16" actId="20577"/>
        <pc:sldMkLst>
          <pc:docMk/>
          <pc:sldMk cId="638749011" sldId="314"/>
        </pc:sldMkLst>
      </pc:sldChg>
    </pc:docChg>
  </pc:docChgLst>
  <pc:docChgLst>
    <pc:chgData name="Hurst, Georgia" userId="e1b54d54-76b2-485a-99fd-ddf0877bea67" providerId="ADAL" clId="{6B3B1F16-9100-59BD-80A2-F36F643518EA}"/>
    <pc:docChg chg="undo custSel addSld modSld">
      <pc:chgData name="Hurst, Georgia" userId="e1b54d54-76b2-485a-99fd-ddf0877bea67" providerId="ADAL" clId="{6B3B1F16-9100-59BD-80A2-F36F643518EA}" dt="2025-09-09T12:31:26.152" v="163" actId="20577"/>
      <pc:docMkLst>
        <pc:docMk/>
      </pc:docMkLst>
      <pc:sldChg chg="modNotesTx">
        <pc:chgData name="Hurst, Georgia" userId="e1b54d54-76b2-485a-99fd-ddf0877bea67" providerId="ADAL" clId="{6B3B1F16-9100-59BD-80A2-F36F643518EA}" dt="2025-09-09T11:27:38.598" v="6" actId="20577"/>
        <pc:sldMkLst>
          <pc:docMk/>
          <pc:sldMk cId="4254588139" sldId="294"/>
        </pc:sldMkLst>
      </pc:sldChg>
      <pc:sldChg chg="addSp delSp modSp mod modNotesTx">
        <pc:chgData name="Hurst, Georgia" userId="e1b54d54-76b2-485a-99fd-ddf0877bea67" providerId="ADAL" clId="{6B3B1F16-9100-59BD-80A2-F36F643518EA}" dt="2025-09-09T12:24:09.239" v="10" actId="22"/>
        <pc:sldMkLst>
          <pc:docMk/>
          <pc:sldMk cId="638749011" sldId="314"/>
        </pc:sldMkLst>
        <pc:spChg chg="mod">
          <ac:chgData name="Hurst, Georgia" userId="e1b54d54-76b2-485a-99fd-ddf0877bea67" providerId="ADAL" clId="{6B3B1F16-9100-59BD-80A2-F36F643518EA}" dt="2025-09-09T12:09:29.819" v="7" actId="113"/>
          <ac:spMkLst>
            <pc:docMk/>
            <pc:sldMk cId="638749011" sldId="314"/>
            <ac:spMk id="4" creationId="{3919457A-036D-AA03-9F36-48F0B6FDB88E}"/>
          </ac:spMkLst>
        </pc:spChg>
        <pc:spChg chg="add del">
          <ac:chgData name="Hurst, Georgia" userId="e1b54d54-76b2-485a-99fd-ddf0877bea67" providerId="ADAL" clId="{6B3B1F16-9100-59BD-80A2-F36F643518EA}" dt="2025-09-09T12:24:09.239" v="10" actId="22"/>
          <ac:spMkLst>
            <pc:docMk/>
            <pc:sldMk cId="638749011" sldId="314"/>
            <ac:spMk id="6" creationId="{B906041D-3FE2-D124-DDFD-49DB337CA6F1}"/>
          </ac:spMkLst>
        </pc:spChg>
      </pc:sldChg>
      <pc:sldChg chg="modSp add mod modNotesTx">
        <pc:chgData name="Hurst, Georgia" userId="e1b54d54-76b2-485a-99fd-ddf0877bea67" providerId="ADAL" clId="{6B3B1F16-9100-59BD-80A2-F36F643518EA}" dt="2025-09-09T12:31:26.152" v="163" actId="20577"/>
        <pc:sldMkLst>
          <pc:docMk/>
          <pc:sldMk cId="484357776" sldId="317"/>
        </pc:sldMkLst>
        <pc:spChg chg="mod">
          <ac:chgData name="Hurst, Georgia" userId="e1b54d54-76b2-485a-99fd-ddf0877bea67" providerId="ADAL" clId="{6B3B1F16-9100-59BD-80A2-F36F643518EA}" dt="2025-09-09T12:31:26.152" v="163" actId="20577"/>
          <ac:spMkLst>
            <pc:docMk/>
            <pc:sldMk cId="484357776" sldId="317"/>
            <ac:spMk id="4" creationId="{94C4B248-3C1A-6070-1D2B-F7B94A6E77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09/09/2025</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C9CB-3FBB-44EB-6B7F-3CA558287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3A0F8-8E72-EE19-C8D8-E2BD82394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D7E0E-623C-CB62-AB92-0CC7B3280C08}"/>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Welcome, explorers! Today marks the beginning of an exciting journey. You’re going to help plan one of the biggest missions in human history: getting people to Mars. Over the next few weeks, you’ll think like scientists, design like engineers, and code like space explorers. Ready for launch?</a:t>
            </a:r>
            <a:endParaRPr lang="en-US" dirty="0"/>
          </a:p>
        </p:txBody>
      </p:sp>
      <p:sp>
        <p:nvSpPr>
          <p:cNvPr id="4" name="Slide Number Placeholder 3">
            <a:extLst>
              <a:ext uri="{FF2B5EF4-FFF2-40B4-BE49-F238E27FC236}">
                <a16:creationId xmlns:a16="http://schemas.microsoft.com/office/drawing/2014/main" id="{7A43C41A-CC9F-34B8-8242-636801A6F50E}"/>
              </a:ext>
            </a:extLst>
          </p:cNvPr>
          <p:cNvSpPr>
            <a:spLocks noGrp="1"/>
          </p:cNvSpPr>
          <p:nvPr>
            <p:ph type="sldNum" sz="quarter" idx="5"/>
          </p:nvPr>
        </p:nvSpPr>
        <p:spPr/>
        <p:txBody>
          <a:bodyPr/>
          <a:lstStyle/>
          <a:p>
            <a:fld id="{3DD05905-E595-4FAE-829E-5244D4535A65}" type="slidenum">
              <a:rPr lang="en-GB" smtClean="0"/>
              <a:t>1</a:t>
            </a:fld>
            <a:endParaRPr lang="en-GB"/>
          </a:p>
        </p:txBody>
      </p:sp>
    </p:spTree>
    <p:extLst>
      <p:ext uri="{BB962C8B-B14F-4D97-AF65-F5344CB8AC3E}">
        <p14:creationId xmlns:p14="http://schemas.microsoft.com/office/powerpoint/2010/main" val="305778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1F8D-FA1A-AAA2-5136-5B6ADF106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C60BB-9565-67A1-CB88-1283C2C06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41CAA-5DB6-7C48-7F56-EF24093AB72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Get the students to work in their pairs, moving through month-by-month to work out the next time of closest approach.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them to fill in the table in their workbooks.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they have time, they can move day by day to get a more exact answer.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correct next date of closest approach is: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February 2027 – hopefully, they get something close to this – it doesn't matter if they get the exact answer.</a:t>
            </a:r>
          </a:p>
        </p:txBody>
      </p:sp>
      <p:sp>
        <p:nvSpPr>
          <p:cNvPr id="4" name="Slide Number Placeholder 3">
            <a:extLst>
              <a:ext uri="{FF2B5EF4-FFF2-40B4-BE49-F238E27FC236}">
                <a16:creationId xmlns:a16="http://schemas.microsoft.com/office/drawing/2014/main" id="{D52EEC51-BA25-9C2A-59DD-B7264F4C02EB}"/>
              </a:ext>
            </a:extLst>
          </p:cNvPr>
          <p:cNvSpPr>
            <a:spLocks noGrp="1"/>
          </p:cNvSpPr>
          <p:nvPr>
            <p:ph type="sldNum" sz="quarter" idx="5"/>
          </p:nvPr>
        </p:nvSpPr>
        <p:spPr/>
        <p:txBody>
          <a:bodyPr/>
          <a:lstStyle/>
          <a:p>
            <a:fld id="{3DD05905-E595-4FAE-829E-5244D4535A65}" type="slidenum">
              <a:rPr lang="en-GB" smtClean="0"/>
              <a:t>10</a:t>
            </a:fld>
            <a:endParaRPr lang="en-GB"/>
          </a:p>
        </p:txBody>
      </p:sp>
    </p:spTree>
    <p:extLst>
      <p:ext uri="{BB962C8B-B14F-4D97-AF65-F5344CB8AC3E}">
        <p14:creationId xmlns:p14="http://schemas.microsoft.com/office/powerpoint/2010/main" val="296631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15BE-A9AB-1F6A-0A21-E5C46D3EC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8EE57-01BB-E1CA-7907-1946EA985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AB753-ECFC-BF81-01AC-5AD056F6C47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A75554A-467B-4F8A-AFA2-7F73FA79FC7E}"/>
              </a:ext>
            </a:extLst>
          </p:cNvPr>
          <p:cNvSpPr>
            <a:spLocks noGrp="1"/>
          </p:cNvSpPr>
          <p:nvPr>
            <p:ph type="sldNum" sz="quarter" idx="5"/>
          </p:nvPr>
        </p:nvSpPr>
        <p:spPr/>
        <p:txBody>
          <a:bodyPr/>
          <a:lstStyle/>
          <a:p>
            <a:fld id="{3DD05905-E595-4FAE-829E-5244D4535A65}" type="slidenum">
              <a:rPr lang="en-GB" smtClean="0"/>
              <a:t>11</a:t>
            </a:fld>
            <a:endParaRPr lang="en-GB"/>
          </a:p>
        </p:txBody>
      </p:sp>
    </p:spTree>
    <p:extLst>
      <p:ext uri="{BB962C8B-B14F-4D97-AF65-F5344CB8AC3E}">
        <p14:creationId xmlns:p14="http://schemas.microsoft.com/office/powerpoint/2010/main" val="380267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4E53-C932-0579-7A72-13806DDBB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F8D0F-AF6F-B3E2-E7BD-2CB85CE8E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AF07D-C7CF-86DC-9684-84DFE3A8651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students should have approximately the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February as the next date of closest approach – they should start here and then count backwards by 250 days (the travel time you gave them) to get to the launch date.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will know the number of days in each month and there’s a table in their workbooks to figure this out. They basically need to work backwards adding up the days until they reach 250 and write down the date they get to.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the teacher book for the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if you’re unsure.</a:t>
            </a:r>
          </a:p>
        </p:txBody>
      </p:sp>
      <p:sp>
        <p:nvSpPr>
          <p:cNvPr id="4" name="Slide Number Placeholder 3">
            <a:extLst>
              <a:ext uri="{FF2B5EF4-FFF2-40B4-BE49-F238E27FC236}">
                <a16:creationId xmlns:a16="http://schemas.microsoft.com/office/drawing/2014/main" id="{724DCE6D-7269-4EC1-60ED-250ADC6561C0}"/>
              </a:ext>
            </a:extLst>
          </p:cNvPr>
          <p:cNvSpPr>
            <a:spLocks noGrp="1"/>
          </p:cNvSpPr>
          <p:nvPr>
            <p:ph type="sldNum" sz="quarter" idx="5"/>
          </p:nvPr>
        </p:nvSpPr>
        <p:spPr/>
        <p:txBody>
          <a:bodyPr/>
          <a:lstStyle/>
          <a:p>
            <a:fld id="{3DD05905-E595-4FAE-829E-5244D4535A65}" type="slidenum">
              <a:rPr lang="en-GB" smtClean="0"/>
              <a:t>12</a:t>
            </a:fld>
            <a:endParaRPr lang="en-GB"/>
          </a:p>
        </p:txBody>
      </p:sp>
    </p:spTree>
    <p:extLst>
      <p:ext uri="{BB962C8B-B14F-4D97-AF65-F5344CB8AC3E}">
        <p14:creationId xmlns:p14="http://schemas.microsoft.com/office/powerpoint/2010/main" val="118102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16CA-57EF-1039-401F-DCD5A9F48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8B09C-AE22-E2F9-A951-06EAEF1D5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468E9-63D6-1432-4CDF-3243874931D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E15F7E7-58BA-0C25-09FA-37ABD8F8D39E}"/>
              </a:ext>
            </a:extLst>
          </p:cNvPr>
          <p:cNvSpPr>
            <a:spLocks noGrp="1"/>
          </p:cNvSpPr>
          <p:nvPr>
            <p:ph type="sldNum" sz="quarter" idx="5"/>
          </p:nvPr>
        </p:nvSpPr>
        <p:spPr/>
        <p:txBody>
          <a:bodyPr/>
          <a:lstStyle/>
          <a:p>
            <a:fld id="{3DD05905-E595-4FAE-829E-5244D4535A65}" type="slidenum">
              <a:rPr lang="en-GB" smtClean="0"/>
              <a:t>13</a:t>
            </a:fld>
            <a:endParaRPr lang="en-GB"/>
          </a:p>
        </p:txBody>
      </p:sp>
    </p:spTree>
    <p:extLst>
      <p:ext uri="{BB962C8B-B14F-4D97-AF65-F5344CB8AC3E}">
        <p14:creationId xmlns:p14="http://schemas.microsoft.com/office/powerpoint/2010/main" val="275224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43C5-119C-349A-DF55-92DAC9720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A40DC-1846-EE70-4E97-AE2E476F8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376E7-77EB-3D03-E568-05F29D78DB2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Talk briefly about the importance of the first words spoken from the Moon’s surface.</a:t>
            </a:r>
          </a:p>
          <a:p>
            <a:r>
              <a:rPr lang="en-US" sz="1200" kern="1200" dirty="0">
                <a:solidFill>
                  <a:schemeClr val="tx1"/>
                </a:solidFill>
                <a:effectLst/>
                <a:latin typeface="+mn-lt"/>
                <a:ea typeface="+mn-ea"/>
                <a:cs typeface="+mn-cs"/>
              </a:rPr>
              <a:t>Neil Armstrong and NASA prepared these words long in advance of the flight.</a:t>
            </a:r>
          </a:p>
          <a:p>
            <a:r>
              <a:rPr lang="en-US" sz="1200" kern="1200" dirty="0">
                <a:solidFill>
                  <a:schemeClr val="tx1"/>
                </a:solidFill>
                <a:effectLst/>
                <a:latin typeface="+mn-lt"/>
                <a:ea typeface="+mn-ea"/>
                <a:cs typeface="+mn-cs"/>
              </a:rPr>
              <a:t>Around 650 million people around the world tuned in live to see the first steps taken on the Moon – and most of us still know these words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Play the video (sound 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they need to think about what they would say as the first person to step onto Mars. </a:t>
            </a:r>
          </a:p>
          <a:p>
            <a:r>
              <a:rPr lang="en-US" sz="1200" kern="1200" dirty="0">
                <a:solidFill>
                  <a:schemeClr val="tx1"/>
                </a:solidFill>
                <a:effectLst/>
                <a:latin typeface="+mn-lt"/>
                <a:ea typeface="+mn-ea"/>
                <a:cs typeface="+mn-cs"/>
              </a:rPr>
              <a:t>Given them a few minutes to think about this and get them to write the words down in their workbooks.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DA1D244-BD2A-A8EC-0E02-2641B1DA02C8}"/>
              </a:ext>
            </a:extLst>
          </p:cNvPr>
          <p:cNvSpPr>
            <a:spLocks noGrp="1"/>
          </p:cNvSpPr>
          <p:nvPr>
            <p:ph type="sldNum" sz="quarter" idx="5"/>
          </p:nvPr>
        </p:nvSpPr>
        <p:spPr/>
        <p:txBody>
          <a:bodyPr/>
          <a:lstStyle/>
          <a:p>
            <a:fld id="{3DD05905-E595-4FAE-829E-5244D4535A65}" type="slidenum">
              <a:rPr lang="en-GB" smtClean="0"/>
              <a:t>14</a:t>
            </a:fld>
            <a:endParaRPr lang="en-GB"/>
          </a:p>
        </p:txBody>
      </p:sp>
    </p:spTree>
    <p:extLst>
      <p:ext uri="{BB962C8B-B14F-4D97-AF65-F5344CB8AC3E}">
        <p14:creationId xmlns:p14="http://schemas.microsoft.com/office/powerpoint/2010/main" val="198315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13A6-82BD-163D-9712-FD99F6FC1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E493C-3713-5557-0990-FCB646D3E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5BF8C-178F-5ED8-CC16-78C6D582268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Hand out the evaluation postcards to the class, with one per person. Ask them to spend 5 minutes quietly filling in the postcard with how they’ve found the project overall. Collect these back in at the end of the session.</a:t>
            </a:r>
          </a:p>
        </p:txBody>
      </p:sp>
      <p:sp>
        <p:nvSpPr>
          <p:cNvPr id="4" name="Slide Number Placeholder 3">
            <a:extLst>
              <a:ext uri="{FF2B5EF4-FFF2-40B4-BE49-F238E27FC236}">
                <a16:creationId xmlns:a16="http://schemas.microsoft.com/office/drawing/2014/main" id="{3D329244-609B-B9D9-5585-90877F6FCDAF}"/>
              </a:ext>
            </a:extLst>
          </p:cNvPr>
          <p:cNvSpPr>
            <a:spLocks noGrp="1"/>
          </p:cNvSpPr>
          <p:nvPr>
            <p:ph type="sldNum" sz="quarter" idx="5"/>
          </p:nvPr>
        </p:nvSpPr>
        <p:spPr/>
        <p:txBody>
          <a:bodyPr/>
          <a:lstStyle/>
          <a:p>
            <a:fld id="{3DD05905-E595-4FAE-829E-5244D4535A65}" type="slidenum">
              <a:rPr lang="en-GB" smtClean="0"/>
              <a:t>15</a:t>
            </a:fld>
            <a:endParaRPr lang="en-GB"/>
          </a:p>
        </p:txBody>
      </p:sp>
    </p:spTree>
    <p:extLst>
      <p:ext uri="{BB962C8B-B14F-4D97-AF65-F5344CB8AC3E}">
        <p14:creationId xmlns:p14="http://schemas.microsoft.com/office/powerpoint/2010/main" val="278838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0876-34B9-931D-0D86-3715C86BF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DD1D0-3F9D-FD7E-5F5D-ACDDA724B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2AA8A-C431-B4D8-1EDF-728F905FF73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Spend the last part of the session expressing how you’ve found working with the class.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 THE VIDEO IS ON MUTE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the video and explain that future Missions to Mars are already being planned to launch as early as the 2030s.</a:t>
            </a:r>
          </a:p>
          <a:p>
            <a:r>
              <a:rPr lang="en-US" sz="1200" kern="1200" dirty="0">
                <a:solidFill>
                  <a:schemeClr val="tx1"/>
                </a:solidFill>
                <a:effectLst/>
                <a:latin typeface="+mn-lt"/>
                <a:ea typeface="+mn-ea"/>
                <a:cs typeface="+mn-cs"/>
              </a:rPr>
              <a:t>Advanced missions to land back on the Moon are planned for 2027.</a:t>
            </a:r>
          </a:p>
          <a:p>
            <a:r>
              <a:rPr lang="en-US" sz="1200" kern="1200" dirty="0">
                <a:solidFill>
                  <a:schemeClr val="tx1"/>
                </a:solidFill>
                <a:effectLst/>
                <a:latin typeface="+mn-lt"/>
                <a:ea typeface="+mn-ea"/>
                <a:cs typeface="+mn-cs"/>
              </a:rPr>
              <a:t>These will happen during the students' lifetime – might they be part of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 students to put their hands up if they’d like to be a part of a Mission to Mars – whether that’s as an astronaut or part of the ground crew.</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CB019A8-ACDE-E8CB-B49D-9B9E54EA1B9C}"/>
              </a:ext>
            </a:extLst>
          </p:cNvPr>
          <p:cNvSpPr>
            <a:spLocks noGrp="1"/>
          </p:cNvSpPr>
          <p:nvPr>
            <p:ph type="sldNum" sz="quarter" idx="5"/>
          </p:nvPr>
        </p:nvSpPr>
        <p:spPr/>
        <p:txBody>
          <a:bodyPr/>
          <a:lstStyle/>
          <a:p>
            <a:fld id="{3DD05905-E595-4FAE-829E-5244D4535A65}" type="slidenum">
              <a:rPr lang="en-GB" smtClean="0"/>
              <a:t>16</a:t>
            </a:fld>
            <a:endParaRPr lang="en-GB"/>
          </a:p>
        </p:txBody>
      </p:sp>
    </p:spTree>
    <p:extLst>
      <p:ext uri="{BB962C8B-B14F-4D97-AF65-F5344CB8AC3E}">
        <p14:creationId xmlns:p14="http://schemas.microsoft.com/office/powerpoint/2010/main" val="248939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want to plan further, they can look at designing a mission patch for the astronaut suits. These are created for every space mission and usually have the crew's names along with some images which explain a little about what the mission is for.</a:t>
            </a:r>
          </a:p>
        </p:txBody>
      </p:sp>
      <p:sp>
        <p:nvSpPr>
          <p:cNvPr id="4" name="Slide Number Placeholder 3"/>
          <p:cNvSpPr>
            <a:spLocks noGrp="1"/>
          </p:cNvSpPr>
          <p:nvPr>
            <p:ph type="sldNum" sz="quarter" idx="5"/>
          </p:nvPr>
        </p:nvSpPr>
        <p:spPr/>
        <p:txBody>
          <a:bodyPr/>
          <a:lstStyle/>
          <a:p>
            <a:fld id="{3DD05905-E595-4FAE-829E-5244D4535A65}" type="slidenum">
              <a:rPr lang="en-GB" smtClean="0"/>
              <a:t>17</a:t>
            </a:fld>
            <a:endParaRPr lang="en-GB"/>
          </a:p>
        </p:txBody>
      </p:sp>
    </p:spTree>
    <p:extLst>
      <p:ext uri="{BB962C8B-B14F-4D97-AF65-F5344CB8AC3E}">
        <p14:creationId xmlns:p14="http://schemas.microsoft.com/office/powerpoint/2010/main" val="340959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E8930-6BC0-BAC7-0039-691385140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6D091-5081-3F8E-B463-E6344B168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185EC-4989-070E-C05A-CC19553CD72A}"/>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Reiterate what the students have already learnt about their mission planning.</a:t>
            </a:r>
          </a:p>
          <a:p>
            <a:endParaRPr lang="en-GB"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453380-234D-67FC-67C2-5217431AA221}"/>
              </a:ext>
            </a:extLst>
          </p:cNvPr>
          <p:cNvSpPr>
            <a:spLocks noGrp="1"/>
          </p:cNvSpPr>
          <p:nvPr>
            <p:ph type="sldNum" sz="quarter" idx="5"/>
          </p:nvPr>
        </p:nvSpPr>
        <p:spPr/>
        <p:txBody>
          <a:bodyPr/>
          <a:lstStyle/>
          <a:p>
            <a:fld id="{3DD05905-E595-4FAE-829E-5244D4535A65}" type="slidenum">
              <a:rPr lang="en-GB" smtClean="0"/>
              <a:t>2</a:t>
            </a:fld>
            <a:endParaRPr lang="en-GB"/>
          </a:p>
        </p:txBody>
      </p:sp>
    </p:spTree>
    <p:extLst>
      <p:ext uri="{BB962C8B-B14F-4D97-AF65-F5344CB8AC3E}">
        <p14:creationId xmlns:p14="http://schemas.microsoft.com/office/powerpoint/2010/main" val="306402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0FFD-234A-DE0E-1445-E64245744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C2B5-7708-78E2-146E-BC6F9094D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356E8-E4EB-0E9A-DD1C-908F0A41466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E11565-8154-5B32-B8B1-42C67CF95FDC}"/>
              </a:ext>
            </a:extLst>
          </p:cNvPr>
          <p:cNvSpPr>
            <a:spLocks noGrp="1"/>
          </p:cNvSpPr>
          <p:nvPr>
            <p:ph type="sldNum" sz="quarter" idx="5"/>
          </p:nvPr>
        </p:nvSpPr>
        <p:spPr/>
        <p:txBody>
          <a:bodyPr/>
          <a:lstStyle/>
          <a:p>
            <a:fld id="{3DD05905-E595-4FAE-829E-5244D4535A65}" type="slidenum">
              <a:rPr lang="en-GB" smtClean="0"/>
              <a:t>3</a:t>
            </a:fld>
            <a:endParaRPr lang="en-GB"/>
          </a:p>
        </p:txBody>
      </p:sp>
    </p:spTree>
    <p:extLst>
      <p:ext uri="{BB962C8B-B14F-4D97-AF65-F5344CB8AC3E}">
        <p14:creationId xmlns:p14="http://schemas.microsoft.com/office/powerpoint/2010/main" val="379256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3CFD-F236-1360-9E24-19A3D512D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FF2D0-2955-8B12-03C0-27EEC3085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778F8-5D88-9541-5D61-467337FF49D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Remind the students that in the last investigation, they learnt that even though Mars is next to us in the Solar System, it is still REALLY far away.</a:t>
            </a:r>
          </a:p>
          <a:p>
            <a:r>
              <a:rPr lang="en-US" sz="1200" kern="1200" dirty="0">
                <a:solidFill>
                  <a:schemeClr val="tx1"/>
                </a:solidFill>
                <a:effectLst/>
                <a:latin typeface="+mn-lt"/>
                <a:ea typeface="+mn-ea"/>
                <a:cs typeface="+mn-cs"/>
              </a:rPr>
              <a:t>Get them to write in their workbooks how long they think it would take to get to Mars by spacecraft – even if it was at its closest to us– bring them together and take a selection of their answers – you can play higher/lower for this – have they gone for days/weeks/months/years.</a:t>
            </a:r>
          </a:p>
        </p:txBody>
      </p:sp>
      <p:sp>
        <p:nvSpPr>
          <p:cNvPr id="4" name="Slide Number Placeholder 3">
            <a:extLst>
              <a:ext uri="{FF2B5EF4-FFF2-40B4-BE49-F238E27FC236}">
                <a16:creationId xmlns:a16="http://schemas.microsoft.com/office/drawing/2014/main" id="{BF42D849-C9B3-1FC9-B75F-C1D139762BAB}"/>
              </a:ext>
            </a:extLst>
          </p:cNvPr>
          <p:cNvSpPr>
            <a:spLocks noGrp="1"/>
          </p:cNvSpPr>
          <p:nvPr>
            <p:ph type="sldNum" sz="quarter" idx="5"/>
          </p:nvPr>
        </p:nvSpPr>
        <p:spPr/>
        <p:txBody>
          <a:bodyPr/>
          <a:lstStyle/>
          <a:p>
            <a:fld id="{3DD05905-E595-4FAE-829E-5244D4535A65}" type="slidenum">
              <a:rPr lang="en-GB" smtClean="0"/>
              <a:t>4</a:t>
            </a:fld>
            <a:endParaRPr lang="en-GB"/>
          </a:p>
        </p:txBody>
      </p:sp>
    </p:spTree>
    <p:extLst>
      <p:ext uri="{BB962C8B-B14F-4D97-AF65-F5344CB8AC3E}">
        <p14:creationId xmlns:p14="http://schemas.microsoft.com/office/powerpoint/2010/main" val="37866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9BE7-7732-0504-4D57-F3F2CE6AB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F0B98-747E-52BB-8FCB-CCA522744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83F4B-FB82-989E-D7B1-5D885BB6E4AA}"/>
              </a:ext>
            </a:extLst>
          </p:cNvPr>
          <p:cNvSpPr>
            <a:spLocks noGrp="1"/>
          </p:cNvSpPr>
          <p:nvPr>
            <p:ph type="body" idx="1"/>
          </p:nvPr>
        </p:nvSpPr>
        <p:spPr/>
        <p:txBody>
          <a:bodyPr/>
          <a:lstStyle/>
          <a:p>
            <a:r>
              <a:rPr lang="en-US" sz="1200" kern="1200" dirty="0" err="1">
                <a:solidFill>
                  <a:schemeClr val="tx1"/>
                </a:solidFill>
                <a:effectLst/>
                <a:latin typeface="+mn-lt"/>
                <a:ea typeface="+mn-ea"/>
                <a:cs typeface="+mn-cs"/>
              </a:rPr>
              <a:t>Reemphasise</a:t>
            </a:r>
            <a:r>
              <a:rPr lang="en-US" sz="1200" kern="1200" dirty="0">
                <a:solidFill>
                  <a:schemeClr val="tx1"/>
                </a:solidFill>
                <a:effectLst/>
                <a:latin typeface="+mn-lt"/>
                <a:ea typeface="+mn-ea"/>
                <a:cs typeface="+mn-cs"/>
              </a:rPr>
              <a:t> the distances involved here = 56 million km is equivalent to going to the Moon and back more than 70 times.</a:t>
            </a:r>
          </a:p>
          <a:p>
            <a:r>
              <a:rPr lang="en-US" sz="1200" kern="1200" dirty="0">
                <a:solidFill>
                  <a:schemeClr val="tx1"/>
                </a:solidFill>
                <a:effectLst/>
                <a:latin typeface="+mn-lt"/>
                <a:ea typeface="+mn-ea"/>
                <a:cs typeface="+mn-cs"/>
              </a:rPr>
              <a:t>If we drove at over 100 km/h it would still take almost 65 years to cover this distance!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 students to write down in their workbooks the answer of 250 days (this is a rough estimate – values typically span 210-270 days with the most fuel-efficient path and a good launch window.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 students to work out how long this is in months and years in their workbooks.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important to pick the right launch window so that we know the astronauts will have enough supplies to last the journey – and to make sure the journey is as short as possible.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F8E06D5-6C17-4FEE-3D5E-AEAA6AA32422}"/>
              </a:ext>
            </a:extLst>
          </p:cNvPr>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235083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AE625-ED76-0C86-0A7D-4E8B03AA7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BDC38-F318-0114-83F2-BEA860E1E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260E5-C878-37BE-24AC-42FE72FB636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D1E9A0A-B9D2-6B3D-7297-273E83D8CD22}"/>
              </a:ext>
            </a:extLst>
          </p:cNvPr>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418152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2110-9E3B-D1F7-8C1B-F3D8CEB1B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A435A-1229-D582-78AA-DB5FF1F47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CE9B4-9A4B-AB11-8354-720DC7AEEA31}"/>
              </a:ext>
            </a:extLst>
          </p:cNvPr>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FA26A7D-7483-7D4F-594A-3A4C91F6B5CD}"/>
              </a:ext>
            </a:extLst>
          </p:cNvPr>
          <p:cNvSpPr>
            <a:spLocks noGrp="1"/>
          </p:cNvSpPr>
          <p:nvPr>
            <p:ph type="sldNum" sz="quarter" idx="5"/>
          </p:nvPr>
        </p:nvSpPr>
        <p:spPr/>
        <p:txBody>
          <a:bodyPr/>
          <a:lstStyle/>
          <a:p>
            <a:fld id="{3DD05905-E595-4FAE-829E-5244D4535A65}" type="slidenum">
              <a:rPr lang="en-GB" smtClean="0"/>
              <a:t>7</a:t>
            </a:fld>
            <a:endParaRPr lang="en-GB"/>
          </a:p>
        </p:txBody>
      </p:sp>
    </p:spTree>
    <p:extLst>
      <p:ext uri="{BB962C8B-B14F-4D97-AF65-F5344CB8AC3E}">
        <p14:creationId xmlns:p14="http://schemas.microsoft.com/office/powerpoint/2010/main" val="391263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7E2C-DEAB-9914-AF69-CB12337BB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AA545-50FF-CB8E-2474-BDAF7BA41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7A8F8-4A7D-60DB-0B42-3EA66C3721E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Give the students a quick definition of what an orrery is – models of the Solar System which map the actual positions of all of the planets in our Solar System, including the speed of their movement and their positions relative to each other at an exact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 students on to their computers/tablets/devices working in pairs and get them to go to The Schools’ Observatory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Demo how to get to the orrery by opening and sharing the screen on the class computer.</a:t>
            </a:r>
          </a:p>
        </p:txBody>
      </p:sp>
      <p:sp>
        <p:nvSpPr>
          <p:cNvPr id="4" name="Slide Number Placeholder 3">
            <a:extLst>
              <a:ext uri="{FF2B5EF4-FFF2-40B4-BE49-F238E27FC236}">
                <a16:creationId xmlns:a16="http://schemas.microsoft.com/office/drawing/2014/main" id="{B1CCE804-372E-CC30-105C-D5EC13745850}"/>
              </a:ext>
            </a:extLst>
          </p:cNvPr>
          <p:cNvSpPr>
            <a:spLocks noGrp="1"/>
          </p:cNvSpPr>
          <p:nvPr>
            <p:ph type="sldNum" sz="quarter" idx="5"/>
          </p:nvPr>
        </p:nvSpPr>
        <p:spPr/>
        <p:txBody>
          <a:bodyPr/>
          <a:lstStyle/>
          <a:p>
            <a:fld id="{3DD05905-E595-4FAE-829E-5244D4535A65}" type="slidenum">
              <a:rPr lang="en-GB" smtClean="0"/>
              <a:t>8</a:t>
            </a:fld>
            <a:endParaRPr lang="en-GB"/>
          </a:p>
        </p:txBody>
      </p:sp>
    </p:spTree>
    <p:extLst>
      <p:ext uri="{BB962C8B-B14F-4D97-AF65-F5344CB8AC3E}">
        <p14:creationId xmlns:p14="http://schemas.microsoft.com/office/powerpoint/2010/main" val="358415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5AD17-3576-1AC3-224E-FC8600172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4BE1F-7CE4-1F52-B6AB-A5994828E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104C7-BD3A-F31E-B873-FD8998891AE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Follow the steps above, but on a browser screen to get the students to the right place – you don’t need to be logged in for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Demonstrate on the browser how to play the orrery in timestamps of a day, month or year using the top Controls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show how they can move the orrery step by step by coming back to today on the bottom controls and using the arrows there to move forward by a day, month or year without it playing as an animation.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on the display that they only show the inner Solar System – you can show them the visible (what we can see with our eyes) or outer Solar System, and even include Pluto – but if they do that, they won’t be able to see Mars and Earth.</a:t>
            </a:r>
          </a:p>
        </p:txBody>
      </p:sp>
      <p:sp>
        <p:nvSpPr>
          <p:cNvPr id="4" name="Slide Number Placeholder 3">
            <a:extLst>
              <a:ext uri="{FF2B5EF4-FFF2-40B4-BE49-F238E27FC236}">
                <a16:creationId xmlns:a16="http://schemas.microsoft.com/office/drawing/2014/main" id="{A5FBE1A3-0352-5097-D214-29E6B6C0B938}"/>
              </a:ext>
            </a:extLst>
          </p:cNvPr>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257876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09/09/2025</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09/09/2025</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dirty="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nasahqphoto/5016962666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futurilla/21903482502"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J6jplPkbe8g?feature=oembed"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rawpixel.com/search/survey"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sioX2bbkZms?feature=oembed"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hyperlink" Target="https://ro.wikipedia.org/wiki/Apollo_13" TargetMode="External"/><Relationship Id="rId3" Type="http://schemas.openxmlformats.org/officeDocument/2006/relationships/image" Target="../media/image18.jpg"/><Relationship Id="rId7" Type="http://schemas.openxmlformats.org/officeDocument/2006/relationships/image" Target="../media/image20.png"/><Relationship Id="rId12" Type="http://schemas.openxmlformats.org/officeDocument/2006/relationships/hyperlink" Target="https://en.wikipedia.org/wiki/Shenzhou_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n.wikipedia.org/wiki/STS-51-L"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s://en.wikipedia.org/wiki/STS-125" TargetMode="External"/><Relationship Id="rId4" Type="http://schemas.openxmlformats.org/officeDocument/2006/relationships/hyperlink" Target="https://www.flickr.com/photos/nasafo/9357962605/"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allpaperflare.com/spaceport-kazakhstan-clear-skies-the-carrier-rocket-proton-m-wallpaper-bdil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penclipart.org/detail/181432/rocket-in-space-by-mahmoud-1814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lickr.com/photos/kevinmgill/81458092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kevinmgill/81458092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ant-ix.deviantart.com/art/Orrery-1077395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schoolsobservatory.org/" TargetMode="External"/><Relationship Id="rId4" Type="http://schemas.openxmlformats.org/officeDocument/2006/relationships/hyperlink" Target="http://www.flickr.com/photos/10413717@N08/75271377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choolsobservator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EC6A-2925-630C-2C41-B97A179E8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EB014-9031-E35D-F969-CF82B1B04701}"/>
              </a:ext>
            </a:extLst>
          </p:cNvPr>
          <p:cNvSpPr>
            <a:spLocks noGrp="1"/>
          </p:cNvSpPr>
          <p:nvPr>
            <p:ph type="ctrTitle"/>
          </p:nvPr>
        </p:nvSpPr>
        <p:spPr>
          <a:xfrm>
            <a:off x="1628172" y="1041400"/>
            <a:ext cx="9144000" cy="2387600"/>
          </a:xfrm>
        </p:spPr>
        <p:txBody>
          <a:bodyPr/>
          <a:lstStyle/>
          <a:p>
            <a:r>
              <a:rPr lang="en-US" dirty="0"/>
              <a:t>Investigation 6</a:t>
            </a:r>
          </a:p>
        </p:txBody>
      </p:sp>
      <p:sp>
        <p:nvSpPr>
          <p:cNvPr id="3" name="Title 1">
            <a:extLst>
              <a:ext uri="{FF2B5EF4-FFF2-40B4-BE49-F238E27FC236}">
                <a16:creationId xmlns:a16="http://schemas.microsoft.com/office/drawing/2014/main" id="{19901837-ADB1-CC63-B352-F9CD060E2C42}"/>
              </a:ext>
            </a:extLst>
          </p:cNvPr>
          <p:cNvSpPr txBox="1">
            <a:spLocks/>
          </p:cNvSpPr>
          <p:nvPr/>
        </p:nvSpPr>
        <p:spPr>
          <a:xfrm>
            <a:off x="1296364" y="3313253"/>
            <a:ext cx="9807615" cy="1181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US" dirty="0"/>
              <a:t>When should we launch to Mars?</a:t>
            </a:r>
            <a:endParaRPr lang="en-US" sz="4800" dirty="0"/>
          </a:p>
        </p:txBody>
      </p:sp>
      <p:sp>
        <p:nvSpPr>
          <p:cNvPr id="5" name="TextBox 4">
            <a:extLst>
              <a:ext uri="{FF2B5EF4-FFF2-40B4-BE49-F238E27FC236}">
                <a16:creationId xmlns:a16="http://schemas.microsoft.com/office/drawing/2014/main" id="{7E72787F-DE48-7734-7A53-7D13CAACCBB7}"/>
              </a:ext>
            </a:extLst>
          </p:cNvPr>
          <p:cNvSpPr txBox="1"/>
          <p:nvPr/>
        </p:nvSpPr>
        <p:spPr>
          <a:xfrm>
            <a:off x="8093676" y="5487598"/>
            <a:ext cx="2582562" cy="830997"/>
          </a:xfrm>
          <a:prstGeom prst="rect">
            <a:avLst/>
          </a:prstGeom>
          <a:noFill/>
        </p:spPr>
        <p:txBody>
          <a:bodyPr wrap="square" rtlCol="0">
            <a:spAutoFit/>
          </a:bodyPr>
          <a:lstStyle/>
          <a:p>
            <a:r>
              <a:rPr lang="en-GB" sz="2400" dirty="0">
                <a:solidFill>
                  <a:srgbClr val="00205B"/>
                </a:solidFill>
                <a:latin typeface="Arial" panose="020B0604020202020204" pitchFamily="34" charset="0"/>
                <a:cs typeface="Arial" panose="020B0604020202020204" pitchFamily="34" charset="0"/>
              </a:rPr>
              <a:t>Career Link:</a:t>
            </a:r>
          </a:p>
          <a:p>
            <a:r>
              <a:rPr lang="en-GB" sz="2400" dirty="0">
                <a:solidFill>
                  <a:srgbClr val="00205B"/>
                </a:solidFill>
                <a:latin typeface="Arial" panose="020B0604020202020204" pitchFamily="34" charset="0"/>
                <a:cs typeface="Arial" panose="020B0604020202020204" pitchFamily="34" charset="0"/>
              </a:rPr>
              <a:t>Mathematician</a:t>
            </a:r>
          </a:p>
        </p:txBody>
      </p:sp>
      <p:pic>
        <p:nvPicPr>
          <p:cNvPr id="7" name="Graphic 6" descr="Golden Ratio with solid fill">
            <a:extLst>
              <a:ext uri="{FF2B5EF4-FFF2-40B4-BE49-F238E27FC236}">
                <a16:creationId xmlns:a16="http://schemas.microsoft.com/office/drawing/2014/main" id="{93FAA0AB-EAA6-EA12-559B-BD679585AF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9597" y="5042218"/>
            <a:ext cx="1548764" cy="1548764"/>
          </a:xfrm>
          <a:prstGeom prst="rect">
            <a:avLst/>
          </a:prstGeom>
        </p:spPr>
      </p:pic>
    </p:spTree>
    <p:extLst>
      <p:ext uri="{BB962C8B-B14F-4D97-AF65-F5344CB8AC3E}">
        <p14:creationId xmlns:p14="http://schemas.microsoft.com/office/powerpoint/2010/main" val="59679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69D1-9E68-0CB4-BDE5-099C7111F9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90BD03-D104-010D-0B20-5AABF0DE6077}"/>
              </a:ext>
            </a:extLst>
          </p:cNvPr>
          <p:cNvSpPr>
            <a:spLocks noGrp="1"/>
          </p:cNvSpPr>
          <p:nvPr>
            <p:ph type="title"/>
          </p:nvPr>
        </p:nvSpPr>
        <p:spPr>
          <a:xfrm>
            <a:off x="493426" y="1288307"/>
            <a:ext cx="10515600" cy="690563"/>
          </a:xfrm>
        </p:spPr>
        <p:txBody>
          <a:bodyPr>
            <a:normAutofit fontScale="90000"/>
          </a:bodyPr>
          <a:lstStyle/>
          <a:p>
            <a:r>
              <a:rPr lang="en-GB" dirty="0"/>
              <a:t>When are Mars and Earth next close together?</a:t>
            </a:r>
          </a:p>
        </p:txBody>
      </p:sp>
      <p:pic>
        <p:nvPicPr>
          <p:cNvPr id="9" name="Content Placeholder 8" descr="A screenshot of a computer&#10;&#10;AI-generated content may be incorrect.">
            <a:extLst>
              <a:ext uri="{FF2B5EF4-FFF2-40B4-BE49-F238E27FC236}">
                <a16:creationId xmlns:a16="http://schemas.microsoft.com/office/drawing/2014/main" id="{F7764414-ABB2-5F21-61AA-4CA5B9F22C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9020" y="1978870"/>
            <a:ext cx="4609435" cy="4183063"/>
          </a:xfrm>
        </p:spPr>
      </p:pic>
      <p:sp>
        <p:nvSpPr>
          <p:cNvPr id="11" name="Content Placeholder 7">
            <a:extLst>
              <a:ext uri="{FF2B5EF4-FFF2-40B4-BE49-F238E27FC236}">
                <a16:creationId xmlns:a16="http://schemas.microsoft.com/office/drawing/2014/main" id="{DAD58340-8A70-FD94-BD51-EE457AEF85BD}"/>
              </a:ext>
            </a:extLst>
          </p:cNvPr>
          <p:cNvSpPr txBox="1">
            <a:spLocks/>
          </p:cNvSpPr>
          <p:nvPr/>
        </p:nvSpPr>
        <p:spPr>
          <a:xfrm>
            <a:off x="467810" y="2113613"/>
            <a:ext cx="6367705" cy="4392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Starting from today move through the orrery month by month and fill in the table in your workbook:</a:t>
            </a:r>
          </a:p>
          <a:p>
            <a:pPr lvl="1"/>
            <a:r>
              <a:rPr lang="en-GB" dirty="0">
                <a:latin typeface="Arial" panose="020B0604020202020204" pitchFamily="34" charset="0"/>
                <a:cs typeface="Arial" panose="020B0604020202020204" pitchFamily="34" charset="0"/>
              </a:rPr>
              <a:t>Are the planets on the same side of the Sun?</a:t>
            </a:r>
          </a:p>
          <a:p>
            <a:pPr lvl="1"/>
            <a:r>
              <a:rPr lang="en-GB" dirty="0">
                <a:latin typeface="Arial" panose="020B0604020202020204" pitchFamily="34" charset="0"/>
                <a:cs typeface="Arial" panose="020B0604020202020204" pitchFamily="34" charset="0"/>
              </a:rPr>
              <a:t>Do they appear close together?</a:t>
            </a:r>
          </a:p>
          <a:p>
            <a:pPr lvl="1"/>
            <a:r>
              <a:rPr lang="en-GB" dirty="0">
                <a:latin typeface="Arial" panose="020B0604020202020204" pitchFamily="34" charset="0"/>
                <a:cs typeface="Arial" panose="020B0604020202020204" pitchFamily="34" charset="0"/>
              </a:rPr>
              <a:t>Mark the approximate date the planets next look at their closest.</a:t>
            </a:r>
          </a:p>
          <a:p>
            <a:pPr lvl="1"/>
            <a:r>
              <a:rPr lang="en-GB" dirty="0">
                <a:latin typeface="Arial" panose="020B0604020202020204" pitchFamily="34" charset="0"/>
                <a:cs typeface="Arial" panose="020B0604020202020204" pitchFamily="34" charset="0"/>
              </a:rPr>
              <a:t>If you have time, move day by day and decide on the exact date of the next close approach.</a:t>
            </a:r>
          </a:p>
        </p:txBody>
      </p:sp>
    </p:spTree>
    <p:extLst>
      <p:ext uri="{BB962C8B-B14F-4D97-AF65-F5344CB8AC3E}">
        <p14:creationId xmlns:p14="http://schemas.microsoft.com/office/powerpoint/2010/main" val="293276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940F-CAA4-D715-7A07-7E5DB3A056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E1A791-D6A9-C37A-7746-583DB2B9A9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578" b="12578"/>
          <a:stretch/>
        </p:blipFill>
        <p:spPr>
          <a:xfrm>
            <a:off x="0" y="1349840"/>
            <a:ext cx="12192000" cy="5147287"/>
          </a:xfrm>
          <a:prstGeom prst="rect">
            <a:avLst/>
          </a:prstGeom>
        </p:spPr>
      </p:pic>
      <p:sp>
        <p:nvSpPr>
          <p:cNvPr id="10" name="Title 1">
            <a:extLst>
              <a:ext uri="{FF2B5EF4-FFF2-40B4-BE49-F238E27FC236}">
                <a16:creationId xmlns:a16="http://schemas.microsoft.com/office/drawing/2014/main" id="{96DCD77F-45E8-A5B5-63BC-B2973850BE89}"/>
              </a:ext>
            </a:extLst>
          </p:cNvPr>
          <p:cNvSpPr txBox="1">
            <a:spLocks/>
          </p:cNvSpPr>
          <p:nvPr/>
        </p:nvSpPr>
        <p:spPr>
          <a:xfrm>
            <a:off x="406034" y="4876492"/>
            <a:ext cx="11379931" cy="1168399"/>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6000" dirty="0">
                <a:solidFill>
                  <a:schemeClr val="bg1"/>
                </a:solidFill>
              </a:rPr>
              <a:t>Activity 3: The Launch Date</a:t>
            </a:r>
          </a:p>
        </p:txBody>
      </p:sp>
      <p:sp>
        <p:nvSpPr>
          <p:cNvPr id="2" name="TextBox 1">
            <a:extLst>
              <a:ext uri="{FF2B5EF4-FFF2-40B4-BE49-F238E27FC236}">
                <a16:creationId xmlns:a16="http://schemas.microsoft.com/office/drawing/2014/main" id="{C25CFA48-538A-3DE9-168E-515B9E1C604E}"/>
              </a:ext>
            </a:extLst>
          </p:cNvPr>
          <p:cNvSpPr txBox="1"/>
          <p:nvPr/>
        </p:nvSpPr>
        <p:spPr>
          <a:xfrm>
            <a:off x="-251460" y="6583680"/>
            <a:ext cx="13046772" cy="230832"/>
          </a:xfrm>
          <a:prstGeom prst="rect">
            <a:avLst/>
          </a:prstGeom>
          <a:noFill/>
        </p:spPr>
        <p:txBody>
          <a:bodyPr wrap="square" rtlCol="0">
            <a:spAutoFit/>
          </a:bodyPr>
          <a:lstStyle/>
          <a:p>
            <a:r>
              <a:rPr lang="en-GB" sz="900" dirty="0">
                <a:hlinkClick r:id="rId4" tooltip="https://www.flickr.com/photos/nasahqphoto/50169626668/"/>
              </a:rPr>
              <a:t>This Photo</a:t>
            </a:r>
            <a:r>
              <a:rPr lang="en-GB" sz="900" dirty="0"/>
              <a:t> by Unknown Author is licensed under </a:t>
            </a:r>
            <a:r>
              <a:rPr lang="en-GB" sz="900" dirty="0">
                <a:hlinkClick r:id="rId5" tooltip="https://creativecommons.org/licenses/by-nc-nd/3.0/"/>
              </a:rPr>
              <a:t>CC BY-NC-ND</a:t>
            </a:r>
            <a:endParaRPr lang="en-GB" sz="900" dirty="0"/>
          </a:p>
        </p:txBody>
      </p:sp>
    </p:spTree>
    <p:extLst>
      <p:ext uri="{BB962C8B-B14F-4D97-AF65-F5344CB8AC3E}">
        <p14:creationId xmlns:p14="http://schemas.microsoft.com/office/powerpoint/2010/main" val="3653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C9609-D6D0-C98C-5834-0A582EC250E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BA5D5B-9D52-A78C-F5F0-EC6DDBE47D1B}"/>
              </a:ext>
            </a:extLst>
          </p:cNvPr>
          <p:cNvSpPr>
            <a:spLocks noGrp="1"/>
          </p:cNvSpPr>
          <p:nvPr>
            <p:ph idx="1"/>
          </p:nvPr>
        </p:nvSpPr>
        <p:spPr>
          <a:xfrm>
            <a:off x="284017" y="1548534"/>
            <a:ext cx="11681003" cy="4741430"/>
          </a:xfrm>
        </p:spPr>
        <p:txBody>
          <a:bodyPr>
            <a:normAutofit/>
          </a:bodyPr>
          <a:lstStyle/>
          <a:p>
            <a:pPr marL="0" indent="0">
              <a:buNone/>
            </a:pPr>
            <a:r>
              <a:rPr lang="en-GB" dirty="0"/>
              <a:t>In your student workbooks:</a:t>
            </a:r>
          </a:p>
          <a:p>
            <a:pPr marL="0" indent="0">
              <a:buNone/>
            </a:pPr>
            <a:endParaRPr lang="en-GB" dirty="0"/>
          </a:p>
          <a:p>
            <a:pPr marL="0" indent="0">
              <a:buNone/>
            </a:pPr>
            <a:r>
              <a:rPr lang="en-GB" dirty="0"/>
              <a:t>Calculate your launch date by taking the travel time to get to Mars away from the date of closest approach. </a:t>
            </a:r>
          </a:p>
          <a:p>
            <a:pPr marL="0" indent="0">
              <a:buNone/>
            </a:pPr>
            <a:endParaRPr lang="en-GB" dirty="0"/>
          </a:p>
          <a:p>
            <a:pPr marL="0" indent="0">
              <a:buNone/>
            </a:pPr>
            <a:r>
              <a:rPr lang="en-GB" dirty="0"/>
              <a:t>You can use the maths to step through the problem OR get a calendar and count the days backwards!</a:t>
            </a:r>
          </a:p>
          <a:p>
            <a:pPr marL="0" indent="0">
              <a:buNone/>
            </a:pPr>
            <a:endParaRPr lang="en-GB" dirty="0"/>
          </a:p>
          <a:p>
            <a:pPr marL="0" indent="0">
              <a:buNone/>
            </a:pPr>
            <a:r>
              <a:rPr lang="en-GB" dirty="0"/>
              <a:t>Remember to start from the date of closest approach which will be part way through a month!</a:t>
            </a:r>
          </a:p>
        </p:txBody>
      </p:sp>
    </p:spTree>
    <p:extLst>
      <p:ext uri="{BB962C8B-B14F-4D97-AF65-F5344CB8AC3E}">
        <p14:creationId xmlns:p14="http://schemas.microsoft.com/office/powerpoint/2010/main" val="212650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473C5-019D-A2C8-D75F-4612D70158A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67D8E1-A930-C4CD-B4BB-BACBF6939A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149" b="17149"/>
          <a:stretch/>
        </p:blipFill>
        <p:spPr>
          <a:xfrm>
            <a:off x="0" y="1349840"/>
            <a:ext cx="12192000" cy="5147287"/>
          </a:xfrm>
          <a:prstGeom prst="rect">
            <a:avLst/>
          </a:prstGeom>
        </p:spPr>
      </p:pic>
      <p:sp>
        <p:nvSpPr>
          <p:cNvPr id="10" name="Title 1">
            <a:extLst>
              <a:ext uri="{FF2B5EF4-FFF2-40B4-BE49-F238E27FC236}">
                <a16:creationId xmlns:a16="http://schemas.microsoft.com/office/drawing/2014/main" id="{27F6C13C-189B-A4CB-BEA8-2F6637177E14}"/>
              </a:ext>
            </a:extLst>
          </p:cNvPr>
          <p:cNvSpPr txBox="1">
            <a:spLocks/>
          </p:cNvSpPr>
          <p:nvPr/>
        </p:nvSpPr>
        <p:spPr>
          <a:xfrm>
            <a:off x="406034" y="4876492"/>
            <a:ext cx="11379931" cy="1168399"/>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6000" dirty="0">
                <a:solidFill>
                  <a:schemeClr val="bg1"/>
                </a:solidFill>
              </a:rPr>
              <a:t>Activity 4: First Words</a:t>
            </a:r>
          </a:p>
        </p:txBody>
      </p:sp>
      <p:sp>
        <p:nvSpPr>
          <p:cNvPr id="2" name="TextBox 1">
            <a:extLst>
              <a:ext uri="{FF2B5EF4-FFF2-40B4-BE49-F238E27FC236}">
                <a16:creationId xmlns:a16="http://schemas.microsoft.com/office/drawing/2014/main" id="{65317E1E-0757-7DC5-B8AE-4F91AF357059}"/>
              </a:ext>
            </a:extLst>
          </p:cNvPr>
          <p:cNvSpPr txBox="1"/>
          <p:nvPr/>
        </p:nvSpPr>
        <p:spPr>
          <a:xfrm>
            <a:off x="0" y="6497127"/>
            <a:ext cx="12192000" cy="230832"/>
          </a:xfrm>
          <a:prstGeom prst="rect">
            <a:avLst/>
          </a:prstGeom>
          <a:noFill/>
        </p:spPr>
        <p:txBody>
          <a:bodyPr wrap="square" rtlCol="0">
            <a:spAutoFit/>
          </a:bodyPr>
          <a:lstStyle/>
          <a:p>
            <a:r>
              <a:rPr lang="en-GB" sz="900">
                <a:hlinkClick r:id="rId4" tooltip="https://www.flickr.com/photos/futurilla/21903482502"/>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6459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1252-8799-9448-4283-F538E71A963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9B3682-6871-BB3A-5D42-7107D7F1AC57}"/>
              </a:ext>
            </a:extLst>
          </p:cNvPr>
          <p:cNvSpPr>
            <a:spLocks noGrp="1"/>
          </p:cNvSpPr>
          <p:nvPr>
            <p:ph idx="1"/>
          </p:nvPr>
        </p:nvSpPr>
        <p:spPr>
          <a:xfrm>
            <a:off x="284018" y="1684794"/>
            <a:ext cx="3568454" cy="4605170"/>
          </a:xfrm>
        </p:spPr>
        <p:txBody>
          <a:bodyPr>
            <a:normAutofit/>
          </a:bodyPr>
          <a:lstStyle/>
          <a:p>
            <a:pPr marL="0" indent="0">
              <a:buNone/>
            </a:pPr>
            <a:r>
              <a:rPr lang="en-GB" dirty="0"/>
              <a:t>First words are important and last the test of time…</a:t>
            </a:r>
          </a:p>
          <a:p>
            <a:pPr marL="0" indent="0">
              <a:buNone/>
            </a:pPr>
            <a:endParaRPr lang="en-GB" dirty="0"/>
          </a:p>
          <a:p>
            <a:pPr marL="0" indent="0">
              <a:buNone/>
            </a:pPr>
            <a:endParaRPr lang="en-GB" dirty="0"/>
          </a:p>
          <a:p>
            <a:pPr marL="0" indent="0">
              <a:buNone/>
            </a:pPr>
            <a:r>
              <a:rPr lang="en-GB" dirty="0"/>
              <a:t>In your student workbooks, write down what you would say as the first person to step onto the surface of Mars.</a:t>
            </a:r>
          </a:p>
          <a:p>
            <a:pPr marL="0" indent="0">
              <a:buNone/>
            </a:pPr>
            <a:endParaRPr lang="en-GB" dirty="0"/>
          </a:p>
        </p:txBody>
      </p:sp>
      <p:pic>
        <p:nvPicPr>
          <p:cNvPr id="3" name="Online Media 2" descr="'One small step for man': Moment of Neil Armstrong's famous line">
            <a:hlinkClick r:id="" action="ppaction://media"/>
            <a:extLst>
              <a:ext uri="{FF2B5EF4-FFF2-40B4-BE49-F238E27FC236}">
                <a16:creationId xmlns:a16="http://schemas.microsoft.com/office/drawing/2014/main" id="{6618CF93-9EAF-3CD4-7AE1-87E4D854BCEA}"/>
              </a:ext>
            </a:extLst>
          </p:cNvPr>
          <p:cNvPicPr>
            <a:picLocks noRot="1" noChangeAspect="1"/>
          </p:cNvPicPr>
          <p:nvPr>
            <a:videoFile r:link="rId1"/>
          </p:nvPr>
        </p:nvPicPr>
        <p:blipFill>
          <a:blip r:embed="rId4"/>
          <a:stretch>
            <a:fillRect/>
          </a:stretch>
        </p:blipFill>
        <p:spPr>
          <a:xfrm>
            <a:off x="4175760" y="1684794"/>
            <a:ext cx="7909573" cy="4468909"/>
          </a:xfrm>
          <a:prstGeom prst="rect">
            <a:avLst/>
          </a:prstGeom>
        </p:spPr>
      </p:pic>
    </p:spTree>
    <p:extLst>
      <p:ext uri="{BB962C8B-B14F-4D97-AF65-F5344CB8AC3E}">
        <p14:creationId xmlns:p14="http://schemas.microsoft.com/office/powerpoint/2010/main" val="29977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1474-AFCC-822E-4741-1679004C4B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35E0B85-92DE-3DD2-E233-FAFEFCB8F3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980" b="22980"/>
          <a:stretch/>
        </p:blipFill>
        <p:spPr>
          <a:xfrm>
            <a:off x="0" y="1349840"/>
            <a:ext cx="12192000" cy="5147287"/>
          </a:xfrm>
          <a:prstGeom prst="rect">
            <a:avLst/>
          </a:prstGeom>
        </p:spPr>
      </p:pic>
      <p:sp>
        <p:nvSpPr>
          <p:cNvPr id="10" name="Title 1">
            <a:extLst>
              <a:ext uri="{FF2B5EF4-FFF2-40B4-BE49-F238E27FC236}">
                <a16:creationId xmlns:a16="http://schemas.microsoft.com/office/drawing/2014/main" id="{DD138841-B64C-D277-5CBE-CBFBB2389268}"/>
              </a:ext>
            </a:extLst>
          </p:cNvPr>
          <p:cNvSpPr txBox="1">
            <a:spLocks/>
          </p:cNvSpPr>
          <p:nvPr/>
        </p:nvSpPr>
        <p:spPr>
          <a:xfrm>
            <a:off x="406034" y="4876492"/>
            <a:ext cx="11379931" cy="1168399"/>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6000" dirty="0">
                <a:solidFill>
                  <a:schemeClr val="bg1"/>
                </a:solidFill>
              </a:rPr>
              <a:t>Activity 5: Postcards</a:t>
            </a:r>
          </a:p>
        </p:txBody>
      </p:sp>
    </p:spTree>
    <p:extLst>
      <p:ext uri="{BB962C8B-B14F-4D97-AF65-F5344CB8AC3E}">
        <p14:creationId xmlns:p14="http://schemas.microsoft.com/office/powerpoint/2010/main" val="82949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9202-F0EC-24EC-C4B4-726F1733FAF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8D7BD5-9EAB-4052-8E11-7787F0AC8F1D}"/>
              </a:ext>
            </a:extLst>
          </p:cNvPr>
          <p:cNvSpPr>
            <a:spLocks noGrp="1"/>
          </p:cNvSpPr>
          <p:nvPr>
            <p:ph idx="1"/>
          </p:nvPr>
        </p:nvSpPr>
        <p:spPr>
          <a:xfrm>
            <a:off x="284018" y="1548534"/>
            <a:ext cx="10515600" cy="4741430"/>
          </a:xfrm>
        </p:spPr>
        <p:txBody>
          <a:bodyPr>
            <a:normAutofit/>
          </a:bodyPr>
          <a:lstStyle/>
          <a:p>
            <a:pPr marL="0" indent="0">
              <a:buNone/>
            </a:pPr>
            <a:r>
              <a:rPr lang="en-GB" dirty="0"/>
              <a:t>In your lifetime</a:t>
            </a:r>
          </a:p>
          <a:p>
            <a:pPr marL="0" indent="0">
              <a:buNone/>
            </a:pPr>
            <a:endParaRPr lang="en-GB" dirty="0"/>
          </a:p>
        </p:txBody>
      </p:sp>
      <p:pic>
        <p:nvPicPr>
          <p:cNvPr id="2" name="Online Media 1" descr="Human Exploration of Mars">
            <a:hlinkClick r:id="" action="ppaction://media"/>
            <a:extLst>
              <a:ext uri="{FF2B5EF4-FFF2-40B4-BE49-F238E27FC236}">
                <a16:creationId xmlns:a16="http://schemas.microsoft.com/office/drawing/2014/main" id="{BE222F76-5F44-385F-7F53-B1A6FBD7F0C9}"/>
              </a:ext>
            </a:extLst>
          </p:cNvPr>
          <p:cNvPicPr>
            <a:picLocks noRot="1" noChangeAspect="1"/>
          </p:cNvPicPr>
          <p:nvPr>
            <a:videoFile r:link="rId1"/>
          </p:nvPr>
        </p:nvPicPr>
        <p:blipFill>
          <a:blip r:embed="rId4"/>
          <a:stretch>
            <a:fillRect/>
          </a:stretch>
        </p:blipFill>
        <p:spPr>
          <a:xfrm>
            <a:off x="2535372" y="1263696"/>
            <a:ext cx="9516720" cy="5376947"/>
          </a:xfrm>
          <a:prstGeom prst="rect">
            <a:avLst/>
          </a:prstGeom>
        </p:spPr>
      </p:pic>
    </p:spTree>
    <p:extLst>
      <p:ext uri="{BB962C8B-B14F-4D97-AF65-F5344CB8AC3E}">
        <p14:creationId xmlns:p14="http://schemas.microsoft.com/office/powerpoint/2010/main" val="35627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3BA5-8244-3255-185E-D0FD6649DDBA}"/>
              </a:ext>
            </a:extLst>
          </p:cNvPr>
          <p:cNvSpPr>
            <a:spLocks noGrp="1"/>
          </p:cNvSpPr>
          <p:nvPr>
            <p:ph type="title"/>
          </p:nvPr>
        </p:nvSpPr>
        <p:spPr>
          <a:xfrm>
            <a:off x="618281" y="1135062"/>
            <a:ext cx="10515600" cy="690563"/>
          </a:xfrm>
        </p:spPr>
        <p:txBody>
          <a:bodyPr>
            <a:normAutofit fontScale="90000"/>
          </a:bodyPr>
          <a:lstStyle/>
          <a:p>
            <a:r>
              <a:rPr lang="en-GB" dirty="0"/>
              <a:t>Extension Activities – Take It Further!</a:t>
            </a:r>
            <a:endParaRPr lang="en-US" dirty="0"/>
          </a:p>
        </p:txBody>
      </p:sp>
      <p:sp>
        <p:nvSpPr>
          <p:cNvPr id="3" name="Content Placeholder 2">
            <a:extLst>
              <a:ext uri="{FF2B5EF4-FFF2-40B4-BE49-F238E27FC236}">
                <a16:creationId xmlns:a16="http://schemas.microsoft.com/office/drawing/2014/main" id="{54AD39FD-ACD3-68FF-079F-2FB9FD691109}"/>
              </a:ext>
            </a:extLst>
          </p:cNvPr>
          <p:cNvSpPr>
            <a:spLocks noGrp="1"/>
          </p:cNvSpPr>
          <p:nvPr>
            <p:ph idx="1"/>
          </p:nvPr>
        </p:nvSpPr>
        <p:spPr>
          <a:xfrm>
            <a:off x="555189" y="2070271"/>
            <a:ext cx="11081621" cy="4108855"/>
          </a:xfrm>
        </p:spPr>
        <p:txBody>
          <a:bodyPr>
            <a:normAutofit/>
          </a:bodyPr>
          <a:lstStyle/>
          <a:p>
            <a:pPr marL="0" indent="0">
              <a:spcAft>
                <a:spcPts val="1200"/>
              </a:spcAft>
              <a:buNone/>
            </a:pPr>
            <a:r>
              <a:rPr lang="en-GB" sz="2400" dirty="0">
                <a:latin typeface="Arial" panose="020B0604020202020204" pitchFamily="34" charset="0"/>
                <a:cs typeface="Arial" panose="020B0604020202020204" pitchFamily="34" charset="0"/>
              </a:rPr>
              <a:t>Try one (or more!) of these bonus challenges:</a:t>
            </a:r>
          </a:p>
          <a:p>
            <a:pPr>
              <a:spcAft>
                <a:spcPts val="1200"/>
              </a:spcAft>
            </a:pPr>
            <a:r>
              <a:rPr lang="en-GB" sz="2400" dirty="0">
                <a:latin typeface="Arial" panose="020B0604020202020204" pitchFamily="34" charset="0"/>
                <a:cs typeface="Arial" panose="020B0604020202020204" pitchFamily="34" charset="0"/>
              </a:rPr>
              <a:t>Design a mission patch for your Mars exploration!</a:t>
            </a:r>
          </a:p>
          <a:p>
            <a:pPr>
              <a:spcAft>
                <a:spcPts val="1200"/>
              </a:spcAft>
            </a:pPr>
            <a:endParaRPr lang="en-GB" sz="2400" dirty="0">
              <a:latin typeface="Arial" panose="020B0604020202020204" pitchFamily="34" charset="0"/>
              <a:cs typeface="Arial" panose="020B0604020202020204" pitchFamily="34" charset="0"/>
            </a:endParaRPr>
          </a:p>
          <a:p>
            <a:pPr marL="0" indent="0">
              <a:spcAft>
                <a:spcPts val="1200"/>
              </a:spcAft>
              <a:buNone/>
            </a:pPr>
            <a:endParaRPr lang="en-GB" sz="2400" dirty="0">
              <a:latin typeface="Arial" panose="020B0604020202020204" pitchFamily="34" charset="0"/>
              <a:cs typeface="Arial" panose="020B0604020202020204" pitchFamily="34" charset="0"/>
            </a:endParaRPr>
          </a:p>
          <a:p>
            <a:pPr marL="0" indent="0">
              <a:spcAft>
                <a:spcPts val="1200"/>
              </a:spcAft>
              <a:buNone/>
            </a:pPr>
            <a:endParaRPr lang="en-GB" sz="2400" dirty="0">
              <a:latin typeface="Arial" panose="020B0604020202020204" pitchFamily="34" charset="0"/>
              <a:cs typeface="Arial" panose="020B0604020202020204" pitchFamily="34" charset="0"/>
            </a:endParaRPr>
          </a:p>
          <a:p>
            <a:pPr marL="0" indent="0">
              <a:spcAft>
                <a:spcPts val="1200"/>
              </a:spcAft>
              <a:buNone/>
            </a:pPr>
            <a:endParaRPr lang="en-GB" b="1" dirty="0"/>
          </a:p>
          <a:p>
            <a:pPr>
              <a:spcAft>
                <a:spcPts val="1200"/>
              </a:spcAft>
            </a:pPr>
            <a:endParaRPr lang="en-GB" b="1" dirty="0"/>
          </a:p>
          <a:p>
            <a:pPr>
              <a:spcAft>
                <a:spcPts val="1200"/>
              </a:spcAft>
            </a:pPr>
            <a:endParaRPr lang="en-US" dirty="0"/>
          </a:p>
        </p:txBody>
      </p:sp>
      <p:pic>
        <p:nvPicPr>
          <p:cNvPr id="5" name="Picture 4" descr="A logo for a program&#10;&#10;AI-generated content may be incorrect.">
            <a:extLst>
              <a:ext uri="{FF2B5EF4-FFF2-40B4-BE49-F238E27FC236}">
                <a16:creationId xmlns:a16="http://schemas.microsoft.com/office/drawing/2014/main" id="{977BE632-1FA4-D647-000D-CA3E83A13D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861" y="3748050"/>
            <a:ext cx="2318994" cy="2318994"/>
          </a:xfrm>
          <a:prstGeom prst="rect">
            <a:avLst/>
          </a:prstGeom>
        </p:spPr>
      </p:pic>
      <p:pic>
        <p:nvPicPr>
          <p:cNvPr id="8" name="Picture 7" descr="A logo of a space shuttle&#10;&#10;AI-generated content may be incorrect.">
            <a:extLst>
              <a:ext uri="{FF2B5EF4-FFF2-40B4-BE49-F238E27FC236}">
                <a16:creationId xmlns:a16="http://schemas.microsoft.com/office/drawing/2014/main" id="{600A1F6F-4344-D4DC-19E4-952CB627429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31779" y="3658282"/>
            <a:ext cx="2452255" cy="2247900"/>
          </a:xfrm>
          <a:prstGeom prst="rect">
            <a:avLst/>
          </a:prstGeom>
        </p:spPr>
      </p:pic>
      <p:pic>
        <p:nvPicPr>
          <p:cNvPr id="11" name="Picture 10" descr="A logo of a group of horses&#10;&#10;AI-generated content may be incorrect.">
            <a:extLst>
              <a:ext uri="{FF2B5EF4-FFF2-40B4-BE49-F238E27FC236}">
                <a16:creationId xmlns:a16="http://schemas.microsoft.com/office/drawing/2014/main" id="{84B12D9A-64E7-9599-3A50-D9B1D9072B0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76950" y="3709950"/>
            <a:ext cx="38100" cy="38100"/>
          </a:xfrm>
          <a:prstGeom prst="rect">
            <a:avLst/>
          </a:prstGeom>
        </p:spPr>
      </p:pic>
      <p:pic>
        <p:nvPicPr>
          <p:cNvPr id="14" name="Picture 13" descr="A logo of a space shuttle&#10;&#10;AI-generated content may be incorrect.">
            <a:extLst>
              <a:ext uri="{FF2B5EF4-FFF2-40B4-BE49-F238E27FC236}">
                <a16:creationId xmlns:a16="http://schemas.microsoft.com/office/drawing/2014/main" id="{0F6B06A7-87C7-9CE9-BB71-AE922E10F9E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447864" y="3542246"/>
            <a:ext cx="1822201" cy="2389108"/>
          </a:xfrm>
          <a:prstGeom prst="rect">
            <a:avLst/>
          </a:prstGeom>
        </p:spPr>
      </p:pic>
      <p:pic>
        <p:nvPicPr>
          <p:cNvPr id="17" name="Picture 16" descr="A hexagon shaped sign with a space shuttle and numbers&#10;&#10;AI-generated content may be incorrect.">
            <a:extLst>
              <a:ext uri="{FF2B5EF4-FFF2-40B4-BE49-F238E27FC236}">
                <a16:creationId xmlns:a16="http://schemas.microsoft.com/office/drawing/2014/main" id="{49ED26AD-1039-BB9B-6E15-E3E14BD279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5386" y="3542246"/>
            <a:ext cx="2712169" cy="2489090"/>
          </a:xfrm>
          <a:prstGeom prst="rect">
            <a:avLst/>
          </a:prstGeom>
        </p:spPr>
      </p:pic>
    </p:spTree>
    <p:extLst>
      <p:ext uri="{BB962C8B-B14F-4D97-AF65-F5344CB8AC3E}">
        <p14:creationId xmlns:p14="http://schemas.microsoft.com/office/powerpoint/2010/main" val="266022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2C71-16DA-AC8A-B6A3-03E1A9D022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321D64-20CB-FD1F-2100-958C1C8A6642}"/>
              </a:ext>
            </a:extLst>
          </p:cNvPr>
          <p:cNvSpPr>
            <a:spLocks noGrp="1"/>
          </p:cNvSpPr>
          <p:nvPr>
            <p:ph type="title"/>
          </p:nvPr>
        </p:nvSpPr>
        <p:spPr>
          <a:xfrm>
            <a:off x="838200" y="1309069"/>
            <a:ext cx="10515600" cy="690563"/>
          </a:xfrm>
        </p:spPr>
        <p:txBody>
          <a:bodyPr>
            <a:normAutofit fontScale="90000"/>
          </a:bodyPr>
          <a:lstStyle/>
          <a:p>
            <a:r>
              <a:rPr lang="en-GB" dirty="0">
                <a:solidFill>
                  <a:srgbClr val="001F5B"/>
                </a:solidFill>
                <a:latin typeface="Arial"/>
                <a:cs typeface="Arial"/>
              </a:rPr>
              <a:t>Introduction to your Mission</a:t>
            </a:r>
            <a:endParaRPr lang="en-GB" dirty="0"/>
          </a:p>
        </p:txBody>
      </p:sp>
      <p:sp>
        <p:nvSpPr>
          <p:cNvPr id="8" name="Content Placeholder 7">
            <a:extLst>
              <a:ext uri="{FF2B5EF4-FFF2-40B4-BE49-F238E27FC236}">
                <a16:creationId xmlns:a16="http://schemas.microsoft.com/office/drawing/2014/main" id="{9786B5D2-3CD0-4B95-26BA-8ED5F22D2E9A}"/>
              </a:ext>
            </a:extLst>
          </p:cNvPr>
          <p:cNvSpPr>
            <a:spLocks noGrp="1"/>
          </p:cNvSpPr>
          <p:nvPr>
            <p:ph idx="1"/>
          </p:nvPr>
        </p:nvSpPr>
        <p:spPr>
          <a:xfrm>
            <a:off x="838200" y="2164935"/>
            <a:ext cx="10515600" cy="4138098"/>
          </a:xfrm>
        </p:spPr>
        <p:txBody>
          <a:bodyPr>
            <a:normAutofit/>
          </a:bodyPr>
          <a:lstStyle/>
          <a:p>
            <a:r>
              <a:rPr lang="en-GB" dirty="0">
                <a:latin typeface="Arial" panose="020B0604020202020204" pitchFamily="34" charset="0"/>
                <a:cs typeface="Arial" panose="020B0604020202020204" pitchFamily="34" charset="0"/>
              </a:rPr>
              <a:t>This is our final investigation of the project…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need to select our launch date!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we know more about how to get to Mars and stay safe when we arrive, we’re ready to figure out when to go – but remember, the planets are always moving – we need to time the journey just right!</a:t>
            </a:r>
          </a:p>
          <a:p>
            <a:endParaRPr lang="en-GB" dirty="0">
              <a:latin typeface="Arial" panose="020B0604020202020204" pitchFamily="34" charset="0"/>
              <a:cs typeface="Arial" panose="020B0604020202020204" pitchFamily="34" charset="0"/>
            </a:endParaRPr>
          </a:p>
        </p:txBody>
      </p:sp>
      <p:pic>
        <p:nvPicPr>
          <p:cNvPr id="3" name="Graphic 2" descr="Rocket with solid fill">
            <a:extLst>
              <a:ext uri="{FF2B5EF4-FFF2-40B4-BE49-F238E27FC236}">
                <a16:creationId xmlns:a16="http://schemas.microsoft.com/office/drawing/2014/main" id="{2D287E6A-FE35-4928-3269-DA19976143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696" y="1681782"/>
            <a:ext cx="2356104" cy="2356104"/>
          </a:xfrm>
          <a:prstGeom prst="rect">
            <a:avLst/>
          </a:prstGeom>
        </p:spPr>
      </p:pic>
    </p:spTree>
    <p:extLst>
      <p:ext uri="{BB962C8B-B14F-4D97-AF65-F5344CB8AC3E}">
        <p14:creationId xmlns:p14="http://schemas.microsoft.com/office/powerpoint/2010/main" val="380800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16FD0-97C0-0CE1-E227-F875F08F99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66D4BC3-E0FB-319A-A3DA-3B6548E6A8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457" b="11457"/>
          <a:stretch/>
        </p:blipFill>
        <p:spPr>
          <a:xfrm>
            <a:off x="0" y="1049833"/>
            <a:ext cx="12192000" cy="6248400"/>
          </a:xfrm>
          <a:prstGeom prst="rect">
            <a:avLst/>
          </a:prstGeom>
        </p:spPr>
      </p:pic>
      <p:sp>
        <p:nvSpPr>
          <p:cNvPr id="10" name="Title 1">
            <a:extLst>
              <a:ext uri="{FF2B5EF4-FFF2-40B4-BE49-F238E27FC236}">
                <a16:creationId xmlns:a16="http://schemas.microsoft.com/office/drawing/2014/main" id="{424ACCC9-A520-F4E1-572F-DE83169867BC}"/>
              </a:ext>
            </a:extLst>
          </p:cNvPr>
          <p:cNvSpPr txBox="1">
            <a:spLocks/>
          </p:cNvSpPr>
          <p:nvPr/>
        </p:nvSpPr>
        <p:spPr>
          <a:xfrm>
            <a:off x="156947" y="4741368"/>
            <a:ext cx="11674906" cy="1168399"/>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r>
              <a:rPr lang="en-US" sz="6000" dirty="0">
                <a:solidFill>
                  <a:schemeClr val="bg1"/>
                </a:solidFill>
              </a:rPr>
              <a:t>Activity 1: Travelling to Mars</a:t>
            </a:r>
          </a:p>
        </p:txBody>
      </p:sp>
    </p:spTree>
    <p:extLst>
      <p:ext uri="{BB962C8B-B14F-4D97-AF65-F5344CB8AC3E}">
        <p14:creationId xmlns:p14="http://schemas.microsoft.com/office/powerpoint/2010/main" val="2256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1BD5-A2C0-AB95-9D3C-2960B9660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939EC-2D98-BA25-CD95-8AB5E4F585EF}"/>
              </a:ext>
            </a:extLst>
          </p:cNvPr>
          <p:cNvSpPr>
            <a:spLocks noGrp="1"/>
          </p:cNvSpPr>
          <p:nvPr>
            <p:ph type="title"/>
          </p:nvPr>
        </p:nvSpPr>
        <p:spPr>
          <a:xfrm>
            <a:off x="329417" y="1531265"/>
            <a:ext cx="4451430" cy="690563"/>
          </a:xfrm>
        </p:spPr>
        <p:txBody>
          <a:bodyPr>
            <a:normAutofit fontScale="90000"/>
          </a:bodyPr>
          <a:lstStyle/>
          <a:p>
            <a:pPr algn="ctr"/>
            <a:r>
              <a:rPr lang="en-GB" dirty="0"/>
              <a:t>Travelling to Mars</a:t>
            </a:r>
            <a:endParaRPr lang="en-US" dirty="0"/>
          </a:p>
        </p:txBody>
      </p:sp>
      <p:sp>
        <p:nvSpPr>
          <p:cNvPr id="4" name="Content Placeholder 7">
            <a:extLst>
              <a:ext uri="{FF2B5EF4-FFF2-40B4-BE49-F238E27FC236}">
                <a16:creationId xmlns:a16="http://schemas.microsoft.com/office/drawing/2014/main" id="{ED0871EA-FF2A-690C-D167-EC169DFA655E}"/>
              </a:ext>
            </a:extLst>
          </p:cNvPr>
          <p:cNvSpPr>
            <a:spLocks noGrp="1"/>
          </p:cNvSpPr>
          <p:nvPr>
            <p:ph idx="1"/>
          </p:nvPr>
        </p:nvSpPr>
        <p:spPr>
          <a:xfrm>
            <a:off x="688298" y="2728209"/>
            <a:ext cx="7195901" cy="3538247"/>
          </a:xfrm>
        </p:spPr>
        <p:txBody>
          <a:bodyPr>
            <a:normAutofit/>
          </a:bodyPr>
          <a:lstStyle/>
          <a:p>
            <a:r>
              <a:rPr lang="en-GB" dirty="0">
                <a:latin typeface="Arial" panose="020B0604020202020204" pitchFamily="34" charset="0"/>
                <a:cs typeface="Arial" panose="020B0604020202020204" pitchFamily="34" charset="0"/>
              </a:rPr>
              <a:t>How long would it take to get to Mars in a spacecraft?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your guess in your workbooks</a:t>
            </a:r>
          </a:p>
        </p:txBody>
      </p:sp>
      <p:pic>
        <p:nvPicPr>
          <p:cNvPr id="12" name="Picture 11" descr="A red and white rocket in the dark&#10;&#10;AI-generated content may be incorrect.">
            <a:extLst>
              <a:ext uri="{FF2B5EF4-FFF2-40B4-BE49-F238E27FC236}">
                <a16:creationId xmlns:a16="http://schemas.microsoft.com/office/drawing/2014/main" id="{52D2D8FA-DB0C-9124-DA78-A8D1D2C230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4199" y="1876546"/>
            <a:ext cx="3978384" cy="3978384"/>
          </a:xfrm>
          <a:prstGeom prst="rect">
            <a:avLst/>
          </a:prstGeom>
        </p:spPr>
      </p:pic>
    </p:spTree>
    <p:extLst>
      <p:ext uri="{BB962C8B-B14F-4D97-AF65-F5344CB8AC3E}">
        <p14:creationId xmlns:p14="http://schemas.microsoft.com/office/powerpoint/2010/main" val="425458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DB90-8AC5-A80A-DD39-99CDB4400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BD3D2-6FC5-B686-11E8-68C0FB149D95}"/>
              </a:ext>
            </a:extLst>
          </p:cNvPr>
          <p:cNvSpPr>
            <a:spLocks noGrp="1"/>
          </p:cNvSpPr>
          <p:nvPr>
            <p:ph type="title"/>
          </p:nvPr>
        </p:nvSpPr>
        <p:spPr>
          <a:xfrm>
            <a:off x="329417" y="1531265"/>
            <a:ext cx="4451430" cy="690563"/>
          </a:xfrm>
        </p:spPr>
        <p:txBody>
          <a:bodyPr>
            <a:normAutofit fontScale="90000"/>
          </a:bodyPr>
          <a:lstStyle/>
          <a:p>
            <a:pPr algn="ctr"/>
            <a:r>
              <a:rPr lang="en-GB" dirty="0"/>
              <a:t>Travelling to Mars</a:t>
            </a:r>
            <a:endParaRPr lang="en-US" dirty="0"/>
          </a:p>
        </p:txBody>
      </p:sp>
      <p:sp>
        <p:nvSpPr>
          <p:cNvPr id="4" name="Content Placeholder 7">
            <a:extLst>
              <a:ext uri="{FF2B5EF4-FFF2-40B4-BE49-F238E27FC236}">
                <a16:creationId xmlns:a16="http://schemas.microsoft.com/office/drawing/2014/main" id="{3919457A-036D-AA03-9F36-48F0B6FDB88E}"/>
              </a:ext>
            </a:extLst>
          </p:cNvPr>
          <p:cNvSpPr>
            <a:spLocks noGrp="1"/>
          </p:cNvSpPr>
          <p:nvPr>
            <p:ph idx="1"/>
          </p:nvPr>
        </p:nvSpPr>
        <p:spPr>
          <a:xfrm>
            <a:off x="688298" y="2728209"/>
            <a:ext cx="7195901" cy="3538247"/>
          </a:xfrm>
        </p:spPr>
        <p:txBody>
          <a:bodyPr>
            <a:normAutofit fontScale="92500" lnSpcReduction="10000"/>
          </a:bodyPr>
          <a:lstStyle/>
          <a:p>
            <a:r>
              <a:rPr lang="en-GB" dirty="0">
                <a:latin typeface="Arial" panose="020B0604020202020204" pitchFamily="34" charset="0"/>
                <a:cs typeface="Arial" panose="020B0604020202020204" pitchFamily="34" charset="0"/>
              </a:rPr>
              <a:t>Even at its closest approach, Mars is still about 56 million km from Earth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Spacecraft carrying people to Mars also need to carry enough food, water, oxygen and other supplies to keep the crew alive!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would generally take about </a:t>
            </a:r>
            <a:r>
              <a:rPr lang="en-GB" b="1" dirty="0">
                <a:latin typeface="Arial" panose="020B0604020202020204" pitchFamily="34" charset="0"/>
                <a:cs typeface="Arial" panose="020B0604020202020204" pitchFamily="34" charset="0"/>
              </a:rPr>
              <a:t>250 days </a:t>
            </a:r>
            <a:r>
              <a:rPr lang="en-GB" dirty="0">
                <a:latin typeface="Arial" panose="020B0604020202020204" pitchFamily="34" charset="0"/>
                <a:cs typeface="Arial" panose="020B0604020202020204" pitchFamily="34" charset="0"/>
              </a:rPr>
              <a:t>to get to Mars </a:t>
            </a:r>
          </a:p>
          <a:p>
            <a:endParaRPr lang="en-GB" dirty="0">
              <a:latin typeface="Arial" panose="020B0604020202020204" pitchFamily="34" charset="0"/>
              <a:cs typeface="Arial" panose="020B0604020202020204" pitchFamily="34" charset="0"/>
            </a:endParaRPr>
          </a:p>
        </p:txBody>
      </p:sp>
      <p:pic>
        <p:nvPicPr>
          <p:cNvPr id="5" name="Picture 4" descr="A close up of a planet&#10;&#10;AI-generated content may be incorrect.">
            <a:extLst>
              <a:ext uri="{FF2B5EF4-FFF2-40B4-BE49-F238E27FC236}">
                <a16:creationId xmlns:a16="http://schemas.microsoft.com/office/drawing/2014/main" id="{4434850E-EDD6-7906-6484-DA303AAF9A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9738" y="2354705"/>
            <a:ext cx="3635948" cy="3635948"/>
          </a:xfrm>
          <a:prstGeom prst="rect">
            <a:avLst/>
          </a:prstGeom>
        </p:spPr>
      </p:pic>
    </p:spTree>
    <p:extLst>
      <p:ext uri="{BB962C8B-B14F-4D97-AF65-F5344CB8AC3E}">
        <p14:creationId xmlns:p14="http://schemas.microsoft.com/office/powerpoint/2010/main" val="63874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3B04A-221A-7218-0A73-7A096AE6A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80E8C-5AB4-4A4B-8D8B-CAE1FF073F7D}"/>
              </a:ext>
            </a:extLst>
          </p:cNvPr>
          <p:cNvSpPr>
            <a:spLocks noGrp="1"/>
          </p:cNvSpPr>
          <p:nvPr>
            <p:ph type="title"/>
          </p:nvPr>
        </p:nvSpPr>
        <p:spPr>
          <a:xfrm>
            <a:off x="329417" y="1531265"/>
            <a:ext cx="4451430" cy="690563"/>
          </a:xfrm>
        </p:spPr>
        <p:txBody>
          <a:bodyPr>
            <a:normAutofit fontScale="90000"/>
          </a:bodyPr>
          <a:lstStyle/>
          <a:p>
            <a:pPr algn="ctr"/>
            <a:r>
              <a:rPr lang="en-GB" dirty="0"/>
              <a:t>Travelling to Mars</a:t>
            </a:r>
            <a:endParaRPr lang="en-US" dirty="0"/>
          </a:p>
        </p:txBody>
      </p:sp>
      <p:sp>
        <p:nvSpPr>
          <p:cNvPr id="4" name="Content Placeholder 7">
            <a:extLst>
              <a:ext uri="{FF2B5EF4-FFF2-40B4-BE49-F238E27FC236}">
                <a16:creationId xmlns:a16="http://schemas.microsoft.com/office/drawing/2014/main" id="{94C4B248-3C1A-6070-1D2B-F7B94A6E77CD}"/>
              </a:ext>
            </a:extLst>
          </p:cNvPr>
          <p:cNvSpPr>
            <a:spLocks noGrp="1"/>
          </p:cNvSpPr>
          <p:nvPr>
            <p:ph idx="1"/>
          </p:nvPr>
        </p:nvSpPr>
        <p:spPr>
          <a:xfrm>
            <a:off x="823837" y="2221828"/>
            <a:ext cx="7195901" cy="4064672"/>
          </a:xfrm>
        </p:spPr>
        <p:txBody>
          <a:bodyPr>
            <a:normAutofit lnSpcReduction="10000"/>
          </a:bodyPr>
          <a:lstStyle/>
          <a:p>
            <a:r>
              <a:rPr lang="en-GB" dirty="0">
                <a:latin typeface="Arial" panose="020B0604020202020204" pitchFamily="34" charset="0"/>
                <a:cs typeface="Arial" panose="020B0604020202020204" pitchFamily="34" charset="0"/>
              </a:rPr>
              <a:t>It would generally take about </a:t>
            </a:r>
            <a:r>
              <a:rPr lang="en-GB" b="1" dirty="0">
                <a:latin typeface="Arial" panose="020B0604020202020204" pitchFamily="34" charset="0"/>
                <a:cs typeface="Arial" panose="020B0604020202020204" pitchFamily="34" charset="0"/>
              </a:rPr>
              <a:t>250 days </a:t>
            </a:r>
            <a:r>
              <a:rPr lang="en-GB" dirty="0">
                <a:latin typeface="Arial" panose="020B0604020202020204" pitchFamily="34" charset="0"/>
                <a:cs typeface="Arial" panose="020B0604020202020204" pitchFamily="34" charset="0"/>
              </a:rPr>
              <a:t>to get to Mars </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That’s </a:t>
            </a:r>
            <a:r>
              <a:rPr lang="en-GB">
                <a:latin typeface="Arial" panose="020B0604020202020204" pitchFamily="34" charset="0"/>
                <a:cs typeface="Arial" panose="020B0604020202020204" pitchFamily="34" charset="0"/>
              </a:rPr>
              <a:t>the same as</a:t>
            </a:r>
            <a:r>
              <a:rPr lang="en-GB" dirty="0">
                <a:latin typeface="Arial" panose="020B0604020202020204" pitchFamily="34" charset="0"/>
                <a:cs typeface="Arial" panose="020B0604020202020204" pitchFamily="34" charset="0"/>
              </a:rPr>
              <a:t>:</a:t>
            </a:r>
          </a:p>
          <a:p>
            <a:pPr marL="0" indent="0">
              <a:buNone/>
            </a:pPr>
            <a:r>
              <a:rPr lang="en-GB" dirty="0">
                <a:latin typeface="Arial" panose="020B0604020202020204" pitchFamily="34" charset="0"/>
                <a:cs typeface="Arial" panose="020B0604020202020204" pitchFamily="34" charset="0"/>
              </a:rPr>
              <a:t>250 ÷ 30 = </a:t>
            </a:r>
            <a:r>
              <a:rPr lang="en-GB" b="1" dirty="0">
                <a:solidFill>
                  <a:srgbClr val="05255D"/>
                </a:solidFill>
                <a:latin typeface="Arial" panose="020B0604020202020204" pitchFamily="34" charset="0"/>
                <a:cs typeface="Arial" panose="020B0604020202020204" pitchFamily="34" charset="0"/>
              </a:rPr>
              <a:t>8.33 </a:t>
            </a:r>
            <a:r>
              <a:rPr lang="en-GB" b="1" dirty="0">
                <a:latin typeface="Arial" panose="020B0604020202020204" pitchFamily="34" charset="0"/>
                <a:cs typeface="Arial" panose="020B0604020202020204" pitchFamily="34" charset="0"/>
              </a:rPr>
              <a:t>months</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Or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250 ÷ 365.25 = </a:t>
            </a:r>
            <a:r>
              <a:rPr lang="en-GB" b="1" dirty="0">
                <a:latin typeface="Arial" panose="020B0604020202020204" pitchFamily="34" charset="0"/>
                <a:cs typeface="Arial" panose="020B0604020202020204" pitchFamily="34" charset="0"/>
              </a:rPr>
              <a:t>0.68 years</a:t>
            </a:r>
          </a:p>
          <a:p>
            <a:pPr marL="0" indent="0">
              <a:buNone/>
            </a:pP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descr="A close up of a planet&#10;&#10;AI-generated content may be incorrect.">
            <a:extLst>
              <a:ext uri="{FF2B5EF4-FFF2-40B4-BE49-F238E27FC236}">
                <a16:creationId xmlns:a16="http://schemas.microsoft.com/office/drawing/2014/main" id="{7AEDCF5E-FE14-DFB9-495A-D91106468E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9738" y="2354705"/>
            <a:ext cx="3635948" cy="3635948"/>
          </a:xfrm>
          <a:prstGeom prst="rect">
            <a:avLst/>
          </a:prstGeom>
        </p:spPr>
      </p:pic>
    </p:spTree>
    <p:extLst>
      <p:ext uri="{BB962C8B-B14F-4D97-AF65-F5344CB8AC3E}">
        <p14:creationId xmlns:p14="http://schemas.microsoft.com/office/powerpoint/2010/main" val="48435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AE84-A800-612D-98FD-7238E2D983D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09CCF7-9987-AFFF-DDB4-86214B75EF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 y="1141927"/>
            <a:ext cx="12192000" cy="7621050"/>
          </a:xfrm>
          <a:prstGeom prst="rect">
            <a:avLst/>
          </a:prstGeom>
        </p:spPr>
      </p:pic>
      <p:sp>
        <p:nvSpPr>
          <p:cNvPr id="10" name="Title 1">
            <a:extLst>
              <a:ext uri="{FF2B5EF4-FFF2-40B4-BE49-F238E27FC236}">
                <a16:creationId xmlns:a16="http://schemas.microsoft.com/office/drawing/2014/main" id="{110C1EBE-1CC2-0B04-22F2-9385CA10DDCD}"/>
              </a:ext>
            </a:extLst>
          </p:cNvPr>
          <p:cNvSpPr txBox="1">
            <a:spLocks/>
          </p:cNvSpPr>
          <p:nvPr/>
        </p:nvSpPr>
        <p:spPr>
          <a:xfrm>
            <a:off x="406033" y="4952452"/>
            <a:ext cx="11379931" cy="1168399"/>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6000" dirty="0">
                <a:solidFill>
                  <a:schemeClr val="bg1"/>
                </a:solidFill>
              </a:rPr>
              <a:t>Activity 2: Electric Orrery</a:t>
            </a:r>
          </a:p>
        </p:txBody>
      </p:sp>
      <p:sp>
        <p:nvSpPr>
          <p:cNvPr id="2" name="TextBox 1">
            <a:extLst>
              <a:ext uri="{FF2B5EF4-FFF2-40B4-BE49-F238E27FC236}">
                <a16:creationId xmlns:a16="http://schemas.microsoft.com/office/drawing/2014/main" id="{B613481B-4CA3-DBAC-2B91-3784111E20F1}"/>
              </a:ext>
            </a:extLst>
          </p:cNvPr>
          <p:cNvSpPr txBox="1"/>
          <p:nvPr/>
        </p:nvSpPr>
        <p:spPr>
          <a:xfrm>
            <a:off x="0" y="9165313"/>
            <a:ext cx="12192000" cy="230832"/>
          </a:xfrm>
          <a:prstGeom prst="rect">
            <a:avLst/>
          </a:prstGeom>
          <a:noFill/>
        </p:spPr>
        <p:txBody>
          <a:bodyPr wrap="square" rtlCol="0">
            <a:spAutoFit/>
          </a:bodyPr>
          <a:lstStyle/>
          <a:p>
            <a:r>
              <a:rPr lang="en-GB" sz="900">
                <a:hlinkClick r:id="rId4" tooltip="https://ant-ix.deviantart.com/art/Orrery-107739598"/>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233169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5F6F-0B82-EDE1-4D3C-174F6E320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4195A-7E62-2042-B23A-7939B6F43502}"/>
              </a:ext>
            </a:extLst>
          </p:cNvPr>
          <p:cNvSpPr>
            <a:spLocks noGrp="1"/>
          </p:cNvSpPr>
          <p:nvPr>
            <p:ph type="title"/>
          </p:nvPr>
        </p:nvSpPr>
        <p:spPr>
          <a:xfrm>
            <a:off x="467810" y="1135061"/>
            <a:ext cx="5458428" cy="690563"/>
          </a:xfrm>
        </p:spPr>
        <p:txBody>
          <a:bodyPr>
            <a:normAutofit fontScale="90000"/>
          </a:bodyPr>
          <a:lstStyle/>
          <a:p>
            <a:r>
              <a:rPr lang="en-GB" dirty="0"/>
              <a:t>Orrery</a:t>
            </a:r>
            <a:endParaRPr lang="en-US" dirty="0"/>
          </a:p>
        </p:txBody>
      </p:sp>
      <p:pic>
        <p:nvPicPr>
          <p:cNvPr id="8" name="Picture 7" descr="A model of the solar system&#10;&#10;AI-generated content may be incorrect.">
            <a:extLst>
              <a:ext uri="{FF2B5EF4-FFF2-40B4-BE49-F238E27FC236}">
                <a16:creationId xmlns:a16="http://schemas.microsoft.com/office/drawing/2014/main" id="{AD760FA3-F4E8-BFA2-D983-82D3B655FF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65764" y="1825624"/>
            <a:ext cx="5661201" cy="4245901"/>
          </a:xfrm>
          <a:prstGeom prst="rect">
            <a:avLst/>
          </a:prstGeom>
        </p:spPr>
      </p:pic>
      <p:sp>
        <p:nvSpPr>
          <p:cNvPr id="10" name="Content Placeholder 7">
            <a:extLst>
              <a:ext uri="{FF2B5EF4-FFF2-40B4-BE49-F238E27FC236}">
                <a16:creationId xmlns:a16="http://schemas.microsoft.com/office/drawing/2014/main" id="{3B3D99E3-E354-DFE9-6331-8A1B329EFE5F}"/>
              </a:ext>
            </a:extLst>
          </p:cNvPr>
          <p:cNvSpPr>
            <a:spLocks noGrp="1"/>
          </p:cNvSpPr>
          <p:nvPr>
            <p:ph idx="1"/>
          </p:nvPr>
        </p:nvSpPr>
        <p:spPr>
          <a:xfrm>
            <a:off x="467810" y="1978699"/>
            <a:ext cx="5661201" cy="4527031"/>
          </a:xfrm>
        </p:spPr>
        <p:txBody>
          <a:bodyPr>
            <a:normAutofit fontScale="92500" lnSpcReduction="10000"/>
          </a:bodyPr>
          <a:lstStyle/>
          <a:p>
            <a:r>
              <a:rPr lang="en-GB" dirty="0">
                <a:latin typeface="Arial" panose="020B0604020202020204" pitchFamily="34" charset="0"/>
                <a:cs typeface="Arial" panose="020B0604020202020204" pitchFamily="34" charset="0"/>
              </a:rPr>
              <a:t>An orrery is a model of the Solar System which shows where the planets are at any point in time.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They have been made for hundreds of years using clock mechanisms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Head to the Schools’ Observatory website to see an electronic version of this:</a:t>
            </a:r>
          </a:p>
          <a:p>
            <a:pPr marL="0" indent="0" algn="ctr">
              <a:buNone/>
            </a:pPr>
            <a:r>
              <a:rPr lang="en-GB" dirty="0">
                <a:latin typeface="Arial" panose="020B0604020202020204" pitchFamily="34" charset="0"/>
                <a:cs typeface="Arial" panose="020B0604020202020204" pitchFamily="34" charset="0"/>
                <a:hlinkClick r:id="rId5"/>
              </a:rPr>
              <a:t>www.schoolsobservatory.org</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81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0FAEC-CA20-0671-AF46-7E4735FDA1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8CFA38-BD68-6114-5DBF-3B0B41813731}"/>
              </a:ext>
            </a:extLst>
          </p:cNvPr>
          <p:cNvSpPr>
            <a:spLocks noGrp="1"/>
          </p:cNvSpPr>
          <p:nvPr>
            <p:ph type="title"/>
          </p:nvPr>
        </p:nvSpPr>
        <p:spPr>
          <a:xfrm>
            <a:off x="493426" y="1288307"/>
            <a:ext cx="10515600" cy="690563"/>
          </a:xfrm>
        </p:spPr>
        <p:txBody>
          <a:bodyPr>
            <a:normAutofit fontScale="90000"/>
          </a:bodyPr>
          <a:lstStyle/>
          <a:p>
            <a:r>
              <a:rPr lang="en-GB" dirty="0"/>
              <a:t>Demonstrate the electric orrery</a:t>
            </a:r>
          </a:p>
        </p:txBody>
      </p:sp>
      <p:pic>
        <p:nvPicPr>
          <p:cNvPr id="9" name="Content Placeholder 8" descr="A screenshot of a computer&#10;&#10;AI-generated content may be incorrect.">
            <a:extLst>
              <a:ext uri="{FF2B5EF4-FFF2-40B4-BE49-F238E27FC236}">
                <a16:creationId xmlns:a16="http://schemas.microsoft.com/office/drawing/2014/main" id="{97E26524-3565-6A33-494D-AD1B82380F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9020" y="1978870"/>
            <a:ext cx="4609435" cy="4183063"/>
          </a:xfrm>
        </p:spPr>
      </p:pic>
      <p:sp>
        <p:nvSpPr>
          <p:cNvPr id="11" name="Content Placeholder 7">
            <a:extLst>
              <a:ext uri="{FF2B5EF4-FFF2-40B4-BE49-F238E27FC236}">
                <a16:creationId xmlns:a16="http://schemas.microsoft.com/office/drawing/2014/main" id="{1420EFF8-30E2-80A9-5D2C-B1835D26CCC3}"/>
              </a:ext>
            </a:extLst>
          </p:cNvPr>
          <p:cNvSpPr txBox="1">
            <a:spLocks/>
          </p:cNvSpPr>
          <p:nvPr/>
        </p:nvSpPr>
        <p:spPr>
          <a:xfrm>
            <a:off x="467810" y="2113613"/>
            <a:ext cx="6367705" cy="4392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Go to: </a:t>
            </a:r>
            <a:r>
              <a:rPr lang="en-GB" dirty="0">
                <a:latin typeface="Arial" panose="020B0604020202020204" pitchFamily="34" charset="0"/>
                <a:cs typeface="Arial" panose="020B0604020202020204" pitchFamily="34" charset="0"/>
                <a:hlinkClick r:id="rId4"/>
              </a:rPr>
              <a:t>www.schoolsobservatory.org</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Open the search box</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Type in “orrery” and click on Electric Orrery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Scroll down the page to the section called Start Exploring!</a:t>
            </a:r>
          </a:p>
        </p:txBody>
      </p:sp>
    </p:spTree>
    <p:extLst>
      <p:ext uri="{BB962C8B-B14F-4D97-AF65-F5344CB8AC3E}">
        <p14:creationId xmlns:p14="http://schemas.microsoft.com/office/powerpoint/2010/main" val="136169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3BEB9A10D8E459BD47AF5D8FA3DB7" ma:contentTypeVersion="19" ma:contentTypeDescription="Create a new document." ma:contentTypeScope="" ma:versionID="44e4edefb22c3a7f2e6408d9f8ddbb6a">
  <xsd:schema xmlns:xsd="http://www.w3.org/2001/XMLSchema" xmlns:xs="http://www.w3.org/2001/XMLSchema" xmlns:p="http://schemas.microsoft.com/office/2006/metadata/properties" xmlns:ns2="feffa93e-cba6-43bb-8a73-15ac29ca5438" xmlns:ns3="bc488e00-68d8-4541-a084-0abf67b939b2" targetNamespace="http://schemas.microsoft.com/office/2006/metadata/properties" ma:root="true" ma:fieldsID="d8d541220aeb20071d3ca08efb4bf63f" ns2:_="" ns3:_="">
    <xsd:import namespace="feffa93e-cba6-43bb-8a73-15ac29ca5438"/>
    <xsd:import namespace="bc488e00-68d8-4541-a084-0abf67b939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a93e-cba6-43bb-8a73-15ac29ca5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88e00-68d8-4541-a084-0abf67b939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84d4fb-5e41-4287-a99d-6d48a46c404c}" ma:internalName="TaxCatchAll" ma:showField="CatchAllData" ma:web="bc488e00-68d8-4541-a084-0abf67b93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ffa93e-cba6-43bb-8a73-15ac29ca5438">
      <Terms xmlns="http://schemas.microsoft.com/office/infopath/2007/PartnerControls"/>
    </lcf76f155ced4ddcb4097134ff3c332f>
    <TaxCatchAll xmlns="bc488e00-68d8-4541-a084-0abf67b939b2" xsi:nil="true"/>
  </documentManagement>
</p:properties>
</file>

<file path=customXml/itemProps1.xml><?xml version="1.0" encoding="utf-8"?>
<ds:datastoreItem xmlns:ds="http://schemas.openxmlformats.org/officeDocument/2006/customXml" ds:itemID="{A9D84285-77F0-4E67-B70A-9663A1117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fa93e-cba6-43bb-8a73-15ac29ca5438"/>
    <ds:schemaRef ds:uri="bc488e00-68d8-4541-a084-0abf67b93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3.xml><?xml version="1.0" encoding="utf-8"?>
<ds:datastoreItem xmlns:ds="http://schemas.openxmlformats.org/officeDocument/2006/customXml" ds:itemID="{9044B3C4-D7A2-4FB4-998E-E09797CFEE8A}">
  <ds:schemaRefs>
    <ds:schemaRef ds:uri="bc488e00-68d8-4541-a084-0abf67b939b2"/>
    <ds:schemaRef ds:uri="http://schemas.microsoft.com/office/2006/documentManagement/types"/>
    <ds:schemaRef ds:uri="http://www.w3.org/XML/1998/namespace"/>
    <ds:schemaRef ds:uri="http://purl.org/dc/terms/"/>
    <ds:schemaRef ds:uri="http://purl.org/dc/elements/1.1/"/>
    <ds:schemaRef ds:uri="feffa93e-cba6-43bb-8a73-15ac29ca5438"/>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27243</TotalTime>
  <Words>1578</Words>
  <Application>Microsoft Macintosh PowerPoint</Application>
  <PresentationFormat>Widescreen</PresentationFormat>
  <Paragraphs>151</Paragraphs>
  <Slides>17</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Wingdings</vt:lpstr>
      <vt:lpstr>Office Theme</vt:lpstr>
      <vt:lpstr>Investigation 6</vt:lpstr>
      <vt:lpstr>Introduction to your Mission</vt:lpstr>
      <vt:lpstr>PowerPoint Presentation</vt:lpstr>
      <vt:lpstr>Travelling to Mars</vt:lpstr>
      <vt:lpstr>Travelling to Mars</vt:lpstr>
      <vt:lpstr>Travelling to Mars</vt:lpstr>
      <vt:lpstr>PowerPoint Presentation</vt:lpstr>
      <vt:lpstr>Orrery</vt:lpstr>
      <vt:lpstr>Demonstrate the electric orrery</vt:lpstr>
      <vt:lpstr>When are Mars and Earth next close together?</vt:lpstr>
      <vt:lpstr>PowerPoint Presentation</vt:lpstr>
      <vt:lpstr>PowerPoint Presentation</vt:lpstr>
      <vt:lpstr>PowerPoint Presentation</vt:lpstr>
      <vt:lpstr>PowerPoint Presentation</vt:lpstr>
      <vt:lpstr>PowerPoint Presentation</vt:lpstr>
      <vt:lpstr>PowerPoint Presentation</vt:lpstr>
      <vt:lpstr>Extension Activities – Take It Further!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Georgia</dc:creator>
  <cp:lastModifiedBy>Hurst, Georgia</cp:lastModifiedBy>
  <cp:revision>10</cp:revision>
  <dcterms:created xsi:type="dcterms:W3CDTF">2024-12-18T15:09:14Z</dcterms:created>
  <dcterms:modified xsi:type="dcterms:W3CDTF">2025-09-09T12:31:32Z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0x01010097B3BEB9A10D8E459BD47AF5D8FA3DB7</vt:lpwstr>
  </property>
  <property fmtid="{D5CDD505-2E9C-101B-9397-08002B2CF9AE}" pid="3" name="MediaServiceImageTags">
    <vt:lpwstr/>
  </property>
</Properties>
</file>