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7" r:id="rId5"/>
    <p:sldId id="476" r:id="rId6"/>
    <p:sldId id="348" r:id="rId7"/>
    <p:sldId id="350" r:id="rId8"/>
    <p:sldId id="351" r:id="rId9"/>
    <p:sldId id="352" r:id="rId10"/>
    <p:sldId id="477" r:id="rId11"/>
    <p:sldId id="478" r:id="rId12"/>
    <p:sldId id="367" r:id="rId13"/>
    <p:sldId id="480" r:id="rId14"/>
    <p:sldId id="482" r:id="rId15"/>
    <p:sldId id="265" r:id="rId16"/>
    <p:sldId id="483" r:id="rId17"/>
    <p:sldId id="485" r:id="rId18"/>
    <p:sldId id="481" r:id="rId19"/>
    <p:sldId id="488" r:id="rId20"/>
    <p:sldId id="270" r:id="rId21"/>
    <p:sldId id="489" r:id="rId22"/>
    <p:sldId id="353" r:id="rId23"/>
    <p:sldId id="561" r:id="rId24"/>
    <p:sldId id="269" r:id="rId25"/>
    <p:sldId id="479" r:id="rId26"/>
    <p:sldId id="484" r:id="rId27"/>
    <p:sldId id="279" r:id="rId28"/>
    <p:sldId id="486" r:id="rId29"/>
    <p:sldId id="260" r:id="rId30"/>
    <p:sldId id="259" r:id="rId31"/>
    <p:sldId id="263" r:id="rId32"/>
    <p:sldId id="261"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p:restoredTop sz="94658"/>
  </p:normalViewPr>
  <p:slideViewPr>
    <p:cSldViewPr snapToGrid="0">
      <p:cViewPr varScale="1">
        <p:scale>
          <a:sx n="120" d="100"/>
          <a:sy n="120" d="100"/>
        </p:scale>
        <p:origin x="6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E798C4-99F1-6149-A6F4-7D099284BAF1}" type="datetimeFigureOut">
              <a:rPr lang="en-US" smtClean="0"/>
              <a:t>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6FBDE-7BF8-EB4A-8624-92BB07AD539F}" type="slidenum">
              <a:rPr lang="en-US" smtClean="0"/>
              <a:t>‹#›</a:t>
            </a:fld>
            <a:endParaRPr lang="en-US"/>
          </a:p>
        </p:txBody>
      </p:sp>
    </p:spTree>
    <p:extLst>
      <p:ext uri="{BB962C8B-B14F-4D97-AF65-F5344CB8AC3E}">
        <p14:creationId xmlns:p14="http://schemas.microsoft.com/office/powerpoint/2010/main" val="4233187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Messier, French astronomer from XVIII century</a:t>
            </a:r>
          </a:p>
        </p:txBody>
      </p:sp>
      <p:sp>
        <p:nvSpPr>
          <p:cNvPr id="4" name="Slide Number Placeholder 3"/>
          <p:cNvSpPr>
            <a:spLocks noGrp="1"/>
          </p:cNvSpPr>
          <p:nvPr>
            <p:ph type="sldNum" sz="quarter" idx="5"/>
          </p:nvPr>
        </p:nvSpPr>
        <p:spPr/>
        <p:txBody>
          <a:bodyPr/>
          <a:lstStyle/>
          <a:p>
            <a:fld id="{987D544D-B8D5-1D4E-8AF4-5D8DD4123E57}" type="slidenum">
              <a:rPr lang="en-US" smtClean="0"/>
              <a:t>4</a:t>
            </a:fld>
            <a:endParaRPr lang="en-US"/>
          </a:p>
        </p:txBody>
      </p:sp>
    </p:spTree>
    <p:extLst>
      <p:ext uri="{BB962C8B-B14F-4D97-AF65-F5344CB8AC3E}">
        <p14:creationId xmlns:p14="http://schemas.microsoft.com/office/powerpoint/2010/main" val="1225719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2ED74-4582-B477-1F87-7D58178515C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98E38F6-B4E1-41DD-51CB-8B73546A15AB}"/>
              </a:ext>
            </a:extLst>
          </p:cNvPr>
          <p:cNvSpPr>
            <a:spLocks noGrp="1" noChangeArrowheads="1"/>
          </p:cNvSpPr>
          <p:nvPr>
            <p:ph type="sldNum" sz="quarter" idx="5"/>
          </p:nvPr>
        </p:nvSpPr>
        <p:spPr>
          <a:ln/>
        </p:spPr>
        <p:txBody>
          <a:bodyPr/>
          <a:lstStyle/>
          <a:p>
            <a:fld id="{F84EDCED-29FE-E642-9E60-97B79F181C6F}" type="slidenum">
              <a:rPr lang="en-US" altLang="en-US"/>
              <a:pPr/>
              <a:t>16</a:t>
            </a:fld>
            <a:endParaRPr lang="en-US" altLang="en-US"/>
          </a:p>
        </p:txBody>
      </p:sp>
      <p:sp>
        <p:nvSpPr>
          <p:cNvPr id="987138" name="Rectangle 2">
            <a:extLst>
              <a:ext uri="{FF2B5EF4-FFF2-40B4-BE49-F238E27FC236}">
                <a16:creationId xmlns:a16="http://schemas.microsoft.com/office/drawing/2014/main" id="{042800F3-4C72-54E5-6154-64BAC218553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87139" name="Rectangle 3">
            <a:extLst>
              <a:ext uri="{FF2B5EF4-FFF2-40B4-BE49-F238E27FC236}">
                <a16:creationId xmlns:a16="http://schemas.microsoft.com/office/drawing/2014/main" id="{37F1ABC1-953C-5BBA-2379-A77FC693DEC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ltLang="en-US" dirty="0"/>
              <a:t>First light image from Vera Rubin Observatory</a:t>
            </a:r>
          </a:p>
        </p:txBody>
      </p:sp>
    </p:spTree>
    <p:extLst>
      <p:ext uri="{BB962C8B-B14F-4D97-AF65-F5344CB8AC3E}">
        <p14:creationId xmlns:p14="http://schemas.microsoft.com/office/powerpoint/2010/main" val="106004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Messier, French astronomer from XVIII century</a:t>
            </a:r>
          </a:p>
        </p:txBody>
      </p:sp>
      <p:sp>
        <p:nvSpPr>
          <p:cNvPr id="4" name="Slide Number Placeholder 3"/>
          <p:cNvSpPr>
            <a:spLocks noGrp="1"/>
          </p:cNvSpPr>
          <p:nvPr>
            <p:ph type="sldNum" sz="quarter" idx="5"/>
          </p:nvPr>
        </p:nvSpPr>
        <p:spPr/>
        <p:txBody>
          <a:bodyPr/>
          <a:lstStyle/>
          <a:p>
            <a:fld id="{987D544D-B8D5-1D4E-8AF4-5D8DD4123E57}" type="slidenum">
              <a:rPr lang="en-US" smtClean="0"/>
              <a:t>19</a:t>
            </a:fld>
            <a:endParaRPr lang="en-US"/>
          </a:p>
        </p:txBody>
      </p:sp>
    </p:spTree>
    <p:extLst>
      <p:ext uri="{BB962C8B-B14F-4D97-AF65-F5344CB8AC3E}">
        <p14:creationId xmlns:p14="http://schemas.microsoft.com/office/powerpoint/2010/main" val="97764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13733-8D28-AF4A-AE83-B56D39BDCCA2}" type="slidenum">
              <a:rPr lang="en-US" smtClean="0"/>
              <a:t>20</a:t>
            </a:fld>
            <a:endParaRPr lang="en-US"/>
          </a:p>
        </p:txBody>
      </p:sp>
    </p:spTree>
    <p:extLst>
      <p:ext uri="{BB962C8B-B14F-4D97-AF65-F5344CB8AC3E}">
        <p14:creationId xmlns:p14="http://schemas.microsoft.com/office/powerpoint/2010/main" val="613819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lvl1pPr>
              <a:lnSpc>
                <a:spcPct val="80000"/>
              </a:lnSpc>
              <a:defRPr sz="2000">
                <a:latin typeface="Avenir"/>
                <a:ea typeface="Avenir"/>
                <a:cs typeface="Avenir"/>
                <a:sym typeface="Avenir Roman"/>
              </a:defRPr>
            </a:lvl1pPr>
          </a:lstStyle>
          <a:p>
            <a:r>
              <a:t>Good Afternoon.  I’d like to start by thanking the SOC for the opportunity of presenting the work by our Liverpool team today.  I will also like to acknowledge the contribution by my collaborators: my former student Ted Mackereth, Liverpool postdoc Joel Pfeffer, and my colleague Rob Crain, and of course the amazing APOGEE team.  Today I will be talking about the contribution of GCs and dwarf Galaxies to the stellar content of the MW halo.  If anything I hope this talk conveys the notion that the combination of massive Galactic surveys (such as APOGEE and Gaia) with sophisticated numerical simulations is extremely powerful and will play a key role for our understanding of the history of the MW, and galaxy formation in general.  We are just scratching the surface.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 And just what is the universe is made of?</a:t>
            </a:r>
          </a:p>
          <a:p>
            <a:r>
              <a:t>- It just so happens that we have a very accurate notion of that</a:t>
            </a:r>
          </a:p>
          <a:p>
            <a:r>
              <a:t>- But we don’t know what 95% of the universe is made of!</a:t>
            </a:r>
          </a:p>
          <a:p>
            <a:r>
              <a:t>- Joke: after ~90 years since the discovery of the expansion of the universe, we still know nothing!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Messier, French astronomer from XVIII century</a:t>
            </a:r>
          </a:p>
        </p:txBody>
      </p:sp>
      <p:sp>
        <p:nvSpPr>
          <p:cNvPr id="4" name="Slide Number Placeholder 3"/>
          <p:cNvSpPr>
            <a:spLocks noGrp="1"/>
          </p:cNvSpPr>
          <p:nvPr>
            <p:ph type="sldNum" sz="quarter" idx="5"/>
          </p:nvPr>
        </p:nvSpPr>
        <p:spPr/>
        <p:txBody>
          <a:bodyPr/>
          <a:lstStyle/>
          <a:p>
            <a:fld id="{987D544D-B8D5-1D4E-8AF4-5D8DD4123E57}" type="slidenum">
              <a:rPr lang="en-US" smtClean="0"/>
              <a:t>5</a:t>
            </a:fld>
            <a:endParaRPr lang="en-US"/>
          </a:p>
        </p:txBody>
      </p:sp>
    </p:spTree>
    <p:extLst>
      <p:ext uri="{BB962C8B-B14F-4D97-AF65-F5344CB8AC3E}">
        <p14:creationId xmlns:p14="http://schemas.microsoft.com/office/powerpoint/2010/main" val="156170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Messier, French astronomer from XVIII century</a:t>
            </a:r>
          </a:p>
        </p:txBody>
      </p:sp>
      <p:sp>
        <p:nvSpPr>
          <p:cNvPr id="4" name="Slide Number Placeholder 3"/>
          <p:cNvSpPr>
            <a:spLocks noGrp="1"/>
          </p:cNvSpPr>
          <p:nvPr>
            <p:ph type="sldNum" sz="quarter" idx="5"/>
          </p:nvPr>
        </p:nvSpPr>
        <p:spPr/>
        <p:txBody>
          <a:bodyPr/>
          <a:lstStyle/>
          <a:p>
            <a:fld id="{987D544D-B8D5-1D4E-8AF4-5D8DD4123E57}" type="slidenum">
              <a:rPr lang="en-US" smtClean="0"/>
              <a:t>6</a:t>
            </a:fld>
            <a:endParaRPr lang="en-US"/>
          </a:p>
        </p:txBody>
      </p:sp>
    </p:spTree>
    <p:extLst>
      <p:ext uri="{BB962C8B-B14F-4D97-AF65-F5344CB8AC3E}">
        <p14:creationId xmlns:p14="http://schemas.microsoft.com/office/powerpoint/2010/main" val="227474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Messier, French astronomer from XVIII century</a:t>
            </a:r>
          </a:p>
        </p:txBody>
      </p:sp>
      <p:sp>
        <p:nvSpPr>
          <p:cNvPr id="4" name="Slide Number Placeholder 3"/>
          <p:cNvSpPr>
            <a:spLocks noGrp="1"/>
          </p:cNvSpPr>
          <p:nvPr>
            <p:ph type="sldNum" sz="quarter" idx="5"/>
          </p:nvPr>
        </p:nvSpPr>
        <p:spPr/>
        <p:txBody>
          <a:bodyPr/>
          <a:lstStyle/>
          <a:p>
            <a:fld id="{987D544D-B8D5-1D4E-8AF4-5D8DD4123E57}" type="slidenum">
              <a:rPr lang="en-US" smtClean="0"/>
              <a:t>7</a:t>
            </a:fld>
            <a:endParaRPr lang="en-US"/>
          </a:p>
        </p:txBody>
      </p:sp>
    </p:spTree>
    <p:extLst>
      <p:ext uri="{BB962C8B-B14F-4D97-AF65-F5344CB8AC3E}">
        <p14:creationId xmlns:p14="http://schemas.microsoft.com/office/powerpoint/2010/main" val="183121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Messier, French astronomer from XVIII century</a:t>
            </a:r>
          </a:p>
        </p:txBody>
      </p:sp>
      <p:sp>
        <p:nvSpPr>
          <p:cNvPr id="4" name="Slide Number Placeholder 3"/>
          <p:cNvSpPr>
            <a:spLocks noGrp="1"/>
          </p:cNvSpPr>
          <p:nvPr>
            <p:ph type="sldNum" sz="quarter" idx="5"/>
          </p:nvPr>
        </p:nvSpPr>
        <p:spPr/>
        <p:txBody>
          <a:bodyPr/>
          <a:lstStyle/>
          <a:p>
            <a:fld id="{987D544D-B8D5-1D4E-8AF4-5D8DD4123E57}" type="slidenum">
              <a:rPr lang="en-US" smtClean="0"/>
              <a:t>8</a:t>
            </a:fld>
            <a:endParaRPr lang="en-US"/>
          </a:p>
        </p:txBody>
      </p:sp>
    </p:spTree>
    <p:extLst>
      <p:ext uri="{BB962C8B-B14F-4D97-AF65-F5344CB8AC3E}">
        <p14:creationId xmlns:p14="http://schemas.microsoft.com/office/powerpoint/2010/main" val="167192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Messier, French astronomer from XVIII century</a:t>
            </a:r>
          </a:p>
        </p:txBody>
      </p:sp>
      <p:sp>
        <p:nvSpPr>
          <p:cNvPr id="4" name="Slide Number Placeholder 3"/>
          <p:cNvSpPr>
            <a:spLocks noGrp="1"/>
          </p:cNvSpPr>
          <p:nvPr>
            <p:ph type="sldNum" sz="quarter" idx="5"/>
          </p:nvPr>
        </p:nvSpPr>
        <p:spPr/>
        <p:txBody>
          <a:bodyPr/>
          <a:lstStyle/>
          <a:p>
            <a:fld id="{987D544D-B8D5-1D4E-8AF4-5D8DD4123E57}" type="slidenum">
              <a:rPr lang="en-US" smtClean="0"/>
              <a:t>10</a:t>
            </a:fld>
            <a:endParaRPr lang="en-US"/>
          </a:p>
        </p:txBody>
      </p:sp>
    </p:spTree>
    <p:extLst>
      <p:ext uri="{BB962C8B-B14F-4D97-AF65-F5344CB8AC3E}">
        <p14:creationId xmlns:p14="http://schemas.microsoft.com/office/powerpoint/2010/main" val="1734532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241916-13F5-A819-33AB-D3E5862C92E8}"/>
              </a:ext>
            </a:extLst>
          </p:cNvPr>
          <p:cNvSpPr>
            <a:spLocks noGrp="1" noChangeArrowheads="1"/>
          </p:cNvSpPr>
          <p:nvPr>
            <p:ph type="sldNum" sz="quarter" idx="5"/>
          </p:nvPr>
        </p:nvSpPr>
        <p:spPr>
          <a:ln/>
        </p:spPr>
        <p:txBody>
          <a:bodyPr/>
          <a:lstStyle/>
          <a:p>
            <a:fld id="{F84EDCED-29FE-E642-9E60-97B79F181C6F}" type="slidenum">
              <a:rPr lang="en-US" altLang="en-US"/>
              <a:pPr/>
              <a:t>13</a:t>
            </a:fld>
            <a:endParaRPr lang="en-US" altLang="en-US"/>
          </a:p>
        </p:txBody>
      </p:sp>
      <p:sp>
        <p:nvSpPr>
          <p:cNvPr id="987138" name="Rectangle 2">
            <a:extLst>
              <a:ext uri="{FF2B5EF4-FFF2-40B4-BE49-F238E27FC236}">
                <a16:creationId xmlns:a16="http://schemas.microsoft.com/office/drawing/2014/main" id="{9FB18DA0-D6C1-D8C2-6D33-FA18C7B9DF8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87139" name="Rectangle 3">
            <a:extLst>
              <a:ext uri="{FF2B5EF4-FFF2-40B4-BE49-F238E27FC236}">
                <a16:creationId xmlns:a16="http://schemas.microsoft.com/office/drawing/2014/main" id="{A7537F32-B34D-31C1-CF3A-9C8E3171A8BA}"/>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241916-13F5-A819-33AB-D3E5862C92E8}"/>
              </a:ext>
            </a:extLst>
          </p:cNvPr>
          <p:cNvSpPr>
            <a:spLocks noGrp="1" noChangeArrowheads="1"/>
          </p:cNvSpPr>
          <p:nvPr>
            <p:ph type="sldNum" sz="quarter" idx="5"/>
          </p:nvPr>
        </p:nvSpPr>
        <p:spPr>
          <a:ln/>
        </p:spPr>
        <p:txBody>
          <a:bodyPr/>
          <a:lstStyle/>
          <a:p>
            <a:fld id="{F84EDCED-29FE-E642-9E60-97B79F181C6F}" type="slidenum">
              <a:rPr lang="en-US" altLang="en-US"/>
              <a:pPr/>
              <a:t>14</a:t>
            </a:fld>
            <a:endParaRPr lang="en-US" altLang="en-US"/>
          </a:p>
        </p:txBody>
      </p:sp>
      <p:sp>
        <p:nvSpPr>
          <p:cNvPr id="987138" name="Rectangle 2">
            <a:extLst>
              <a:ext uri="{FF2B5EF4-FFF2-40B4-BE49-F238E27FC236}">
                <a16:creationId xmlns:a16="http://schemas.microsoft.com/office/drawing/2014/main" id="{9FB18DA0-D6C1-D8C2-6D33-FA18C7B9DF8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87139" name="Rectangle 3">
            <a:extLst>
              <a:ext uri="{FF2B5EF4-FFF2-40B4-BE49-F238E27FC236}">
                <a16:creationId xmlns:a16="http://schemas.microsoft.com/office/drawing/2014/main" id="{A7537F32-B34D-31C1-CF3A-9C8E3171A8BA}"/>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256571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Messier, French astronomer from XVIII century</a:t>
            </a:r>
          </a:p>
        </p:txBody>
      </p:sp>
      <p:sp>
        <p:nvSpPr>
          <p:cNvPr id="4" name="Slide Number Placeholder 3"/>
          <p:cNvSpPr>
            <a:spLocks noGrp="1"/>
          </p:cNvSpPr>
          <p:nvPr>
            <p:ph type="sldNum" sz="quarter" idx="5"/>
          </p:nvPr>
        </p:nvSpPr>
        <p:spPr/>
        <p:txBody>
          <a:bodyPr/>
          <a:lstStyle/>
          <a:p>
            <a:fld id="{987D544D-B8D5-1D4E-8AF4-5D8DD4123E57}" type="slidenum">
              <a:rPr lang="en-US" smtClean="0"/>
              <a:t>15</a:t>
            </a:fld>
            <a:endParaRPr lang="en-US"/>
          </a:p>
        </p:txBody>
      </p:sp>
    </p:spTree>
    <p:extLst>
      <p:ext uri="{BB962C8B-B14F-4D97-AF65-F5344CB8AC3E}">
        <p14:creationId xmlns:p14="http://schemas.microsoft.com/office/powerpoint/2010/main" val="44262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1717-B383-CE3D-088C-9516971F2FF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E7A45A0-5D9D-FFE0-9DA7-9B2AE59E7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3CE87EF-878B-F1C4-55CD-A5DD0EB9703B}"/>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5" name="Footer Placeholder 4">
            <a:extLst>
              <a:ext uri="{FF2B5EF4-FFF2-40B4-BE49-F238E27FC236}">
                <a16:creationId xmlns:a16="http://schemas.microsoft.com/office/drawing/2014/main" id="{658ECD0E-E57D-B451-59E5-62CC7555F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FBFC9-0DA2-7085-0E10-39D53B560A69}"/>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2500086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46F0-9052-EF69-6B3E-EB92B95BCC3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3D2CAA-3104-C19C-FC5A-F2EE7F36FF6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5FDC8D-14D0-9237-A4D0-E29CDF55DB20}"/>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5" name="Footer Placeholder 4">
            <a:extLst>
              <a:ext uri="{FF2B5EF4-FFF2-40B4-BE49-F238E27FC236}">
                <a16:creationId xmlns:a16="http://schemas.microsoft.com/office/drawing/2014/main" id="{FA810A63-F1C9-F7A6-41E2-B150AE32F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B50F7-205D-C977-2F13-2F8985409B90}"/>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296255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D8807B-CA99-8D8B-3D5C-7116CC06A42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D5FD275-4AEA-BCC9-B204-358C9A4F09B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101B91-E469-7A03-FDB7-B0C866B9E5BD}"/>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5" name="Footer Placeholder 4">
            <a:extLst>
              <a:ext uri="{FF2B5EF4-FFF2-40B4-BE49-F238E27FC236}">
                <a16:creationId xmlns:a16="http://schemas.microsoft.com/office/drawing/2014/main" id="{48CD9574-2C39-8FD4-C433-9DCEBD6F0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21A3E-9A1D-264A-EBE7-8A041F0A67E6}"/>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3462516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914400" y="2130426"/>
            <a:ext cx="10363200" cy="1470025"/>
          </a:xfrm>
          <a:prstGeom prst="rect">
            <a:avLst/>
          </a:prstGeom>
        </p:spPr>
        <p:txBody>
          <a:bodyPr/>
          <a:lstStyle>
            <a:lvl1pPr defTabSz="914400">
              <a:defRPr>
                <a:latin typeface="Arial"/>
                <a:ea typeface="Arial"/>
                <a:cs typeface="Arial"/>
                <a:sym typeface="Arial"/>
              </a:defRPr>
            </a:lvl1pPr>
          </a:lstStyle>
          <a:p>
            <a:r>
              <a:t>Title Text</a:t>
            </a:r>
          </a:p>
        </p:txBody>
      </p:sp>
      <p:sp>
        <p:nvSpPr>
          <p:cNvPr id="102" name="Body Level One…"/>
          <p:cNvSpPr txBox="1">
            <a:spLocks noGrp="1"/>
          </p:cNvSpPr>
          <p:nvPr>
            <p:ph type="body" sz="quarter" idx="1"/>
          </p:nvPr>
        </p:nvSpPr>
        <p:spPr>
          <a:xfrm>
            <a:off x="1828800" y="3886200"/>
            <a:ext cx="8534400" cy="1752600"/>
          </a:xfrm>
          <a:prstGeom prst="rect">
            <a:avLst/>
          </a:prstGeom>
        </p:spPr>
        <p:txBody>
          <a:bodyPr/>
          <a:lstStyle>
            <a:lvl1pPr marL="0" indent="0" algn="ctr" defTabSz="914400">
              <a:buSzTx/>
              <a:buFontTx/>
              <a:buNone/>
              <a:defRPr>
                <a:latin typeface="Arial"/>
                <a:ea typeface="Arial"/>
                <a:cs typeface="Arial"/>
                <a:sym typeface="Arial"/>
              </a:defRPr>
            </a:lvl1pPr>
            <a:lvl2pPr marL="0" indent="457200" algn="ctr" defTabSz="914400">
              <a:buSzTx/>
              <a:buFontTx/>
              <a:buNone/>
              <a:defRPr>
                <a:latin typeface="Arial"/>
                <a:ea typeface="Arial"/>
                <a:cs typeface="Arial"/>
                <a:sym typeface="Arial"/>
              </a:defRPr>
            </a:lvl2pPr>
            <a:lvl3pPr marL="0" indent="914400" algn="ctr" defTabSz="914400">
              <a:buSzTx/>
              <a:buFontTx/>
              <a:buNone/>
              <a:defRPr>
                <a:latin typeface="Arial"/>
                <a:ea typeface="Arial"/>
                <a:cs typeface="Arial"/>
                <a:sym typeface="Arial"/>
              </a:defRPr>
            </a:lvl3pPr>
            <a:lvl4pPr marL="0" indent="1371600" algn="ctr" defTabSz="914400">
              <a:buSzTx/>
              <a:buFontTx/>
              <a:buNone/>
              <a:defRPr>
                <a:latin typeface="Arial"/>
                <a:ea typeface="Arial"/>
                <a:cs typeface="Arial"/>
                <a:sym typeface="Arial"/>
              </a:defRPr>
            </a:lvl4pPr>
            <a:lvl5pPr marL="0" indent="1828800" algn="ctr" defTabSz="914400">
              <a:buSzTx/>
              <a:buFont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179857" y="6245225"/>
            <a:ext cx="402545" cy="307340"/>
          </a:xfrm>
          <a:prstGeom prst="rect">
            <a:avLst/>
          </a:prstGeom>
        </p:spPr>
        <p:txBody>
          <a:bodyPr anchor="t"/>
          <a:lstStyle>
            <a:lvl1pPr defTabSz="914400">
              <a:defRPr sz="14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74512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5A94-4CA3-74D2-8620-CA99A93337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952487-521B-34C7-42FC-7B3D7C8AA59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ECD39F-52A4-13D9-74E2-818584A6E48C}"/>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5" name="Footer Placeholder 4">
            <a:extLst>
              <a:ext uri="{FF2B5EF4-FFF2-40B4-BE49-F238E27FC236}">
                <a16:creationId xmlns:a16="http://schemas.microsoft.com/office/drawing/2014/main" id="{29590535-0CEF-916C-1609-811B946E6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016F1-D99F-5FBC-9EE8-5D76485DD876}"/>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350602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57EB-BF22-404E-2E93-1E9AFC11727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81725F-AB8D-3F94-CF5E-398B6AF17F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86B4597-6348-FDC8-A196-B0B4A50AD73E}"/>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5" name="Footer Placeholder 4">
            <a:extLst>
              <a:ext uri="{FF2B5EF4-FFF2-40B4-BE49-F238E27FC236}">
                <a16:creationId xmlns:a16="http://schemas.microsoft.com/office/drawing/2014/main" id="{8D4E11F8-3BDB-54C2-DDEA-90E26EDED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D74CF-3B2D-4C5A-13AD-144FAE894673}"/>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413983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9841-9BBF-C71A-C931-9B858EDAB38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C25F44-0D2A-F8FC-7940-91810E092FC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A3EFEB-C013-D884-2C5D-92AB473497D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F09E137-1E54-041C-B0BB-C6F7F8BC68D1}"/>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6" name="Footer Placeholder 5">
            <a:extLst>
              <a:ext uri="{FF2B5EF4-FFF2-40B4-BE49-F238E27FC236}">
                <a16:creationId xmlns:a16="http://schemas.microsoft.com/office/drawing/2014/main" id="{ACC74F61-E539-22DC-F19C-BFC9BE9F3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BD296-1E23-C8F6-B731-FD2F96488290}"/>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12972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7B9C-5181-61BB-44EB-CCC12F25FD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9760FC-7A35-1E04-B05C-05D554A643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9B620C-49F9-8A1A-1B84-770081C4C6E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C5690CF-7DD8-E18C-DA09-62B5884551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2935E6-AA87-E3C6-E23D-B7D7DFDB17D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6BB507F-30A1-8670-3293-DDD683DDEC61}"/>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8" name="Footer Placeholder 7">
            <a:extLst>
              <a:ext uri="{FF2B5EF4-FFF2-40B4-BE49-F238E27FC236}">
                <a16:creationId xmlns:a16="http://schemas.microsoft.com/office/drawing/2014/main" id="{AD3B1CD7-92C3-41CD-02FC-4FB17F93BA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750710-3D5D-76A1-F6C7-72B73F0770FC}"/>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223701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83A1-D787-0DE3-E4EE-36D77A669DE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835E7BB-C136-CB1D-1D21-23CA517FAED1}"/>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4" name="Footer Placeholder 3">
            <a:extLst>
              <a:ext uri="{FF2B5EF4-FFF2-40B4-BE49-F238E27FC236}">
                <a16:creationId xmlns:a16="http://schemas.microsoft.com/office/drawing/2014/main" id="{E262F61D-2778-9BEE-EAE0-983AD8E37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1D2B25-43DA-19DE-4CF5-1EBBE3DFA5C6}"/>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3552433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E4BAE-F932-FAFE-0A37-EE14299532A2}"/>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3" name="Footer Placeholder 2">
            <a:extLst>
              <a:ext uri="{FF2B5EF4-FFF2-40B4-BE49-F238E27FC236}">
                <a16:creationId xmlns:a16="http://schemas.microsoft.com/office/drawing/2014/main" id="{5BDFB12A-EB2C-2AE3-E46D-AE0881E054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282D12-8F19-1952-C4B1-31FCBC4C5929}"/>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393621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DA8C-8463-6EEB-2F2E-0187A4DF3A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D33EA94-BD97-EA7B-7E04-B28FF894F3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97AA64-77BD-D48B-470F-62D61186E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709878-2620-8057-AC56-50F6C0D4C369}"/>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6" name="Footer Placeholder 5">
            <a:extLst>
              <a:ext uri="{FF2B5EF4-FFF2-40B4-BE49-F238E27FC236}">
                <a16:creationId xmlns:a16="http://schemas.microsoft.com/office/drawing/2014/main" id="{43014831-37AD-0BD0-3C47-29FAF2685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756D4D-01C2-9F02-A3C0-13DD89FEFC23}"/>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189310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5533-4A3E-C30B-D909-B3950A4B30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B9E6BA-ECBC-E83D-28E0-CA25F98098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88136B-1724-B278-308A-54CACB17F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72950E-5CE2-AA6F-8CDA-5AD47C2C19F2}"/>
              </a:ext>
            </a:extLst>
          </p:cNvPr>
          <p:cNvSpPr>
            <a:spLocks noGrp="1"/>
          </p:cNvSpPr>
          <p:nvPr>
            <p:ph type="dt" sz="half" idx="10"/>
          </p:nvPr>
        </p:nvSpPr>
        <p:spPr/>
        <p:txBody>
          <a:bodyPr/>
          <a:lstStyle/>
          <a:p>
            <a:fld id="{256143CC-E17D-AE41-AD1C-0BE420DF7577}" type="datetimeFigureOut">
              <a:rPr lang="en-US" smtClean="0"/>
              <a:t>7/20/26</a:t>
            </a:fld>
            <a:endParaRPr lang="en-US"/>
          </a:p>
        </p:txBody>
      </p:sp>
      <p:sp>
        <p:nvSpPr>
          <p:cNvPr id="6" name="Footer Placeholder 5">
            <a:extLst>
              <a:ext uri="{FF2B5EF4-FFF2-40B4-BE49-F238E27FC236}">
                <a16:creationId xmlns:a16="http://schemas.microsoft.com/office/drawing/2014/main" id="{3F806973-AE5E-E7E6-CF20-38929A4B1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71A65-5876-3214-06BF-D47D6DE83B69}"/>
              </a:ext>
            </a:extLst>
          </p:cNvPr>
          <p:cNvSpPr>
            <a:spLocks noGrp="1"/>
          </p:cNvSpPr>
          <p:nvPr>
            <p:ph type="sldNum" sz="quarter" idx="12"/>
          </p:nvPr>
        </p:nvSpPr>
        <p:spPr/>
        <p:txBody>
          <a:bodyPr/>
          <a:lstStyle/>
          <a:p>
            <a:fld id="{9719A793-321E-424D-8FFF-DE7B2F45BE8F}" type="slidenum">
              <a:rPr lang="en-US" smtClean="0"/>
              <a:t>‹#›</a:t>
            </a:fld>
            <a:endParaRPr lang="en-US"/>
          </a:p>
        </p:txBody>
      </p:sp>
    </p:spTree>
    <p:extLst>
      <p:ext uri="{BB962C8B-B14F-4D97-AF65-F5344CB8AC3E}">
        <p14:creationId xmlns:p14="http://schemas.microsoft.com/office/powerpoint/2010/main" val="19605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BEEE3-1039-2C48-D4E1-E2B9FCA999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989962-CF7A-294A-0B0E-E18056495F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7FD4FB-B9D7-4753-C647-2B74FC7CD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6143CC-E17D-AE41-AD1C-0BE420DF7577}" type="datetimeFigureOut">
              <a:rPr lang="en-US" smtClean="0"/>
              <a:t>7/20/26</a:t>
            </a:fld>
            <a:endParaRPr lang="en-US"/>
          </a:p>
        </p:txBody>
      </p:sp>
      <p:sp>
        <p:nvSpPr>
          <p:cNvPr id="5" name="Footer Placeholder 4">
            <a:extLst>
              <a:ext uri="{FF2B5EF4-FFF2-40B4-BE49-F238E27FC236}">
                <a16:creationId xmlns:a16="http://schemas.microsoft.com/office/drawing/2014/main" id="{AFEFF41C-9CE5-E954-9B49-7191694210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E79B3F-D082-BF1D-19CE-9AFF5A57DF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9A793-321E-424D-8FFF-DE7B2F45BE8F}" type="slidenum">
              <a:rPr lang="en-US" smtClean="0"/>
              <a:t>‹#›</a:t>
            </a:fld>
            <a:endParaRPr lang="en-US"/>
          </a:p>
        </p:txBody>
      </p:sp>
    </p:spTree>
    <p:extLst>
      <p:ext uri="{BB962C8B-B14F-4D97-AF65-F5344CB8AC3E}">
        <p14:creationId xmlns:p14="http://schemas.microsoft.com/office/powerpoint/2010/main" val="391072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n/stars-galaxy-sky-night-evening-2616989/"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en/stars-galaxy-sky-night-evening-2616989/"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publicdomainpictures.net/en/view-image.php?image=308781&amp;picture=earth-in-space"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rry sky with many stars&#10;&#10;Description automatically generated">
            <a:extLst>
              <a:ext uri="{FF2B5EF4-FFF2-40B4-BE49-F238E27FC236}">
                <a16:creationId xmlns:a16="http://schemas.microsoft.com/office/drawing/2014/main" id="{63AD2305-75BC-409C-912A-8C9B9A5D8282}"/>
              </a:ext>
            </a:extLst>
          </p:cNvPr>
          <p:cNvPicPr>
            <a:picLocks noChangeAspect="1"/>
          </p:cNvPicPr>
          <p:nvPr/>
        </p:nvPicPr>
        <p:blipFill rotWithShape="1">
          <a:blip r:embed="rId2">
            <a:alphaModFix amt="70000"/>
            <a:extLst>
              <a:ext uri="{837473B0-CC2E-450A-ABE3-18F120FF3D39}">
                <a1611:picAttrSrcUrl xmlns:a1611="http://schemas.microsoft.com/office/drawing/2016/11/main" r:id="rId3"/>
              </a:ext>
            </a:extLst>
          </a:blip>
          <a:srcRect t="2345" r="-1" b="13380"/>
          <a:stretch/>
        </p:blipFill>
        <p:spPr>
          <a:xfrm>
            <a:off x="20" y="10"/>
            <a:ext cx="12188932" cy="6856614"/>
          </a:xfrm>
          <a:prstGeom prst="rect">
            <a:avLst/>
          </a:prstGeom>
        </p:spPr>
      </p:pic>
      <p:sp>
        <p:nvSpPr>
          <p:cNvPr id="2" name="Title 1">
            <a:extLst>
              <a:ext uri="{FF2B5EF4-FFF2-40B4-BE49-F238E27FC236}">
                <a16:creationId xmlns:a16="http://schemas.microsoft.com/office/drawing/2014/main" id="{CF23E13C-EE28-0E44-BA95-75FD56D1D5E2}"/>
              </a:ext>
            </a:extLst>
          </p:cNvPr>
          <p:cNvSpPr>
            <a:spLocks noGrp="1"/>
          </p:cNvSpPr>
          <p:nvPr>
            <p:ph type="ctrTitle"/>
          </p:nvPr>
        </p:nvSpPr>
        <p:spPr>
          <a:xfrm>
            <a:off x="838200" y="740211"/>
            <a:ext cx="7530685" cy="3163864"/>
          </a:xfrm>
        </p:spPr>
        <p:txBody>
          <a:bodyPr>
            <a:normAutofit/>
          </a:bodyPr>
          <a:lstStyle/>
          <a:p>
            <a:pPr algn="l"/>
            <a:r>
              <a:rPr lang="en-US" sz="5200" dirty="0">
                <a:solidFill>
                  <a:srgbClr val="FFFFFF"/>
                </a:solidFill>
              </a:rPr>
              <a:t>Stars, Galaxies, and You</a:t>
            </a:r>
          </a:p>
        </p:txBody>
      </p:sp>
      <p:sp>
        <p:nvSpPr>
          <p:cNvPr id="3" name="Subtitle 2">
            <a:extLst>
              <a:ext uri="{FF2B5EF4-FFF2-40B4-BE49-F238E27FC236}">
                <a16:creationId xmlns:a16="http://schemas.microsoft.com/office/drawing/2014/main" id="{95CB0C93-72CB-9E34-0FDB-35E255FE9347}"/>
              </a:ext>
            </a:extLst>
          </p:cNvPr>
          <p:cNvSpPr>
            <a:spLocks noGrp="1"/>
          </p:cNvSpPr>
          <p:nvPr>
            <p:ph type="subTitle" idx="1"/>
          </p:nvPr>
        </p:nvSpPr>
        <p:spPr>
          <a:xfrm>
            <a:off x="838200" y="4074515"/>
            <a:ext cx="7583133" cy="1279124"/>
          </a:xfrm>
        </p:spPr>
        <p:txBody>
          <a:bodyPr>
            <a:normAutofit fontScale="92500" lnSpcReduction="10000"/>
          </a:bodyPr>
          <a:lstStyle/>
          <a:p>
            <a:pPr algn="l">
              <a:lnSpc>
                <a:spcPct val="100000"/>
              </a:lnSpc>
            </a:pPr>
            <a:r>
              <a:rPr lang="en-US" dirty="0">
                <a:solidFill>
                  <a:srgbClr val="FFFFFF"/>
                </a:solidFill>
              </a:rPr>
              <a:t>Work Experience Week</a:t>
            </a:r>
          </a:p>
          <a:p>
            <a:pPr algn="l">
              <a:lnSpc>
                <a:spcPct val="100000"/>
              </a:lnSpc>
            </a:pPr>
            <a:r>
              <a:rPr lang="en-US" dirty="0">
                <a:solidFill>
                  <a:srgbClr val="FFFFFF"/>
                </a:solidFill>
              </a:rPr>
              <a:t>Liverpool, 8 July 2025</a:t>
            </a:r>
          </a:p>
          <a:p>
            <a:pPr algn="l">
              <a:lnSpc>
                <a:spcPct val="100000"/>
              </a:lnSpc>
            </a:pPr>
            <a:r>
              <a:rPr lang="en-US" dirty="0">
                <a:solidFill>
                  <a:srgbClr val="FFFFFF"/>
                </a:solidFill>
              </a:rPr>
              <a:t>Ricardo Schiavon (he/him)</a:t>
            </a:r>
          </a:p>
        </p:txBody>
      </p:sp>
    </p:spTree>
    <p:extLst>
      <p:ext uri="{BB962C8B-B14F-4D97-AF65-F5344CB8AC3E}">
        <p14:creationId xmlns:p14="http://schemas.microsoft.com/office/powerpoint/2010/main" val="188098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YS 251:…">
            <a:extLst>
              <a:ext uri="{FF2B5EF4-FFF2-40B4-BE49-F238E27FC236}">
                <a16:creationId xmlns:a16="http://schemas.microsoft.com/office/drawing/2014/main" id="{5DC9DBED-CFC6-BFAB-16F3-A28573B8B26A}"/>
              </a:ext>
            </a:extLst>
          </p:cNvPr>
          <p:cNvSpPr txBox="1"/>
          <p:nvPr/>
        </p:nvSpPr>
        <p:spPr>
          <a:xfrm>
            <a:off x="1407660" y="239384"/>
            <a:ext cx="9376680"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algn="ctr">
              <a:defRPr sz="3300"/>
            </a:pPr>
            <a:r>
              <a:rPr lang="en-US" sz="4000" b="1" dirty="0">
                <a:solidFill>
                  <a:srgbClr val="FFFF00"/>
                </a:solidFill>
              </a:rPr>
              <a:t>Stellar Models</a:t>
            </a:r>
            <a:endParaRPr sz="4000" b="1" dirty="0">
              <a:solidFill>
                <a:srgbClr val="FFFF00"/>
              </a:solidFill>
            </a:endParaRPr>
          </a:p>
        </p:txBody>
      </p:sp>
      <p:sp>
        <p:nvSpPr>
          <p:cNvPr id="4" name="Rectangle 4">
            <a:extLst>
              <a:ext uri="{FF2B5EF4-FFF2-40B4-BE49-F238E27FC236}">
                <a16:creationId xmlns:a16="http://schemas.microsoft.com/office/drawing/2014/main" id="{DC322F38-6FA8-8D0E-3C0E-9E0B665366C2}"/>
              </a:ext>
            </a:extLst>
          </p:cNvPr>
          <p:cNvSpPr>
            <a:spLocks noGrp="1" noChangeAspect="1" noChangeArrowheads="1"/>
          </p:cNvSpPr>
          <p:nvPr/>
        </p:nvSpPr>
        <p:spPr bwMode="auto">
          <a:xfrm>
            <a:off x="976339" y="1421816"/>
            <a:ext cx="5832475" cy="3182938"/>
          </a:xfrm>
          <a:prstGeom prst="rect">
            <a:avLst/>
          </a:prstGeom>
          <a:blipFill dpi="0" rotWithShape="1">
            <a:blip r:embed="rId3"/>
            <a:srcRect/>
            <a:stretch>
              <a:fillRect b="-50"/>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9">
            <a:extLst>
              <a:ext uri="{FF2B5EF4-FFF2-40B4-BE49-F238E27FC236}">
                <a16:creationId xmlns:a16="http://schemas.microsoft.com/office/drawing/2014/main" id="{A86EBEB0-E779-ADFE-C576-AEB70DF3A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851" y="1421816"/>
            <a:ext cx="4225533" cy="317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HYS 251:…">
            <a:extLst>
              <a:ext uri="{FF2B5EF4-FFF2-40B4-BE49-F238E27FC236}">
                <a16:creationId xmlns:a16="http://schemas.microsoft.com/office/drawing/2014/main" id="{490C6D9D-97BC-4741-51F3-06D96C100E48}"/>
              </a:ext>
            </a:extLst>
          </p:cNvPr>
          <p:cNvSpPr txBox="1"/>
          <p:nvPr/>
        </p:nvSpPr>
        <p:spPr>
          <a:xfrm>
            <a:off x="1249968" y="4795697"/>
            <a:ext cx="9692064" cy="1615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defRPr sz="3300"/>
            </a:pPr>
            <a:r>
              <a:rPr lang="en-US" sz="2000" dirty="0">
                <a:solidFill>
                  <a:schemeClr val="bg1"/>
                </a:solidFill>
              </a:rPr>
              <a:t>The equations of stellar structure can only be solved numerically, on the computer</a:t>
            </a:r>
          </a:p>
          <a:p>
            <a:pPr>
              <a:defRPr sz="3300"/>
            </a:pPr>
            <a:endParaRPr lang="en-US" sz="2000" dirty="0">
              <a:solidFill>
                <a:schemeClr val="bg1"/>
              </a:solidFill>
            </a:endParaRPr>
          </a:p>
          <a:p>
            <a:pPr>
              <a:defRPr sz="3300"/>
            </a:pPr>
            <a:r>
              <a:rPr lang="en-US" sz="2000" dirty="0">
                <a:solidFill>
                  <a:schemeClr val="bg1"/>
                </a:solidFill>
              </a:rPr>
              <a:t>The solution of those equations are what we call a stellar model</a:t>
            </a:r>
          </a:p>
          <a:p>
            <a:pPr>
              <a:defRPr sz="3300"/>
            </a:pPr>
            <a:endParaRPr lang="en-US" sz="2000" dirty="0">
              <a:solidFill>
                <a:schemeClr val="bg1"/>
              </a:solidFill>
            </a:endParaRPr>
          </a:p>
          <a:p>
            <a:pPr>
              <a:defRPr sz="3300"/>
            </a:pPr>
            <a:r>
              <a:rPr lang="en-US" sz="2000" dirty="0">
                <a:solidFill>
                  <a:schemeClr val="bg1"/>
                </a:solidFill>
              </a:rPr>
              <a:t>Stellar models describe the conditions in the interior of the star</a:t>
            </a:r>
            <a:endParaRPr sz="2000" dirty="0">
              <a:solidFill>
                <a:schemeClr val="bg1"/>
              </a:solidFill>
            </a:endParaRPr>
          </a:p>
        </p:txBody>
      </p:sp>
    </p:spTree>
    <p:extLst>
      <p:ext uri="{BB962C8B-B14F-4D97-AF65-F5344CB8AC3E}">
        <p14:creationId xmlns:p14="http://schemas.microsoft.com/office/powerpoint/2010/main" val="3448112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Sky_with_Sun_Background-1481.jpeg" descr="Sky_with_Sun_Background-1481.jpeg"/>
          <p:cNvPicPr>
            <a:picLocks noChangeAspect="1"/>
          </p:cNvPicPr>
          <p:nvPr/>
        </p:nvPicPr>
        <p:blipFill>
          <a:blip r:embed="rId2"/>
          <a:stretch>
            <a:fillRect/>
          </a:stretch>
        </p:blipFill>
        <p:spPr>
          <a:xfrm>
            <a:off x="-37692" y="-1"/>
            <a:ext cx="12229692" cy="7116417"/>
          </a:xfrm>
          <a:prstGeom prst="rect">
            <a:avLst/>
          </a:prstGeom>
          <a:ln w="12700">
            <a:miter lim="400000"/>
          </a:ln>
        </p:spPr>
      </p:pic>
      <p:sp>
        <p:nvSpPr>
          <p:cNvPr id="227" name="The Sun"/>
          <p:cNvSpPr txBox="1">
            <a:spLocks noGrp="1"/>
          </p:cNvSpPr>
          <p:nvPr>
            <p:ph type="title"/>
          </p:nvPr>
        </p:nvSpPr>
        <p:spPr>
          <a:xfrm>
            <a:off x="729650" y="138023"/>
            <a:ext cx="8991600" cy="1143001"/>
          </a:xfrm>
          <a:prstGeom prst="rect">
            <a:avLst/>
          </a:prstGeom>
        </p:spPr>
        <p:txBody>
          <a:bodyPr/>
          <a:lstStyle>
            <a:lvl1pPr>
              <a:defRPr sz="5900">
                <a:solidFill>
                  <a:srgbClr val="FFFF00"/>
                </a:solidFill>
                <a:latin typeface="+mj-lt"/>
                <a:ea typeface="+mj-ea"/>
                <a:cs typeface="+mj-cs"/>
                <a:sym typeface="Calibri"/>
              </a:defRPr>
            </a:lvl1pPr>
          </a:lstStyle>
          <a:p>
            <a:r>
              <a:rPr dirty="0"/>
              <a:t>The Sun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Inside the Sun"/>
          <p:cNvSpPr txBox="1">
            <a:spLocks noGrp="1"/>
          </p:cNvSpPr>
          <p:nvPr>
            <p:ph type="title"/>
          </p:nvPr>
        </p:nvSpPr>
        <p:spPr>
          <a:xfrm>
            <a:off x="1600200" y="39531"/>
            <a:ext cx="8991600" cy="1143001"/>
          </a:xfrm>
          <a:prstGeom prst="rect">
            <a:avLst/>
          </a:prstGeom>
        </p:spPr>
        <p:txBody>
          <a:bodyPr/>
          <a:lstStyle>
            <a:lvl1pPr>
              <a:defRPr sz="5900">
                <a:solidFill>
                  <a:srgbClr val="FFFF00"/>
                </a:solidFill>
                <a:latin typeface="+mj-lt"/>
                <a:ea typeface="+mj-ea"/>
                <a:cs typeface="+mj-cs"/>
                <a:sym typeface="Calibri"/>
              </a:defRPr>
            </a:lvl1pPr>
          </a:lstStyle>
          <a:p>
            <a:r>
              <a:rPr dirty="0"/>
              <a:t>Inside the Sun</a:t>
            </a:r>
          </a:p>
        </p:txBody>
      </p:sp>
      <p:pic>
        <p:nvPicPr>
          <p:cNvPr id="234" name="solar-anatomy-MOS-orig_full.jpeg" descr="solar-anatomy-MOS-orig_full.jpeg"/>
          <p:cNvPicPr>
            <a:picLocks noChangeAspect="1"/>
          </p:cNvPicPr>
          <p:nvPr/>
        </p:nvPicPr>
        <p:blipFill>
          <a:blip r:embed="rId2"/>
          <a:stretch>
            <a:fillRect/>
          </a:stretch>
        </p:blipFill>
        <p:spPr>
          <a:xfrm>
            <a:off x="597380" y="1164559"/>
            <a:ext cx="5409038" cy="5274544"/>
          </a:xfrm>
          <a:prstGeom prst="rect">
            <a:avLst/>
          </a:prstGeom>
          <a:ln w="12700">
            <a:miter lim="400000"/>
          </a:ln>
        </p:spPr>
      </p:pic>
      <p:sp>
        <p:nvSpPr>
          <p:cNvPr id="2" name="Rectangle 11">
            <a:extLst>
              <a:ext uri="{FF2B5EF4-FFF2-40B4-BE49-F238E27FC236}">
                <a16:creationId xmlns:a16="http://schemas.microsoft.com/office/drawing/2014/main" id="{59250284-5ED8-1CFD-F487-71A827E34254}"/>
              </a:ext>
            </a:extLst>
          </p:cNvPr>
          <p:cNvSpPr>
            <a:spLocks noGrp="1" noChangeAspect="1" noChangeArrowheads="1"/>
          </p:cNvSpPr>
          <p:nvPr/>
        </p:nvSpPr>
        <p:spPr bwMode="auto">
          <a:xfrm>
            <a:off x="7356620" y="317643"/>
            <a:ext cx="2897756" cy="2328783"/>
          </a:xfrm>
          <a:prstGeom prst="rect">
            <a:avLst/>
          </a:prstGeom>
          <a:blipFill dpi="0" rotWithShape="1">
            <a:blip r:embed="rId3"/>
            <a:srcRect/>
            <a:stretch>
              <a:fillRect r="-17"/>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Content Placeholder 7">
            <a:extLst>
              <a:ext uri="{FF2B5EF4-FFF2-40B4-BE49-F238E27FC236}">
                <a16:creationId xmlns:a16="http://schemas.microsoft.com/office/drawing/2014/main" id="{10586156-C60F-A727-1ED8-D7EFB4D4F5D1}"/>
              </a:ext>
            </a:extLst>
          </p:cNvPr>
          <p:cNvSpPr txBox="1">
            <a:spLocks/>
          </p:cNvSpPr>
          <p:nvPr/>
        </p:nvSpPr>
        <p:spPr>
          <a:xfrm>
            <a:off x="7356620" y="2691540"/>
            <a:ext cx="2771047" cy="74618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110000"/>
              </a:lnSpc>
              <a:spcBef>
                <a:spcPts val="5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500"/>
              </a:spcBef>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4000" dirty="0"/>
              <a:t>E = mc</a:t>
            </a:r>
            <a:r>
              <a:rPr lang="en-US" sz="4000" baseline="30000" dirty="0"/>
              <a:t>2</a:t>
            </a:r>
            <a:endParaRPr lang="en-US" sz="4000" dirty="0"/>
          </a:p>
        </p:txBody>
      </p:sp>
      <p:sp>
        <p:nvSpPr>
          <p:cNvPr id="4" name="PHYS 251:…">
            <a:extLst>
              <a:ext uri="{FF2B5EF4-FFF2-40B4-BE49-F238E27FC236}">
                <a16:creationId xmlns:a16="http://schemas.microsoft.com/office/drawing/2014/main" id="{D9F53B15-4D0A-254B-7242-EAAFFC0131A7}"/>
              </a:ext>
            </a:extLst>
          </p:cNvPr>
          <p:cNvSpPr txBox="1"/>
          <p:nvPr/>
        </p:nvSpPr>
        <p:spPr>
          <a:xfrm>
            <a:off x="6331788" y="3801831"/>
            <a:ext cx="5635925" cy="2662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defRPr sz="3300"/>
            </a:pPr>
            <a:r>
              <a:rPr lang="en-US" sz="2800" dirty="0">
                <a:solidFill>
                  <a:schemeClr val="bg1"/>
                </a:solidFill>
              </a:rPr>
              <a:t>The temperature in the solar core is about 15 million K</a:t>
            </a:r>
          </a:p>
          <a:p>
            <a:pPr>
              <a:defRPr sz="3300"/>
            </a:pPr>
            <a:endParaRPr lang="en-US" sz="2800" dirty="0">
              <a:solidFill>
                <a:schemeClr val="bg1"/>
              </a:solidFill>
            </a:endParaRPr>
          </a:p>
          <a:p>
            <a:pPr>
              <a:defRPr sz="3300"/>
            </a:pPr>
            <a:r>
              <a:rPr lang="en-GB" sz="2800" dirty="0">
                <a:solidFill>
                  <a:schemeClr val="bg1"/>
                </a:solidFill>
              </a:rPr>
              <a:t>Hot enough to trigger nuclear reactions, which make the star shine</a:t>
            </a:r>
            <a:endParaRPr sz="2800" dirty="0">
              <a:solidFill>
                <a:schemeClr val="bg1"/>
              </a:solidFill>
            </a:endParaRPr>
          </a:p>
        </p:txBody>
      </p:sp>
    </p:spTree>
    <p:extLst>
      <p:ext uri="{BB962C8B-B14F-4D97-AF65-F5344CB8AC3E}">
        <p14:creationId xmlns:p14="http://schemas.microsoft.com/office/powerpoint/2010/main" val="4050669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Text Box 2">
            <a:extLst>
              <a:ext uri="{FF2B5EF4-FFF2-40B4-BE49-F238E27FC236}">
                <a16:creationId xmlns:a16="http://schemas.microsoft.com/office/drawing/2014/main" id="{38EE3B92-FBA1-908D-4154-C1160002F847}"/>
              </a:ext>
            </a:extLst>
          </p:cNvPr>
          <p:cNvSpPr txBox="1">
            <a:spLocks noChangeArrowheads="1"/>
          </p:cNvSpPr>
          <p:nvPr/>
        </p:nvSpPr>
        <p:spPr bwMode="auto">
          <a:xfrm>
            <a:off x="1676400" y="5486400"/>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FFFF00"/>
                </a:solidFill>
              </a:rPr>
              <a:t>This butterfly is more complex than a star.</a:t>
            </a:r>
            <a:endParaRPr lang="en-US" altLang="en-US" sz="2400" dirty="0">
              <a:solidFill>
                <a:schemeClr val="bg1"/>
              </a:solidFill>
            </a:endParaRPr>
          </a:p>
        </p:txBody>
      </p:sp>
      <p:sp>
        <p:nvSpPr>
          <p:cNvPr id="986118" name="Rectangle 6">
            <a:extLst>
              <a:ext uri="{FF2B5EF4-FFF2-40B4-BE49-F238E27FC236}">
                <a16:creationId xmlns:a16="http://schemas.microsoft.com/office/drawing/2014/main" id="{97E662E8-812B-6A9E-B5A6-B28C131F8C0B}"/>
              </a:ext>
            </a:extLst>
          </p:cNvPr>
          <p:cNvSpPr>
            <a:spLocks noGrp="1" noChangeArrowheads="1"/>
          </p:cNvSpPr>
          <p:nvPr>
            <p:ph type="title"/>
          </p:nvPr>
        </p:nvSpPr>
        <p:spPr>
          <a:xfrm>
            <a:off x="1981200" y="76200"/>
            <a:ext cx="8229600" cy="1143000"/>
          </a:xfrm>
        </p:spPr>
        <p:txBody>
          <a:bodyPr/>
          <a:lstStyle/>
          <a:p>
            <a:r>
              <a:rPr lang="en-US" altLang="en-US" dirty="0">
                <a:solidFill>
                  <a:srgbClr val="FFFF00"/>
                </a:solidFill>
                <a:latin typeface="Optima" panose="02000503060000020004" pitchFamily="2" charset="0"/>
              </a:rPr>
              <a:t>Stars are Simple</a:t>
            </a:r>
          </a:p>
        </p:txBody>
      </p:sp>
      <p:pic>
        <p:nvPicPr>
          <p:cNvPr id="986119" name="Picture 7">
            <a:extLst>
              <a:ext uri="{FF2B5EF4-FFF2-40B4-BE49-F238E27FC236}">
                <a16:creationId xmlns:a16="http://schemas.microsoft.com/office/drawing/2014/main" id="{EF7706DF-0358-D98B-A65B-A58B169DA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1447800"/>
            <a:ext cx="3775075" cy="3562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tars in space&#10;&#10;Description automatically generated">
            <a:extLst>
              <a:ext uri="{FF2B5EF4-FFF2-40B4-BE49-F238E27FC236}">
                <a16:creationId xmlns:a16="http://schemas.microsoft.com/office/drawing/2014/main" id="{E08C1D3C-D20B-22C6-7CC2-A546E38103A3}"/>
              </a:ext>
            </a:extLst>
          </p:cNvPr>
          <p:cNvPicPr>
            <a:picLocks noChangeAspect="1"/>
          </p:cNvPicPr>
          <p:nvPr/>
        </p:nvPicPr>
        <p:blipFill>
          <a:blip r:embed="rId3"/>
          <a:stretch>
            <a:fillRect/>
          </a:stretch>
        </p:blipFill>
        <p:spPr>
          <a:xfrm>
            <a:off x="203100" y="128690"/>
            <a:ext cx="11785800" cy="7204798"/>
          </a:xfrm>
          <a:prstGeom prst="rect">
            <a:avLst/>
          </a:prstGeom>
        </p:spPr>
      </p:pic>
      <p:sp>
        <p:nvSpPr>
          <p:cNvPr id="986118" name="Rectangle 6">
            <a:extLst>
              <a:ext uri="{FF2B5EF4-FFF2-40B4-BE49-F238E27FC236}">
                <a16:creationId xmlns:a16="http://schemas.microsoft.com/office/drawing/2014/main" id="{97E662E8-812B-6A9E-B5A6-B28C131F8C0B}"/>
              </a:ext>
            </a:extLst>
          </p:cNvPr>
          <p:cNvSpPr>
            <a:spLocks noGrp="1" noChangeArrowheads="1"/>
          </p:cNvSpPr>
          <p:nvPr>
            <p:ph type="title"/>
          </p:nvPr>
        </p:nvSpPr>
        <p:spPr>
          <a:xfrm>
            <a:off x="1981200" y="1124032"/>
            <a:ext cx="8229600" cy="1143000"/>
          </a:xfrm>
        </p:spPr>
        <p:txBody>
          <a:bodyPr>
            <a:normAutofit fontScale="90000"/>
          </a:bodyPr>
          <a:lstStyle/>
          <a:p>
            <a:pPr algn="ctr"/>
            <a:r>
              <a:rPr lang="en-US" altLang="en-US" dirty="0">
                <a:solidFill>
                  <a:srgbClr val="FFFF00"/>
                </a:solidFill>
                <a:latin typeface="Optima" panose="02000503060000020004" pitchFamily="2" charset="0"/>
              </a:rPr>
              <a:t>A Star is a self-gravitating thermonuclear reactor</a:t>
            </a:r>
          </a:p>
        </p:txBody>
      </p:sp>
    </p:spTree>
    <p:extLst>
      <p:ext uri="{BB962C8B-B14F-4D97-AF65-F5344CB8AC3E}">
        <p14:creationId xmlns:p14="http://schemas.microsoft.com/office/powerpoint/2010/main" val="865354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HYS 251:…">
            <a:extLst>
              <a:ext uri="{FF2B5EF4-FFF2-40B4-BE49-F238E27FC236}">
                <a16:creationId xmlns:a16="http://schemas.microsoft.com/office/drawing/2014/main" id="{5DC9DBED-CFC6-BFAB-16F3-A28573B8B26A}"/>
              </a:ext>
            </a:extLst>
          </p:cNvPr>
          <p:cNvSpPr txBox="1"/>
          <p:nvPr/>
        </p:nvSpPr>
        <p:spPr>
          <a:xfrm>
            <a:off x="1407660" y="239384"/>
            <a:ext cx="9376680"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4000" b="1" dirty="0">
                <a:solidFill>
                  <a:srgbClr val="FFFF00"/>
                </a:solidFill>
              </a:rPr>
              <a:t>Stellar Models</a:t>
            </a:r>
            <a:endParaRPr sz="4000" b="1" dirty="0">
              <a:solidFill>
                <a:srgbClr val="FFFF00"/>
              </a:solidFill>
            </a:endParaRPr>
          </a:p>
        </p:txBody>
      </p:sp>
      <p:pic>
        <p:nvPicPr>
          <p:cNvPr id="3" name="Picture 10">
            <a:extLst>
              <a:ext uri="{FF2B5EF4-FFF2-40B4-BE49-F238E27FC236}">
                <a16:creationId xmlns:a16="http://schemas.microsoft.com/office/drawing/2014/main" id="{3ACCA361-0852-277A-F89C-32E96BDE6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369" y="1935955"/>
            <a:ext cx="3508075" cy="263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a:extLst>
              <a:ext uri="{FF2B5EF4-FFF2-40B4-BE49-F238E27FC236}">
                <a16:creationId xmlns:a16="http://schemas.microsoft.com/office/drawing/2014/main" id="{FD8BB166-A6C4-18AC-A1BA-F62730667238}"/>
              </a:ext>
            </a:extLst>
          </p:cNvPr>
          <p:cNvSpPr>
            <a:spLocks noGrp="1" noChangeAspect="1" noChangeArrowheads="1"/>
          </p:cNvSpPr>
          <p:nvPr/>
        </p:nvSpPr>
        <p:spPr bwMode="auto">
          <a:xfrm>
            <a:off x="6429556" y="1933937"/>
            <a:ext cx="3278755" cy="2634973"/>
          </a:xfrm>
          <a:prstGeom prst="rect">
            <a:avLst/>
          </a:prstGeom>
          <a:blipFill dpi="0" rotWithShape="1">
            <a:blip r:embed="rId4"/>
            <a:srcRect/>
            <a:stretch>
              <a:fillRect r="-17"/>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7">
            <a:extLst>
              <a:ext uri="{FF2B5EF4-FFF2-40B4-BE49-F238E27FC236}">
                <a16:creationId xmlns:a16="http://schemas.microsoft.com/office/drawing/2014/main" id="{FCE74D1E-5E07-9E22-7BA3-2D7A0F294EDA}"/>
              </a:ext>
            </a:extLst>
          </p:cNvPr>
          <p:cNvSpPr txBox="1">
            <a:spLocks/>
          </p:cNvSpPr>
          <p:nvPr/>
        </p:nvSpPr>
        <p:spPr>
          <a:xfrm>
            <a:off x="1546284" y="5134753"/>
            <a:ext cx="9099431" cy="147955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110000"/>
              </a:lnSpc>
              <a:spcBef>
                <a:spcPts val="5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500"/>
              </a:spcBef>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6000" dirty="0"/>
              <a:t>E = mc</a:t>
            </a:r>
            <a:r>
              <a:rPr lang="en-US" sz="6000" baseline="30000" dirty="0"/>
              <a:t>2</a:t>
            </a:r>
            <a:endParaRPr lang="en-US" sz="6000" dirty="0"/>
          </a:p>
        </p:txBody>
      </p:sp>
    </p:spTree>
    <p:extLst>
      <p:ext uri="{BB962C8B-B14F-4D97-AF65-F5344CB8AC3E}">
        <p14:creationId xmlns:p14="http://schemas.microsoft.com/office/powerpoint/2010/main" val="4047983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05468-313C-AC2B-7279-704566294D24}"/>
            </a:ext>
          </a:extLst>
        </p:cNvPr>
        <p:cNvGrpSpPr/>
        <p:nvPr/>
      </p:nvGrpSpPr>
      <p:grpSpPr>
        <a:xfrm>
          <a:off x="0" y="0"/>
          <a:ext cx="0" cy="0"/>
          <a:chOff x="0" y="0"/>
          <a:chExt cx="0" cy="0"/>
        </a:xfrm>
      </p:grpSpPr>
      <p:pic>
        <p:nvPicPr>
          <p:cNvPr id="3" name="Picture 2" descr="Stars and galaxies in space&#10;&#10;AI-generated content may be incorrect.">
            <a:extLst>
              <a:ext uri="{FF2B5EF4-FFF2-40B4-BE49-F238E27FC236}">
                <a16:creationId xmlns:a16="http://schemas.microsoft.com/office/drawing/2014/main" id="{2BFFF93C-9F04-2299-8EEE-4CDB07EFD1F2}"/>
              </a:ext>
            </a:extLst>
          </p:cNvPr>
          <p:cNvPicPr>
            <a:picLocks noChangeAspect="1"/>
          </p:cNvPicPr>
          <p:nvPr/>
        </p:nvPicPr>
        <p:blipFill>
          <a:blip r:embed="rId3"/>
          <a:stretch>
            <a:fillRect/>
          </a:stretch>
        </p:blipFill>
        <p:spPr>
          <a:xfrm>
            <a:off x="714894" y="1328989"/>
            <a:ext cx="10514353" cy="5529011"/>
          </a:xfrm>
          <a:prstGeom prst="rect">
            <a:avLst/>
          </a:prstGeom>
        </p:spPr>
      </p:pic>
      <p:sp>
        <p:nvSpPr>
          <p:cNvPr id="986118" name="Rectangle 6">
            <a:extLst>
              <a:ext uri="{FF2B5EF4-FFF2-40B4-BE49-F238E27FC236}">
                <a16:creationId xmlns:a16="http://schemas.microsoft.com/office/drawing/2014/main" id="{5D2702ED-8890-5ED3-28B7-65A1C2D58D37}"/>
              </a:ext>
            </a:extLst>
          </p:cNvPr>
          <p:cNvSpPr>
            <a:spLocks noGrp="1" noChangeArrowheads="1"/>
          </p:cNvSpPr>
          <p:nvPr>
            <p:ph type="title"/>
          </p:nvPr>
        </p:nvSpPr>
        <p:spPr>
          <a:xfrm>
            <a:off x="1981200" y="185989"/>
            <a:ext cx="8229600" cy="1143000"/>
          </a:xfrm>
        </p:spPr>
        <p:txBody>
          <a:bodyPr>
            <a:normAutofit/>
          </a:bodyPr>
          <a:lstStyle/>
          <a:p>
            <a:pPr algn="ctr"/>
            <a:r>
              <a:rPr lang="en-US" altLang="en-US" dirty="0">
                <a:solidFill>
                  <a:srgbClr val="FFFF00"/>
                </a:solidFill>
                <a:latin typeface="Optima" panose="02000503060000020004" pitchFamily="2" charset="0"/>
              </a:rPr>
              <a:t>How about galaxies?</a:t>
            </a:r>
          </a:p>
        </p:txBody>
      </p:sp>
    </p:spTree>
    <p:extLst>
      <p:ext uri="{BB962C8B-B14F-4D97-AF65-F5344CB8AC3E}">
        <p14:creationId xmlns:p14="http://schemas.microsoft.com/office/powerpoint/2010/main" val="1832532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ectangle"/>
          <p:cNvSpPr/>
          <p:nvPr/>
        </p:nvSpPr>
        <p:spPr>
          <a:xfrm>
            <a:off x="2438400" y="1828800"/>
            <a:ext cx="317500" cy="2514600"/>
          </a:xfrm>
          <a:prstGeom prst="rect">
            <a:avLst/>
          </a:prstGeom>
          <a:solidFill>
            <a:srgbClr val="000000"/>
          </a:solidFill>
          <a:ln w="19050">
            <a:miter lim="400000"/>
          </a:ln>
        </p:spPr>
        <p:txBody>
          <a:bodyPr lIns="50800" tIns="50800" rIns="50800" bIns="50800" anchor="ctr"/>
          <a:lstStyle/>
          <a:p>
            <a:pPr marL="40639" marR="40639">
              <a:defRPr>
                <a:uFill>
                  <a:solidFill>
                    <a:srgbClr val="000000"/>
                  </a:solidFill>
                </a:uFill>
                <a:latin typeface="Arial"/>
                <a:ea typeface="Arial"/>
                <a:cs typeface="Arial"/>
                <a:sym typeface="Arial"/>
              </a:defRPr>
            </a:pPr>
            <a:endParaRPr/>
          </a:p>
        </p:txBody>
      </p:sp>
      <p:sp>
        <p:nvSpPr>
          <p:cNvPr id="261" name="Rectangle"/>
          <p:cNvSpPr/>
          <p:nvPr/>
        </p:nvSpPr>
        <p:spPr>
          <a:xfrm>
            <a:off x="10363200" y="1752600"/>
            <a:ext cx="317500" cy="2514600"/>
          </a:xfrm>
          <a:prstGeom prst="rect">
            <a:avLst/>
          </a:prstGeom>
          <a:solidFill>
            <a:srgbClr val="000000"/>
          </a:solidFill>
          <a:ln w="19050">
            <a:miter lim="400000"/>
          </a:ln>
        </p:spPr>
        <p:txBody>
          <a:bodyPr lIns="50800" tIns="50800" rIns="50800" bIns="50800" anchor="ctr"/>
          <a:lstStyle/>
          <a:p>
            <a:pPr marL="40639" marR="40639">
              <a:defRPr>
                <a:uFill>
                  <a:solidFill>
                    <a:srgbClr val="000000"/>
                  </a:solidFill>
                </a:uFill>
                <a:latin typeface="Arial"/>
                <a:ea typeface="Arial"/>
                <a:cs typeface="Arial"/>
                <a:sym typeface="Arial"/>
              </a:defRPr>
            </a:pPr>
            <a:endParaRPr/>
          </a:p>
        </p:txBody>
      </p:sp>
      <p:sp>
        <p:nvSpPr>
          <p:cNvPr id="262" name="The Galaxy Zoo"/>
          <p:cNvSpPr txBox="1">
            <a:spLocks noGrp="1"/>
          </p:cNvSpPr>
          <p:nvPr>
            <p:ph type="title"/>
          </p:nvPr>
        </p:nvSpPr>
        <p:spPr>
          <a:xfrm>
            <a:off x="1524000" y="203200"/>
            <a:ext cx="9144000" cy="1143000"/>
          </a:xfrm>
          <a:prstGeom prst="rect">
            <a:avLst/>
          </a:prstGeom>
        </p:spPr>
        <p:txBody>
          <a:bodyPr/>
          <a:lstStyle>
            <a:lvl1pPr>
              <a:defRPr sz="4500" b="1">
                <a:solidFill>
                  <a:srgbClr val="FFFB00"/>
                </a:solidFill>
                <a:uFill>
                  <a:solidFill>
                    <a:srgbClr val="FFFB00"/>
                  </a:solidFill>
                </a:uFill>
                <a:latin typeface="+mj-lt"/>
                <a:ea typeface="+mj-ea"/>
                <a:cs typeface="+mj-cs"/>
                <a:sym typeface="Calibri"/>
              </a:defRPr>
            </a:lvl1pPr>
          </a:lstStyle>
          <a:p>
            <a:r>
              <a:t>The Galaxy Zoo</a:t>
            </a:r>
          </a:p>
        </p:txBody>
      </p:sp>
      <p:pic>
        <p:nvPicPr>
          <p:cNvPr id="263" name="NGC_4374_UGC_7494_VCC_763_irg_halfsize.jpg" descr="NGC_4374_UGC_7494_VCC_763_irg_halfsize.jpg"/>
          <p:cNvPicPr>
            <a:picLocks/>
          </p:cNvPicPr>
          <p:nvPr/>
        </p:nvPicPr>
        <p:blipFill>
          <a:blip r:embed="rId2"/>
          <a:stretch>
            <a:fillRect/>
          </a:stretch>
        </p:blipFill>
        <p:spPr>
          <a:xfrm>
            <a:off x="1524001" y="1371601"/>
            <a:ext cx="2925763" cy="2195513"/>
          </a:xfrm>
          <a:prstGeom prst="rect">
            <a:avLst/>
          </a:prstGeom>
          <a:ln w="12700">
            <a:miter lim="400000"/>
          </a:ln>
        </p:spPr>
      </p:pic>
      <p:pic>
        <p:nvPicPr>
          <p:cNvPr id="264" name="NGC_173_Sc_sdss.jpg" descr="NGC_173_Sc_sdss.jpg"/>
          <p:cNvPicPr>
            <a:picLocks/>
          </p:cNvPicPr>
          <p:nvPr/>
        </p:nvPicPr>
        <p:blipFill>
          <a:blip r:embed="rId3"/>
          <a:stretch>
            <a:fillRect/>
          </a:stretch>
        </p:blipFill>
        <p:spPr>
          <a:xfrm>
            <a:off x="4495801" y="1371601"/>
            <a:ext cx="2925763" cy="2195513"/>
          </a:xfrm>
          <a:prstGeom prst="rect">
            <a:avLst/>
          </a:prstGeom>
          <a:ln w="12700">
            <a:miter lim="400000"/>
          </a:ln>
        </p:spPr>
      </p:pic>
      <p:pic>
        <p:nvPicPr>
          <p:cNvPr id="265" name="UGC_4277_irg_halfsize.jpg" descr="UGC_4277_irg_halfsize.jpg"/>
          <p:cNvPicPr>
            <a:picLocks/>
          </p:cNvPicPr>
          <p:nvPr/>
        </p:nvPicPr>
        <p:blipFill>
          <a:blip r:embed="rId4"/>
          <a:stretch>
            <a:fillRect/>
          </a:stretch>
        </p:blipFill>
        <p:spPr>
          <a:xfrm>
            <a:off x="7543801" y="1371601"/>
            <a:ext cx="2925763" cy="2195513"/>
          </a:xfrm>
          <a:prstGeom prst="rect">
            <a:avLst/>
          </a:prstGeom>
          <a:ln w="12700">
            <a:miter lim="400000"/>
          </a:ln>
        </p:spPr>
      </p:pic>
      <p:pic>
        <p:nvPicPr>
          <p:cNvPr id="266" name="NGC_4490_UGC_7651_irg_halfsize.jpg" descr="NGC_4490_UGC_7651_irg_halfsize.jpg"/>
          <p:cNvPicPr>
            <a:picLocks/>
          </p:cNvPicPr>
          <p:nvPr/>
        </p:nvPicPr>
        <p:blipFill>
          <a:blip r:embed="rId5"/>
          <a:stretch>
            <a:fillRect/>
          </a:stretch>
        </p:blipFill>
        <p:spPr>
          <a:xfrm>
            <a:off x="4495801" y="4038601"/>
            <a:ext cx="2925763" cy="2195513"/>
          </a:xfrm>
          <a:prstGeom prst="rect">
            <a:avLst/>
          </a:prstGeom>
          <a:ln w="12700">
            <a:miter lim="400000"/>
          </a:ln>
        </p:spPr>
      </p:pic>
      <p:pic>
        <p:nvPicPr>
          <p:cNvPr id="267" name="Sextans_B_UGC_5373_DDO_70_irg_halfsize.jpg" descr="Sextans_B_UGC_5373_DDO_70_irg_halfsize.jpg"/>
          <p:cNvPicPr>
            <a:picLocks/>
          </p:cNvPicPr>
          <p:nvPr/>
        </p:nvPicPr>
        <p:blipFill>
          <a:blip r:embed="rId6"/>
          <a:stretch>
            <a:fillRect/>
          </a:stretch>
        </p:blipFill>
        <p:spPr>
          <a:xfrm>
            <a:off x="7467601" y="4038601"/>
            <a:ext cx="2925763" cy="2193925"/>
          </a:xfrm>
          <a:prstGeom prst="rect">
            <a:avLst/>
          </a:prstGeom>
          <a:ln w="12700">
            <a:miter lim="400000"/>
          </a:ln>
        </p:spPr>
      </p:pic>
      <p:pic>
        <p:nvPicPr>
          <p:cNvPr id="268" name="NGC_3166_UGC_5516_IRAS_10111+0340_irg_halfsize.jpg" descr="NGC_3166_UGC_5516_IRAS_10111+0340_irg_halfsize.jpg"/>
          <p:cNvPicPr>
            <a:picLocks/>
          </p:cNvPicPr>
          <p:nvPr/>
        </p:nvPicPr>
        <p:blipFill>
          <a:blip r:embed="rId7"/>
          <a:stretch>
            <a:fillRect/>
          </a:stretch>
        </p:blipFill>
        <p:spPr>
          <a:xfrm>
            <a:off x="1524001" y="3962401"/>
            <a:ext cx="2925763" cy="2193925"/>
          </a:xfrm>
          <a:prstGeom prst="rect">
            <a:avLst/>
          </a:prstGeom>
          <a:ln w="12700">
            <a:miter lim="400000"/>
          </a:ln>
        </p:spPr>
      </p:pic>
      <p:sp>
        <p:nvSpPr>
          <p:cNvPr id="269" name="Elliptical"/>
          <p:cNvSpPr/>
          <p:nvPr/>
        </p:nvSpPr>
        <p:spPr>
          <a:xfrm>
            <a:off x="1981200" y="1371600"/>
            <a:ext cx="2070100"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spcBef>
                <a:spcPts val="1000"/>
              </a:spcBef>
              <a:buClr>
                <a:srgbClr val="FFFB00"/>
              </a:buClr>
              <a:buFont typeface="Arial"/>
              <a:defRPr>
                <a:solidFill>
                  <a:srgbClr val="FFFB00"/>
                </a:solidFill>
                <a:uFill>
                  <a:solidFill>
                    <a:srgbClr val="FFFB00"/>
                  </a:solidFill>
                </a:uFill>
                <a:latin typeface="Arial"/>
                <a:ea typeface="Arial"/>
                <a:cs typeface="Arial"/>
                <a:sym typeface="Arial"/>
              </a:defRPr>
            </a:lvl1pPr>
          </a:lstStyle>
          <a:p>
            <a:r>
              <a:t>Elliptical</a:t>
            </a:r>
          </a:p>
        </p:txBody>
      </p:sp>
      <p:sp>
        <p:nvSpPr>
          <p:cNvPr id="270" name="Dwarf Spheroidal"/>
          <p:cNvSpPr/>
          <p:nvPr/>
        </p:nvSpPr>
        <p:spPr>
          <a:xfrm>
            <a:off x="8001000" y="3962401"/>
            <a:ext cx="2070100"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spcBef>
                <a:spcPts val="1000"/>
              </a:spcBef>
              <a:buClr>
                <a:srgbClr val="FFFB00"/>
              </a:buClr>
              <a:buFont typeface="Arial"/>
              <a:defRPr>
                <a:solidFill>
                  <a:srgbClr val="FFFB00"/>
                </a:solidFill>
                <a:uFill>
                  <a:solidFill>
                    <a:srgbClr val="FFFB00"/>
                  </a:solidFill>
                </a:uFill>
                <a:latin typeface="Arial"/>
                <a:ea typeface="Arial"/>
                <a:cs typeface="Arial"/>
                <a:sym typeface="Arial"/>
              </a:defRPr>
            </a:lvl1pPr>
          </a:lstStyle>
          <a:p>
            <a:r>
              <a:t>Dwarf Spheroidal</a:t>
            </a:r>
          </a:p>
        </p:txBody>
      </p:sp>
      <p:sp>
        <p:nvSpPr>
          <p:cNvPr id="271" name="Irregular"/>
          <p:cNvSpPr/>
          <p:nvPr/>
        </p:nvSpPr>
        <p:spPr>
          <a:xfrm>
            <a:off x="4876800" y="3886200"/>
            <a:ext cx="2070100"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spcBef>
                <a:spcPts val="1000"/>
              </a:spcBef>
              <a:buClr>
                <a:srgbClr val="FFFB00"/>
              </a:buClr>
              <a:buFont typeface="Arial"/>
              <a:defRPr>
                <a:solidFill>
                  <a:srgbClr val="FFFB00"/>
                </a:solidFill>
                <a:uFill>
                  <a:solidFill>
                    <a:srgbClr val="FFFB00"/>
                  </a:solidFill>
                </a:uFill>
                <a:latin typeface="Arial"/>
                <a:ea typeface="Arial"/>
                <a:cs typeface="Arial"/>
                <a:sym typeface="Arial"/>
              </a:defRPr>
            </a:lvl1pPr>
          </a:lstStyle>
          <a:p>
            <a:r>
              <a:t>Irregular</a:t>
            </a:r>
          </a:p>
        </p:txBody>
      </p:sp>
      <p:sp>
        <p:nvSpPr>
          <p:cNvPr id="272" name="Lenticular"/>
          <p:cNvSpPr/>
          <p:nvPr/>
        </p:nvSpPr>
        <p:spPr>
          <a:xfrm>
            <a:off x="1981200" y="3962400"/>
            <a:ext cx="2070100"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spcBef>
                <a:spcPts val="1000"/>
              </a:spcBef>
              <a:buClr>
                <a:srgbClr val="FFFB00"/>
              </a:buClr>
              <a:buFont typeface="Arial"/>
              <a:defRPr>
                <a:solidFill>
                  <a:srgbClr val="FFFB00"/>
                </a:solidFill>
                <a:uFill>
                  <a:solidFill>
                    <a:srgbClr val="FFFB00"/>
                  </a:solidFill>
                </a:uFill>
                <a:latin typeface="Arial"/>
                <a:ea typeface="Arial"/>
                <a:cs typeface="Arial"/>
                <a:sym typeface="Arial"/>
              </a:defRPr>
            </a:lvl1pPr>
          </a:lstStyle>
          <a:p>
            <a:r>
              <a:t>Lenticular</a:t>
            </a:r>
          </a:p>
        </p:txBody>
      </p:sp>
      <p:sp>
        <p:nvSpPr>
          <p:cNvPr id="273" name="Spiral seen edge-on"/>
          <p:cNvSpPr/>
          <p:nvPr/>
        </p:nvSpPr>
        <p:spPr>
          <a:xfrm>
            <a:off x="7696200" y="1371601"/>
            <a:ext cx="2374900"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spcBef>
                <a:spcPts val="1000"/>
              </a:spcBef>
              <a:buClr>
                <a:srgbClr val="FFFB00"/>
              </a:buClr>
              <a:buFont typeface="Arial"/>
              <a:defRPr>
                <a:solidFill>
                  <a:srgbClr val="FFFB00"/>
                </a:solidFill>
                <a:uFill>
                  <a:solidFill>
                    <a:srgbClr val="FFFB00"/>
                  </a:solidFill>
                </a:uFill>
                <a:latin typeface="Arial"/>
                <a:ea typeface="Arial"/>
                <a:cs typeface="Arial"/>
                <a:sym typeface="Arial"/>
              </a:defRPr>
            </a:lvl1pPr>
          </a:lstStyle>
          <a:p>
            <a:r>
              <a:t>Spiral seen edge-on</a:t>
            </a:r>
          </a:p>
        </p:txBody>
      </p:sp>
      <p:sp>
        <p:nvSpPr>
          <p:cNvPr id="274" name="Spiral seen face-on"/>
          <p:cNvSpPr/>
          <p:nvPr/>
        </p:nvSpPr>
        <p:spPr>
          <a:xfrm>
            <a:off x="4724400" y="1371601"/>
            <a:ext cx="2298700"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spcBef>
                <a:spcPts val="1000"/>
              </a:spcBef>
              <a:buClr>
                <a:srgbClr val="FFFB00"/>
              </a:buClr>
              <a:buFont typeface="Arial"/>
              <a:defRPr>
                <a:solidFill>
                  <a:srgbClr val="FFFB00"/>
                </a:solidFill>
                <a:uFill>
                  <a:solidFill>
                    <a:srgbClr val="FFFB00"/>
                  </a:solidFill>
                </a:uFill>
                <a:latin typeface="Arial"/>
                <a:ea typeface="Arial"/>
                <a:cs typeface="Arial"/>
                <a:sym typeface="Arial"/>
              </a:defRPr>
            </a:lvl1pPr>
          </a:lstStyle>
          <a:p>
            <a:r>
              <a:t>Spiral seen face-on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62402-1C1B-FF26-70A3-80BABACCA97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CB6073B-2950-27AD-9E9E-5C7B2F3F6943}"/>
              </a:ext>
            </a:extLst>
          </p:cNvPr>
          <p:cNvSpPr/>
          <p:nvPr/>
        </p:nvSpPr>
        <p:spPr>
          <a:xfrm>
            <a:off x="0" y="-26504"/>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alaxy in the sky&#10;&#10;Description automatically generated">
            <a:extLst>
              <a:ext uri="{FF2B5EF4-FFF2-40B4-BE49-F238E27FC236}">
                <a16:creationId xmlns:a16="http://schemas.microsoft.com/office/drawing/2014/main" id="{5F8C3EF6-F309-EF16-7338-7DAEFC49D645}"/>
              </a:ext>
            </a:extLst>
          </p:cNvPr>
          <p:cNvPicPr>
            <a:picLocks noGrp="1" noChangeAspect="1"/>
          </p:cNvPicPr>
          <p:nvPr>
            <p:ph idx="1"/>
          </p:nvPr>
        </p:nvPicPr>
        <p:blipFill>
          <a:blip r:embed="rId2"/>
          <a:stretch>
            <a:fillRect/>
          </a:stretch>
        </p:blipFill>
        <p:spPr>
          <a:xfrm>
            <a:off x="838200" y="0"/>
            <a:ext cx="10289160" cy="6858000"/>
          </a:xfrm>
        </p:spPr>
      </p:pic>
      <p:sp>
        <p:nvSpPr>
          <p:cNvPr id="8" name="Rectangle 7">
            <a:extLst>
              <a:ext uri="{FF2B5EF4-FFF2-40B4-BE49-F238E27FC236}">
                <a16:creationId xmlns:a16="http://schemas.microsoft.com/office/drawing/2014/main" id="{04EBE6E0-CC92-2EFA-74F8-21DE2A465DB6}"/>
              </a:ext>
            </a:extLst>
          </p:cNvPr>
          <p:cNvSpPr/>
          <p:nvPr/>
        </p:nvSpPr>
        <p:spPr>
          <a:xfrm>
            <a:off x="1205948" y="609600"/>
            <a:ext cx="3617843" cy="5300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3E8E69-B76F-AFB3-96FE-F95698AD1039}"/>
              </a:ext>
            </a:extLst>
          </p:cNvPr>
          <p:cNvSpPr>
            <a:spLocks noGrp="1"/>
          </p:cNvSpPr>
          <p:nvPr>
            <p:ph type="title"/>
          </p:nvPr>
        </p:nvSpPr>
        <p:spPr/>
        <p:txBody>
          <a:bodyPr/>
          <a:lstStyle/>
          <a:p>
            <a:r>
              <a:rPr lang="en-US" dirty="0">
                <a:solidFill>
                  <a:srgbClr val="FFFF00"/>
                </a:solidFill>
              </a:rPr>
              <a:t>Our Galaxy, the Milky Way</a:t>
            </a:r>
          </a:p>
        </p:txBody>
      </p:sp>
    </p:spTree>
    <p:extLst>
      <p:ext uri="{BB962C8B-B14F-4D97-AF65-F5344CB8AC3E}">
        <p14:creationId xmlns:p14="http://schemas.microsoft.com/office/powerpoint/2010/main" val="3202701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7. Stellar Evolution">
            <a:extLst>
              <a:ext uri="{FF2B5EF4-FFF2-40B4-BE49-F238E27FC236}">
                <a16:creationId xmlns:a16="http://schemas.microsoft.com/office/drawing/2014/main" id="{AA58783B-198F-214B-879E-5895757BCAF6}"/>
              </a:ext>
            </a:extLst>
          </p:cNvPr>
          <p:cNvSpPr/>
          <p:nvPr/>
        </p:nvSpPr>
        <p:spPr>
          <a:xfrm>
            <a:off x="1524000" y="-20095"/>
            <a:ext cx="9144000" cy="1027828"/>
          </a:xfrm>
          <a:prstGeom prst="rect">
            <a:avLst/>
          </a:prstGeom>
          <a:solidFill>
            <a:srgbClr val="7A81FF">
              <a:alpha val="44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00918" tIns="200918" rIns="200918" bIns="200918" anchor="ctr"/>
          <a:lstStyle>
            <a:lvl1pPr algn="r">
              <a:defRPr sz="3000" b="1">
                <a:latin typeface="Helvetica"/>
                <a:ea typeface="Helvetica"/>
                <a:cs typeface="Helvetica"/>
                <a:sym typeface="Helvetica"/>
              </a:defRPr>
            </a:lvl1pPr>
          </a:lstStyle>
          <a:p>
            <a:r>
              <a:rPr lang="en-US" sz="2800" b="0" dirty="0"/>
              <a:t>1. Introduction</a:t>
            </a:r>
            <a:endParaRPr sz="2800" b="0" dirty="0"/>
          </a:p>
        </p:txBody>
      </p:sp>
      <p:pic>
        <p:nvPicPr>
          <p:cNvPr id="3" name="Picture 2">
            <a:extLst>
              <a:ext uri="{FF2B5EF4-FFF2-40B4-BE49-F238E27FC236}">
                <a16:creationId xmlns:a16="http://schemas.microsoft.com/office/drawing/2014/main" id="{E3558646-23DB-DE40-B47F-D93E1F858C81}"/>
              </a:ext>
            </a:extLst>
          </p:cNvPr>
          <p:cNvPicPr>
            <a:picLocks noChangeAspect="1"/>
          </p:cNvPicPr>
          <p:nvPr/>
        </p:nvPicPr>
        <p:blipFill>
          <a:blip r:embed="rId3"/>
          <a:stretch>
            <a:fillRect/>
          </a:stretch>
        </p:blipFill>
        <p:spPr>
          <a:xfrm>
            <a:off x="3378338" y="1171363"/>
            <a:ext cx="7336567" cy="5450819"/>
          </a:xfrm>
          <a:prstGeom prst="rect">
            <a:avLst/>
          </a:prstGeom>
        </p:spPr>
      </p:pic>
      <p:sp>
        <p:nvSpPr>
          <p:cNvPr id="9" name="PHYS 251:…">
            <a:extLst>
              <a:ext uri="{FF2B5EF4-FFF2-40B4-BE49-F238E27FC236}">
                <a16:creationId xmlns:a16="http://schemas.microsoft.com/office/drawing/2014/main" id="{94FD57ED-ABDA-184A-9B0F-CBB331E1DF3A}"/>
              </a:ext>
            </a:extLst>
          </p:cNvPr>
          <p:cNvSpPr txBox="1"/>
          <p:nvPr/>
        </p:nvSpPr>
        <p:spPr>
          <a:xfrm>
            <a:off x="1574541" y="4359727"/>
            <a:ext cx="1803796" cy="1308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algn="ctr">
              <a:defRPr sz="3300"/>
            </a:pPr>
            <a:r>
              <a:rPr lang="en-US" sz="2000" dirty="0"/>
              <a:t>Attention to varying strength of spectral lines</a:t>
            </a:r>
            <a:endParaRPr sz="2000" dirty="0"/>
          </a:p>
        </p:txBody>
      </p:sp>
      <p:sp>
        <p:nvSpPr>
          <p:cNvPr id="12" name="PHYS 251:…">
            <a:extLst>
              <a:ext uri="{FF2B5EF4-FFF2-40B4-BE49-F238E27FC236}">
                <a16:creationId xmlns:a16="http://schemas.microsoft.com/office/drawing/2014/main" id="{7F015944-C5AC-3244-8919-38E76572BF8C}"/>
              </a:ext>
            </a:extLst>
          </p:cNvPr>
          <p:cNvSpPr txBox="1"/>
          <p:nvPr/>
        </p:nvSpPr>
        <p:spPr>
          <a:xfrm>
            <a:off x="1380076" y="2344386"/>
            <a:ext cx="2192729" cy="1219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algn="ctr">
              <a:defRPr sz="3300"/>
            </a:pPr>
            <a:r>
              <a:rPr lang="en-US" sz="2475" b="1" dirty="0"/>
              <a:t>Stars have different spectra</a:t>
            </a:r>
            <a:endParaRPr sz="2475" b="1" dirty="0"/>
          </a:p>
        </p:txBody>
      </p:sp>
    </p:spTree>
    <p:extLst>
      <p:ext uri="{BB962C8B-B14F-4D97-AF65-F5344CB8AC3E}">
        <p14:creationId xmlns:p14="http://schemas.microsoft.com/office/powerpoint/2010/main" val="411201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58F842-F1A7-E341-AC09-DD603B7C8109}"/>
              </a:ext>
            </a:extLst>
          </p:cNvPr>
          <p:cNvPicPr>
            <a:picLocks noChangeAspect="1"/>
          </p:cNvPicPr>
          <p:nvPr/>
        </p:nvPicPr>
        <p:blipFill rotWithShape="1">
          <a:blip r:embed="rId2"/>
          <a:srcRect t="16201"/>
          <a:stretch/>
        </p:blipFill>
        <p:spPr>
          <a:xfrm>
            <a:off x="1521716" y="10"/>
            <a:ext cx="9143999" cy="6857990"/>
          </a:xfrm>
          <a:prstGeom prst="rect">
            <a:avLst/>
          </a:prstGeom>
        </p:spPr>
      </p:pic>
      <p:sp>
        <p:nvSpPr>
          <p:cNvPr id="445" name="7.2. Evolution of a low mass star (1M⊙)"/>
          <p:cNvSpPr txBox="1"/>
          <p:nvPr/>
        </p:nvSpPr>
        <p:spPr>
          <a:xfrm>
            <a:off x="6028346" y="1285771"/>
            <a:ext cx="54166" cy="281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l">
              <a:defRPr sz="2800"/>
            </a:lvl1pPr>
          </a:lstStyle>
          <a:p>
            <a:endParaRPr sz="1477" dirty="0"/>
          </a:p>
        </p:txBody>
      </p:sp>
      <p:sp>
        <p:nvSpPr>
          <p:cNvPr id="5" name="TextBox 4">
            <a:extLst>
              <a:ext uri="{FF2B5EF4-FFF2-40B4-BE49-F238E27FC236}">
                <a16:creationId xmlns:a16="http://schemas.microsoft.com/office/drawing/2014/main" id="{2A8B4F63-6FE4-2C45-87AA-C478D513F3AB}"/>
              </a:ext>
            </a:extLst>
          </p:cNvPr>
          <p:cNvSpPr txBox="1"/>
          <p:nvPr/>
        </p:nvSpPr>
        <p:spPr>
          <a:xfrm>
            <a:off x="5100947" y="163790"/>
            <a:ext cx="3151845" cy="707886"/>
          </a:xfrm>
          <a:prstGeom prst="rect">
            <a:avLst/>
          </a:prstGeom>
          <a:noFill/>
        </p:spPr>
        <p:txBody>
          <a:bodyPr wrap="square" rtlCol="0">
            <a:spAutoFit/>
          </a:bodyPr>
          <a:lstStyle/>
          <a:p>
            <a:r>
              <a:rPr lang="en-US" sz="4000" b="1" u="sng" dirty="0">
                <a:solidFill>
                  <a:schemeClr val="bg1"/>
                </a:solidFill>
              </a:rPr>
              <a:t>Why Stars?</a:t>
            </a:r>
          </a:p>
        </p:txBody>
      </p:sp>
    </p:spTree>
    <p:extLst>
      <p:ext uri="{BB962C8B-B14F-4D97-AF65-F5344CB8AC3E}">
        <p14:creationId xmlns:p14="http://schemas.microsoft.com/office/powerpoint/2010/main" val="1364241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 name="7.2. Evolution of a low mass star (1M⊙)"/>
          <p:cNvSpPr txBox="1"/>
          <p:nvPr/>
        </p:nvSpPr>
        <p:spPr>
          <a:xfrm>
            <a:off x="6028346" y="1285771"/>
            <a:ext cx="54166" cy="281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l">
              <a:defRPr sz="2800"/>
            </a:lvl1pPr>
          </a:lstStyle>
          <a:p>
            <a:endParaRPr sz="1477" dirty="0"/>
          </a:p>
        </p:txBody>
      </p:sp>
      <p:sp>
        <p:nvSpPr>
          <p:cNvPr id="11" name="7. Stellar Evolution">
            <a:extLst>
              <a:ext uri="{FF2B5EF4-FFF2-40B4-BE49-F238E27FC236}">
                <a16:creationId xmlns:a16="http://schemas.microsoft.com/office/drawing/2014/main" id="{9C850BB8-CBAD-1948-9F27-DE33001077FC}"/>
              </a:ext>
            </a:extLst>
          </p:cNvPr>
          <p:cNvSpPr/>
          <p:nvPr/>
        </p:nvSpPr>
        <p:spPr>
          <a:xfrm>
            <a:off x="1524000" y="-22438"/>
            <a:ext cx="9144000" cy="1027828"/>
          </a:xfrm>
          <a:prstGeom prst="rect">
            <a:avLst/>
          </a:prstGeom>
          <a:solidFill>
            <a:srgbClr val="B3B6E6">
              <a:alpha val="98824"/>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0918" tIns="200918" rIns="200918" bIns="200918" anchor="ctr"/>
          <a:lstStyle>
            <a:lvl1pPr algn="r">
              <a:defRPr sz="3000" b="1">
                <a:latin typeface="Helvetica"/>
                <a:ea typeface="Helvetica"/>
                <a:cs typeface="Helvetica"/>
                <a:sym typeface="Helvetica"/>
              </a:defRPr>
            </a:lvl1pPr>
          </a:lstStyle>
          <a:p>
            <a:r>
              <a:rPr lang="en-US" sz="2400" b="0" dirty="0"/>
              <a:t>5. Stellar Atmospheres</a:t>
            </a:r>
          </a:p>
          <a:p>
            <a:r>
              <a:rPr lang="en-US" sz="2000" b="0" dirty="0"/>
              <a:t>5.4. Local Thermodynamic Equilibrium</a:t>
            </a:r>
            <a:endParaRPr sz="2000" b="0" dirty="0"/>
          </a:p>
        </p:txBody>
      </p:sp>
      <p:pic>
        <p:nvPicPr>
          <p:cNvPr id="6" name="Picture 5">
            <a:extLst>
              <a:ext uri="{FF2B5EF4-FFF2-40B4-BE49-F238E27FC236}">
                <a16:creationId xmlns:a16="http://schemas.microsoft.com/office/drawing/2014/main" id="{08525BEC-C30E-3D4A-B943-378FA2D8AEB4}"/>
              </a:ext>
            </a:extLst>
          </p:cNvPr>
          <p:cNvPicPr>
            <a:picLocks noChangeAspect="1"/>
          </p:cNvPicPr>
          <p:nvPr/>
        </p:nvPicPr>
        <p:blipFill>
          <a:blip r:embed="rId3"/>
          <a:stretch>
            <a:fillRect/>
          </a:stretch>
        </p:blipFill>
        <p:spPr>
          <a:xfrm>
            <a:off x="6124283" y="2018768"/>
            <a:ext cx="4452278" cy="3553461"/>
          </a:xfrm>
          <a:prstGeom prst="rect">
            <a:avLst/>
          </a:prstGeom>
        </p:spPr>
      </p:pic>
      <p:pic>
        <p:nvPicPr>
          <p:cNvPr id="9" name="Picture 8">
            <a:extLst>
              <a:ext uri="{FF2B5EF4-FFF2-40B4-BE49-F238E27FC236}">
                <a16:creationId xmlns:a16="http://schemas.microsoft.com/office/drawing/2014/main" id="{F18D2312-D576-6148-BC0B-E9DC77B801F6}"/>
              </a:ext>
            </a:extLst>
          </p:cNvPr>
          <p:cNvPicPr>
            <a:picLocks noChangeAspect="1"/>
          </p:cNvPicPr>
          <p:nvPr/>
        </p:nvPicPr>
        <p:blipFill>
          <a:blip r:embed="rId4"/>
          <a:stretch>
            <a:fillRect/>
          </a:stretch>
        </p:blipFill>
        <p:spPr>
          <a:xfrm>
            <a:off x="1563345" y="2292799"/>
            <a:ext cx="4560939" cy="3429000"/>
          </a:xfrm>
          <a:prstGeom prst="rect">
            <a:avLst/>
          </a:prstGeom>
        </p:spPr>
      </p:pic>
      <p:sp>
        <p:nvSpPr>
          <p:cNvPr id="10" name="TextBox 9">
            <a:extLst>
              <a:ext uri="{FF2B5EF4-FFF2-40B4-BE49-F238E27FC236}">
                <a16:creationId xmlns:a16="http://schemas.microsoft.com/office/drawing/2014/main" id="{61AD2503-B11C-CB47-8D98-169A1E7101E7}"/>
              </a:ext>
            </a:extLst>
          </p:cNvPr>
          <p:cNvSpPr txBox="1"/>
          <p:nvPr/>
        </p:nvSpPr>
        <p:spPr>
          <a:xfrm>
            <a:off x="2624088" y="2016515"/>
            <a:ext cx="2309350" cy="369332"/>
          </a:xfrm>
          <a:prstGeom prst="rect">
            <a:avLst/>
          </a:prstGeom>
          <a:noFill/>
        </p:spPr>
        <p:txBody>
          <a:bodyPr wrap="none" rtlCol="0">
            <a:spAutoFit/>
          </a:bodyPr>
          <a:lstStyle/>
          <a:p>
            <a:r>
              <a:rPr lang="en-US" dirty="0"/>
              <a:t>Schiavon et al. (1997)</a:t>
            </a:r>
          </a:p>
        </p:txBody>
      </p:sp>
      <p:sp>
        <p:nvSpPr>
          <p:cNvPr id="13" name="TextBox 12">
            <a:extLst>
              <a:ext uri="{FF2B5EF4-FFF2-40B4-BE49-F238E27FC236}">
                <a16:creationId xmlns:a16="http://schemas.microsoft.com/office/drawing/2014/main" id="{75E479AA-25E7-9B4F-A8F8-EB5BF7775AF0}"/>
              </a:ext>
            </a:extLst>
          </p:cNvPr>
          <p:cNvSpPr txBox="1"/>
          <p:nvPr/>
        </p:nvSpPr>
        <p:spPr>
          <a:xfrm>
            <a:off x="3252711" y="1285771"/>
            <a:ext cx="6546151" cy="523220"/>
          </a:xfrm>
          <a:prstGeom prst="rect">
            <a:avLst/>
          </a:prstGeom>
          <a:noFill/>
        </p:spPr>
        <p:txBody>
          <a:bodyPr wrap="none" rtlCol="0">
            <a:spAutoFit/>
          </a:bodyPr>
          <a:lstStyle/>
          <a:p>
            <a:r>
              <a:rPr lang="en-US" sz="2800" b="1" dirty="0"/>
              <a:t>Infrared spectroscopy of Barnard’s star</a:t>
            </a:r>
          </a:p>
        </p:txBody>
      </p:sp>
      <p:sp>
        <p:nvSpPr>
          <p:cNvPr id="14" name="TextBox 13">
            <a:extLst>
              <a:ext uri="{FF2B5EF4-FFF2-40B4-BE49-F238E27FC236}">
                <a16:creationId xmlns:a16="http://schemas.microsoft.com/office/drawing/2014/main" id="{6CB7EFE9-FF82-5741-AAEE-F58D671DCFFB}"/>
              </a:ext>
            </a:extLst>
          </p:cNvPr>
          <p:cNvSpPr txBox="1"/>
          <p:nvPr/>
        </p:nvSpPr>
        <p:spPr>
          <a:xfrm>
            <a:off x="6273315" y="5771414"/>
            <a:ext cx="4174348" cy="923330"/>
          </a:xfrm>
          <a:prstGeom prst="rect">
            <a:avLst/>
          </a:prstGeom>
          <a:noFill/>
        </p:spPr>
        <p:txBody>
          <a:bodyPr wrap="square" rtlCol="0">
            <a:spAutoFit/>
          </a:bodyPr>
          <a:lstStyle/>
          <a:p>
            <a:r>
              <a:rPr lang="en-US" dirty="0"/>
              <a:t>Barnard’s star is the second closest star to the solar system.  Fastest proper motion. </a:t>
            </a:r>
          </a:p>
        </p:txBody>
      </p:sp>
      <p:sp>
        <p:nvSpPr>
          <p:cNvPr id="12" name="TextBox 11">
            <a:extLst>
              <a:ext uri="{FF2B5EF4-FFF2-40B4-BE49-F238E27FC236}">
                <a16:creationId xmlns:a16="http://schemas.microsoft.com/office/drawing/2014/main" id="{97C23274-A164-3644-8AEC-606A83E1ABD4}"/>
              </a:ext>
            </a:extLst>
          </p:cNvPr>
          <p:cNvSpPr txBox="1"/>
          <p:nvPr/>
        </p:nvSpPr>
        <p:spPr>
          <a:xfrm>
            <a:off x="2265048" y="2522863"/>
            <a:ext cx="3062762" cy="369332"/>
          </a:xfrm>
          <a:prstGeom prst="rect">
            <a:avLst/>
          </a:prstGeom>
          <a:noFill/>
        </p:spPr>
        <p:txBody>
          <a:bodyPr wrap="none" rtlCol="0">
            <a:spAutoFit/>
          </a:bodyPr>
          <a:lstStyle/>
          <a:p>
            <a:r>
              <a:rPr lang="en-US" dirty="0"/>
              <a:t>A molecular band due to </a:t>
            </a:r>
            <a:r>
              <a:rPr lang="en-US" dirty="0" err="1"/>
              <a:t>FeH</a:t>
            </a:r>
            <a:endParaRPr lang="en-US" dirty="0"/>
          </a:p>
        </p:txBody>
      </p:sp>
      <p:sp>
        <p:nvSpPr>
          <p:cNvPr id="16" name="TextBox 15">
            <a:extLst>
              <a:ext uri="{FF2B5EF4-FFF2-40B4-BE49-F238E27FC236}">
                <a16:creationId xmlns:a16="http://schemas.microsoft.com/office/drawing/2014/main" id="{48D4B6B7-07C3-CF49-859D-75CDF7BCCC5C}"/>
              </a:ext>
            </a:extLst>
          </p:cNvPr>
          <p:cNvSpPr txBox="1"/>
          <p:nvPr/>
        </p:nvSpPr>
        <p:spPr>
          <a:xfrm>
            <a:off x="2097960" y="5824340"/>
            <a:ext cx="3568383" cy="646331"/>
          </a:xfrm>
          <a:prstGeom prst="rect">
            <a:avLst/>
          </a:prstGeom>
          <a:noFill/>
        </p:spPr>
        <p:txBody>
          <a:bodyPr wrap="square" rtlCol="0">
            <a:spAutoFit/>
          </a:bodyPr>
          <a:lstStyle/>
          <a:p>
            <a:r>
              <a:rPr lang="en-US" dirty="0"/>
              <a:t>Dotted line is observed, solid line is synthetic spectrum</a:t>
            </a:r>
          </a:p>
        </p:txBody>
      </p:sp>
    </p:spTree>
    <p:extLst>
      <p:ext uri="{BB962C8B-B14F-4D97-AF65-F5344CB8AC3E}">
        <p14:creationId xmlns:p14="http://schemas.microsoft.com/office/powerpoint/2010/main" val="1740578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he galaxy within the Galaxy"/>
          <p:cNvSpPr txBox="1"/>
          <p:nvPr/>
        </p:nvSpPr>
        <p:spPr>
          <a:xfrm>
            <a:off x="1854938" y="234064"/>
            <a:ext cx="8187496" cy="68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spAutoFit/>
          </a:bodyPr>
          <a:lstStyle>
            <a:lvl1pPr marL="28574" marR="28574" algn="ctr" defTabSz="642937">
              <a:buClr>
                <a:srgbClr val="FFFFFF"/>
              </a:buClr>
              <a:buFont typeface="Times"/>
              <a:defRPr sz="4000" b="1">
                <a:solidFill>
                  <a:srgbClr val="FFFB00"/>
                </a:solidFill>
                <a:uFill>
                  <a:solidFill>
                    <a:srgbClr val="FFFFFF"/>
                  </a:solidFill>
                </a:uFill>
                <a:latin typeface="Trebuchet MS"/>
                <a:ea typeface="Trebuchet MS"/>
                <a:cs typeface="Trebuchet MS"/>
                <a:sym typeface="Trebuchet MS"/>
              </a:defRPr>
            </a:lvl1pPr>
          </a:lstStyle>
          <a:p>
            <a:r>
              <a:t>The galaxy within the Galaxy</a:t>
            </a:r>
          </a:p>
        </p:txBody>
      </p:sp>
      <p:sp>
        <p:nvSpPr>
          <p:cNvPr id="248" name="Ricardo Schiavon"/>
          <p:cNvSpPr txBox="1"/>
          <p:nvPr/>
        </p:nvSpPr>
        <p:spPr>
          <a:xfrm>
            <a:off x="2269654" y="4539403"/>
            <a:ext cx="7358064" cy="809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a:bodyPr>
          <a:lstStyle>
            <a:lvl1pPr algn="ctr" defTabSz="410765">
              <a:defRPr sz="2200" b="1">
                <a:solidFill>
                  <a:srgbClr val="FFFB00"/>
                </a:solidFill>
                <a:latin typeface="Optima"/>
                <a:ea typeface="Optima"/>
                <a:cs typeface="Optima"/>
                <a:sym typeface="Optima"/>
              </a:defRPr>
            </a:lvl1pPr>
          </a:lstStyle>
          <a:p>
            <a:r>
              <a:t>Ricardo Schiavon</a:t>
            </a:r>
          </a:p>
        </p:txBody>
      </p:sp>
      <p:sp>
        <p:nvSpPr>
          <p:cNvPr id="249" name="MSE2020, 15 Oct 2020"/>
          <p:cNvSpPr txBox="1"/>
          <p:nvPr/>
        </p:nvSpPr>
        <p:spPr>
          <a:xfrm>
            <a:off x="5010931" y="5473427"/>
            <a:ext cx="1875511" cy="287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spAutoFit/>
          </a:bodyPr>
          <a:lstStyle>
            <a:lvl1pPr marL="28574" marR="28574" algn="ctr" defTabSz="642937">
              <a:buClr>
                <a:srgbClr val="FFFFFF"/>
              </a:buClr>
              <a:buFont typeface="Times"/>
              <a:defRPr sz="1400" b="1">
                <a:solidFill>
                  <a:srgbClr val="FFFB00"/>
                </a:solidFill>
                <a:uFill>
                  <a:solidFill>
                    <a:srgbClr val="FFFFFF"/>
                  </a:solidFill>
                </a:uFill>
                <a:latin typeface="Times"/>
                <a:ea typeface="Times"/>
                <a:cs typeface="Times"/>
                <a:sym typeface="Times"/>
              </a:defRPr>
            </a:lvl1pPr>
          </a:lstStyle>
          <a:p>
            <a:r>
              <a:t>MSE2020, 15 Oct 2020</a:t>
            </a:r>
          </a:p>
        </p:txBody>
      </p:sp>
      <p:pic>
        <p:nvPicPr>
          <p:cNvPr id="250" name="PastedGraphic-1.pdf" descr="PastedGraphic-1.pdf"/>
          <p:cNvPicPr>
            <a:picLocks noChangeAspect="1"/>
          </p:cNvPicPr>
          <p:nvPr/>
        </p:nvPicPr>
        <p:blipFill>
          <a:blip r:embed="rId3"/>
          <a:stretch>
            <a:fillRect/>
          </a:stretch>
        </p:blipFill>
        <p:spPr>
          <a:xfrm>
            <a:off x="5111889" y="4985986"/>
            <a:ext cx="1438832" cy="404300"/>
          </a:xfrm>
          <a:prstGeom prst="rect">
            <a:avLst/>
          </a:prstGeom>
          <a:ln w="12700">
            <a:miter lim="400000"/>
          </a:ln>
        </p:spPr>
      </p:pic>
      <p:sp>
        <p:nvSpPr>
          <p:cNvPr id="251" name="Liverpool Astronomers discover a small galaxy buried within the heart of the Milky Way"/>
          <p:cNvSpPr txBox="1"/>
          <p:nvPr/>
        </p:nvSpPr>
        <p:spPr>
          <a:xfrm>
            <a:off x="2479268" y="1050334"/>
            <a:ext cx="7358063" cy="809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a:bodyPr>
          <a:lstStyle>
            <a:lvl1pPr algn="ctr" defTabSz="410765">
              <a:defRPr sz="2200" b="1">
                <a:solidFill>
                  <a:srgbClr val="FFFFFF"/>
                </a:solidFill>
                <a:latin typeface="Trebuchet MS"/>
                <a:ea typeface="Trebuchet MS"/>
                <a:cs typeface="Trebuchet MS"/>
                <a:sym typeface="Trebuchet MS"/>
              </a:defRPr>
            </a:lvl1pPr>
          </a:lstStyle>
          <a:p>
            <a:r>
              <a:t>Liverpool Astronomers discover a small galaxy buried within the heart of the Milky Way</a:t>
            </a:r>
          </a:p>
        </p:txBody>
      </p:sp>
      <p:sp>
        <p:nvSpPr>
          <p:cNvPr id="252" name="Rectangle"/>
          <p:cNvSpPr/>
          <p:nvPr/>
        </p:nvSpPr>
        <p:spPr>
          <a:xfrm>
            <a:off x="3179032" y="2068115"/>
            <a:ext cx="1036221" cy="4682322"/>
          </a:xfrm>
          <a:prstGeom prst="rect">
            <a:avLst/>
          </a:prstGeom>
          <a:solidFill>
            <a:srgbClr val="000000"/>
          </a:solidFill>
          <a:ln w="3175">
            <a:miter lim="400000"/>
          </a:ln>
        </p:spPr>
        <p:txBody>
          <a:bodyPr lIns="35718" tIns="35718" rIns="35718" bIns="35718" anchor="ctr"/>
          <a:lstStyle/>
          <a:p>
            <a:pPr algn="ctr" defTabSz="410765">
              <a:defRPr>
                <a:solidFill>
                  <a:srgbClr val="FFFFFF"/>
                </a:solidFill>
                <a:latin typeface="Helvetica Light"/>
                <a:ea typeface="Helvetica Light"/>
                <a:cs typeface="Helvetica Light"/>
                <a:sym typeface="Helvetica Light"/>
              </a:defRPr>
            </a:pPr>
            <a:endParaRPr/>
          </a:p>
        </p:txBody>
      </p:sp>
      <p:sp>
        <p:nvSpPr>
          <p:cNvPr id="253" name="Rectangle"/>
          <p:cNvSpPr/>
          <p:nvPr/>
        </p:nvSpPr>
        <p:spPr>
          <a:xfrm>
            <a:off x="8353676" y="2068115"/>
            <a:ext cx="1036221" cy="4682322"/>
          </a:xfrm>
          <a:prstGeom prst="rect">
            <a:avLst/>
          </a:prstGeom>
          <a:solidFill>
            <a:srgbClr val="000000"/>
          </a:solidFill>
          <a:ln w="3175">
            <a:miter lim="400000"/>
          </a:ln>
        </p:spPr>
        <p:txBody>
          <a:bodyPr lIns="35718" tIns="35718" rIns="35718" bIns="35718" anchor="ctr"/>
          <a:lstStyle/>
          <a:p>
            <a:pPr algn="ctr" defTabSz="410765">
              <a:defRPr>
                <a:solidFill>
                  <a:srgbClr val="FFFFFF"/>
                </a:solidFill>
                <a:latin typeface="Helvetica Light"/>
                <a:ea typeface="Helvetica Light"/>
                <a:cs typeface="Helvetica Light"/>
                <a:sym typeface="Helvetica Light"/>
              </a:defRPr>
            </a:pPr>
            <a:endParaRPr/>
          </a:p>
        </p:txBody>
      </p:sp>
      <p:sp>
        <p:nvSpPr>
          <p:cNvPr id="254" name="Rectangle"/>
          <p:cNvSpPr/>
          <p:nvPr/>
        </p:nvSpPr>
        <p:spPr>
          <a:xfrm>
            <a:off x="3642258" y="6716170"/>
            <a:ext cx="5032083" cy="404300"/>
          </a:xfrm>
          <a:prstGeom prst="rect">
            <a:avLst/>
          </a:prstGeom>
          <a:solidFill>
            <a:srgbClr val="000000"/>
          </a:solidFill>
          <a:ln w="3175">
            <a:miter lim="400000"/>
          </a:ln>
        </p:spPr>
        <p:txBody>
          <a:bodyPr lIns="35718" tIns="35718" rIns="35718" bIns="35718" anchor="ctr"/>
          <a:lstStyle/>
          <a:p>
            <a:pPr algn="ctr" defTabSz="410765">
              <a:defRPr>
                <a:solidFill>
                  <a:srgbClr val="FFFFFF"/>
                </a:solidFill>
                <a:latin typeface="Helvetica Light"/>
                <a:ea typeface="Helvetica Light"/>
                <a:cs typeface="Helvetica Light"/>
                <a:sym typeface="Helvetica Light"/>
              </a:defRPr>
            </a:pPr>
            <a:endParaRPr/>
          </a:p>
        </p:txBody>
      </p:sp>
      <p:sp>
        <p:nvSpPr>
          <p:cNvPr id="255" name="Rectangle"/>
          <p:cNvSpPr/>
          <p:nvPr/>
        </p:nvSpPr>
        <p:spPr>
          <a:xfrm>
            <a:off x="3717642" y="2110640"/>
            <a:ext cx="5032084" cy="161851"/>
          </a:xfrm>
          <a:prstGeom prst="rect">
            <a:avLst/>
          </a:prstGeom>
          <a:solidFill>
            <a:srgbClr val="000000"/>
          </a:solidFill>
          <a:ln w="3175">
            <a:miter lim="400000"/>
          </a:ln>
        </p:spPr>
        <p:txBody>
          <a:bodyPr lIns="35718" tIns="35718" rIns="35718" bIns="35718" anchor="ctr"/>
          <a:lstStyle/>
          <a:p>
            <a:pPr algn="ctr" defTabSz="410765">
              <a:defRPr>
                <a:solidFill>
                  <a:srgbClr val="FFFFFF"/>
                </a:solidFill>
                <a:latin typeface="Helvetica Light"/>
                <a:ea typeface="Helvetica Light"/>
                <a:cs typeface="Helvetica Light"/>
                <a:sym typeface="Helvetica Light"/>
              </a:defRPr>
            </a:pPr>
            <a:endParaRPr/>
          </a:p>
        </p:txBody>
      </p:sp>
      <p:pic>
        <p:nvPicPr>
          <p:cNvPr id="256" name="igs_pr_faceon2.png" descr="igs_pr_faceon2.png"/>
          <p:cNvPicPr>
            <a:picLocks noChangeAspect="1"/>
          </p:cNvPicPr>
          <p:nvPr/>
        </p:nvPicPr>
        <p:blipFill>
          <a:blip r:embed="rId4"/>
          <a:stretch>
            <a:fillRect/>
          </a:stretch>
        </p:blipFill>
        <p:spPr>
          <a:xfrm>
            <a:off x="3821373" y="1994611"/>
            <a:ext cx="4973712" cy="497371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rry sky with many stars&#10;&#10;Description automatically generated">
            <a:extLst>
              <a:ext uri="{FF2B5EF4-FFF2-40B4-BE49-F238E27FC236}">
                <a16:creationId xmlns:a16="http://schemas.microsoft.com/office/drawing/2014/main" id="{63AD2305-75BC-409C-912A-8C9B9A5D8282}"/>
              </a:ext>
            </a:extLst>
          </p:cNvPr>
          <p:cNvPicPr>
            <a:picLocks noChangeAspect="1"/>
          </p:cNvPicPr>
          <p:nvPr/>
        </p:nvPicPr>
        <p:blipFill rotWithShape="1">
          <a:blip r:embed="rId2">
            <a:alphaModFix amt="70000"/>
            <a:extLst>
              <a:ext uri="{837473B0-CC2E-450A-ABE3-18F120FF3D39}">
                <a1611:picAttrSrcUrl xmlns:a1611="http://schemas.microsoft.com/office/drawing/2016/11/main" r:id="rId3"/>
              </a:ext>
            </a:extLst>
          </a:blip>
          <a:srcRect t="2345" r="-1" b="13380"/>
          <a:stretch/>
        </p:blipFill>
        <p:spPr>
          <a:xfrm>
            <a:off x="20" y="10"/>
            <a:ext cx="12188932" cy="6856614"/>
          </a:xfrm>
          <a:prstGeom prst="rect">
            <a:avLst/>
          </a:prstGeom>
        </p:spPr>
      </p:pic>
      <p:sp>
        <p:nvSpPr>
          <p:cNvPr id="2" name="Title 1">
            <a:extLst>
              <a:ext uri="{FF2B5EF4-FFF2-40B4-BE49-F238E27FC236}">
                <a16:creationId xmlns:a16="http://schemas.microsoft.com/office/drawing/2014/main" id="{CF23E13C-EE28-0E44-BA95-75FD56D1D5E2}"/>
              </a:ext>
            </a:extLst>
          </p:cNvPr>
          <p:cNvSpPr>
            <a:spLocks noGrp="1"/>
          </p:cNvSpPr>
          <p:nvPr>
            <p:ph type="ctrTitle"/>
          </p:nvPr>
        </p:nvSpPr>
        <p:spPr>
          <a:xfrm>
            <a:off x="838200" y="740211"/>
            <a:ext cx="7530685" cy="3163864"/>
          </a:xfrm>
        </p:spPr>
        <p:txBody>
          <a:bodyPr>
            <a:normAutofit/>
          </a:bodyPr>
          <a:lstStyle/>
          <a:p>
            <a:pPr algn="l"/>
            <a:r>
              <a:rPr lang="en-US" sz="5200" dirty="0">
                <a:solidFill>
                  <a:srgbClr val="FFFFFF"/>
                </a:solidFill>
              </a:rPr>
              <a:t>Why you are here</a:t>
            </a:r>
          </a:p>
        </p:txBody>
      </p:sp>
    </p:spTree>
    <p:extLst>
      <p:ext uri="{BB962C8B-B14F-4D97-AF65-F5344CB8AC3E}">
        <p14:creationId xmlns:p14="http://schemas.microsoft.com/office/powerpoint/2010/main" val="2138549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5" name="Star-Wars,-Darth-Vader.jpg" descr="Star-Wars,-Darth-Vader.jpg"/>
          <p:cNvPicPr>
            <a:picLocks/>
          </p:cNvPicPr>
          <p:nvPr/>
        </p:nvPicPr>
        <p:blipFill>
          <a:blip r:embed="rId3"/>
          <a:stretch>
            <a:fillRect/>
          </a:stretch>
        </p:blipFill>
        <p:spPr>
          <a:xfrm>
            <a:off x="7551539" y="4500562"/>
            <a:ext cx="3446859" cy="2294930"/>
          </a:xfrm>
          <a:prstGeom prst="rect">
            <a:avLst/>
          </a:prstGeom>
          <a:ln w="12700">
            <a:miter lim="400000"/>
          </a:ln>
        </p:spPr>
      </p:pic>
      <p:sp>
        <p:nvSpPr>
          <p:cNvPr id="256" name="What is the Universe Made of?"/>
          <p:cNvSpPr txBox="1">
            <a:spLocks noGrp="1"/>
          </p:cNvSpPr>
          <p:nvPr>
            <p:ph type="title"/>
          </p:nvPr>
        </p:nvSpPr>
        <p:spPr>
          <a:xfrm>
            <a:off x="554202" y="35619"/>
            <a:ext cx="8992195" cy="1036638"/>
          </a:xfrm>
          <a:prstGeom prst="rect">
            <a:avLst/>
          </a:prstGeom>
        </p:spPr>
        <p:txBody>
          <a:bodyPr>
            <a:normAutofit/>
          </a:bodyPr>
          <a:lstStyle>
            <a:lvl1pPr>
              <a:defRPr sz="6400">
                <a:latin typeface="+mj-lt"/>
                <a:ea typeface="+mj-ea"/>
                <a:cs typeface="+mj-cs"/>
                <a:sym typeface="Gill Sans"/>
              </a:defRPr>
            </a:lvl1pPr>
          </a:lstStyle>
          <a:p>
            <a:r>
              <a:rPr sz="4000" dirty="0">
                <a:solidFill>
                  <a:schemeClr val="tx1"/>
                </a:solidFill>
              </a:rPr>
              <a:t>What is the Universe Made of?</a:t>
            </a:r>
          </a:p>
        </p:txBody>
      </p:sp>
      <p:pic>
        <p:nvPicPr>
          <p:cNvPr id="257" name="smart-mass-darkmatter.jpg" descr="smart-mass-darkmatter.jpg"/>
          <p:cNvPicPr>
            <a:picLocks/>
          </p:cNvPicPr>
          <p:nvPr/>
        </p:nvPicPr>
        <p:blipFill>
          <a:blip r:embed="rId4"/>
          <a:stretch>
            <a:fillRect/>
          </a:stretch>
        </p:blipFill>
        <p:spPr>
          <a:xfrm>
            <a:off x="8515945" y="2723555"/>
            <a:ext cx="1792288" cy="1698626"/>
          </a:xfrm>
          <a:prstGeom prst="rect">
            <a:avLst/>
          </a:prstGeom>
          <a:ln w="12700">
            <a:miter lim="400000"/>
          </a:ln>
        </p:spPr>
      </p:pic>
      <p:pic>
        <p:nvPicPr>
          <p:cNvPr id="258" name="cosmos.jpg" descr="cosmos.jpg"/>
          <p:cNvPicPr>
            <a:picLocks noChangeAspect="1"/>
          </p:cNvPicPr>
          <p:nvPr/>
        </p:nvPicPr>
        <p:blipFill>
          <a:blip r:embed="rId5"/>
          <a:stretch>
            <a:fillRect/>
          </a:stretch>
        </p:blipFill>
        <p:spPr>
          <a:xfrm>
            <a:off x="1416844" y="1116211"/>
            <a:ext cx="6215063" cy="4399184"/>
          </a:xfrm>
          <a:prstGeom prst="rect">
            <a:avLst/>
          </a:prstGeom>
        </p:spPr>
      </p:pic>
      <p:sp>
        <p:nvSpPr>
          <p:cNvPr id="259" name="5% Matter/Energy as we know it"/>
          <p:cNvSpPr txBox="1"/>
          <p:nvPr/>
        </p:nvSpPr>
        <p:spPr>
          <a:xfrm>
            <a:off x="6863953" y="884039"/>
            <a:ext cx="2937867" cy="851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lvl1pPr marL="57799" marR="57799" algn="ctr" defTabSz="1295400">
              <a:spcBef>
                <a:spcPts val="1600"/>
              </a:spcBef>
              <a:buClr>
                <a:srgbClr val="FFFB00"/>
              </a:buClr>
              <a:buFont typeface="Helvetica"/>
              <a:defRPr sz="3600">
                <a:uFill>
                  <a:solidFill>
                    <a:srgbClr val="000000"/>
                  </a:solidFill>
                </a:uFill>
                <a:latin typeface="+mj-lt"/>
                <a:ea typeface="+mj-ea"/>
                <a:cs typeface="+mj-cs"/>
                <a:sym typeface="Gill Sans"/>
              </a:defRPr>
            </a:lvl1pPr>
          </a:lstStyle>
          <a:p>
            <a:r>
              <a:rPr sz="2531"/>
              <a:t>5% Matter/Energy as we know it </a:t>
            </a:r>
          </a:p>
        </p:txBody>
      </p:sp>
      <p:sp>
        <p:nvSpPr>
          <p:cNvPr id="260" name="Line"/>
          <p:cNvSpPr/>
          <p:nvPr/>
        </p:nvSpPr>
        <p:spPr>
          <a:xfrm flipH="1">
            <a:off x="6340915" y="3879623"/>
            <a:ext cx="2199215" cy="589639"/>
          </a:xfrm>
          <a:prstGeom prst="line">
            <a:avLst/>
          </a:prstGeom>
          <a:ln w="63500">
            <a:solidFill>
              <a:srgbClr val="000000"/>
            </a:solidFill>
            <a:tailEnd type="stealth"/>
          </a:ln>
        </p:spPr>
        <p:txBody>
          <a:bodyPr lIns="35719" tIns="35719" rIns="35719" bIns="35719" anchor="ctr"/>
          <a:lstStyle/>
          <a:p>
            <a:endParaRPr sz="1266"/>
          </a:p>
        </p:txBody>
      </p:sp>
      <p:sp>
        <p:nvSpPr>
          <p:cNvPr id="261" name="Line"/>
          <p:cNvSpPr/>
          <p:nvPr/>
        </p:nvSpPr>
        <p:spPr>
          <a:xfrm flipH="1" flipV="1">
            <a:off x="5380556" y="5090342"/>
            <a:ext cx="3175295" cy="245426"/>
          </a:xfrm>
          <a:prstGeom prst="line">
            <a:avLst/>
          </a:prstGeom>
          <a:ln w="63500">
            <a:solidFill>
              <a:srgbClr val="000000"/>
            </a:solidFill>
            <a:tailEnd type="stealth"/>
          </a:ln>
        </p:spPr>
        <p:txBody>
          <a:bodyPr lIns="35719" tIns="35719" rIns="35719" bIns="35719" anchor="ctr"/>
          <a:lstStyle/>
          <a:p>
            <a:endParaRPr sz="1266"/>
          </a:p>
        </p:txBody>
      </p:sp>
      <p:sp>
        <p:nvSpPr>
          <p:cNvPr id="262" name="70% Dark Energy, responsible for the accelerated expansion of the Universe.     We don’t know what that is either."/>
          <p:cNvSpPr txBox="1"/>
          <p:nvPr/>
        </p:nvSpPr>
        <p:spPr>
          <a:xfrm>
            <a:off x="2479477" y="5598914"/>
            <a:ext cx="6000750" cy="1240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40638" marR="40638" algn="ctr" defTabSz="910796">
              <a:spcBef>
                <a:spcPts val="1125"/>
              </a:spcBef>
              <a:buClr>
                <a:srgbClr val="FFFB00"/>
              </a:buClr>
              <a:buFont typeface="Helvetica"/>
              <a:defRPr sz="3600">
                <a:uFill>
                  <a:solidFill>
                    <a:srgbClr val="000000"/>
                  </a:solidFill>
                </a:uFill>
                <a:latin typeface="+mj-lt"/>
                <a:ea typeface="+mj-ea"/>
                <a:cs typeface="+mj-cs"/>
                <a:sym typeface="Gill Sans"/>
              </a:defRPr>
            </a:pPr>
            <a:r>
              <a:rPr sz="2531"/>
              <a:t>70% Dark Energy, responsible for the accelerated expansion of the Universe.     </a:t>
            </a:r>
            <a:r>
              <a:rPr sz="2531" i="1"/>
              <a:t>We don’t know what that is either</a:t>
            </a:r>
            <a:r>
              <a:rPr sz="2531"/>
              <a:t>.</a:t>
            </a:r>
          </a:p>
        </p:txBody>
      </p:sp>
      <p:sp>
        <p:nvSpPr>
          <p:cNvPr id="263" name="25% Dark Matter.  We don’t know what that is."/>
          <p:cNvSpPr txBox="1"/>
          <p:nvPr/>
        </p:nvSpPr>
        <p:spPr>
          <a:xfrm>
            <a:off x="7846219" y="1768078"/>
            <a:ext cx="2848570" cy="1240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40638" marR="40638" algn="ctr" defTabSz="910796">
              <a:spcBef>
                <a:spcPts val="1125"/>
              </a:spcBef>
              <a:buClr>
                <a:srgbClr val="FFFB00"/>
              </a:buClr>
              <a:buFont typeface="Helvetica"/>
              <a:defRPr sz="3600">
                <a:uFill>
                  <a:solidFill>
                    <a:srgbClr val="000000"/>
                  </a:solidFill>
                </a:uFill>
                <a:latin typeface="+mj-lt"/>
                <a:ea typeface="+mj-ea"/>
                <a:cs typeface="+mj-cs"/>
                <a:sym typeface="Gill Sans"/>
              </a:defRPr>
            </a:pPr>
            <a:r>
              <a:rPr sz="2531"/>
              <a:t>25% Dark Matter.  </a:t>
            </a:r>
            <a:r>
              <a:rPr sz="2531" i="1"/>
              <a:t>We don’t know what that is.</a:t>
            </a:r>
          </a:p>
        </p:txBody>
      </p:sp>
      <p:sp>
        <p:nvSpPr>
          <p:cNvPr id="264" name="Line"/>
          <p:cNvSpPr/>
          <p:nvPr/>
        </p:nvSpPr>
        <p:spPr>
          <a:xfrm flipH="1" flipV="1">
            <a:off x="5842481" y="1305678"/>
            <a:ext cx="894968" cy="6103"/>
          </a:xfrm>
          <a:prstGeom prst="line">
            <a:avLst/>
          </a:prstGeom>
          <a:ln w="63500">
            <a:solidFill>
              <a:srgbClr val="000000"/>
            </a:solidFill>
            <a:tailEnd type="stealth"/>
          </a:ln>
        </p:spPr>
        <p:txBody>
          <a:bodyPr lIns="35719" tIns="35719" rIns="35719" bIns="35719" anchor="ctr"/>
          <a:lstStyle/>
          <a:p>
            <a:endParaRPr sz="1266"/>
          </a:p>
        </p:txBody>
      </p:sp>
      <p:sp>
        <p:nvSpPr>
          <p:cNvPr id="265" name="Line"/>
          <p:cNvSpPr/>
          <p:nvPr/>
        </p:nvSpPr>
        <p:spPr>
          <a:xfrm flipH="1">
            <a:off x="6495883" y="1601530"/>
            <a:ext cx="576896" cy="219895"/>
          </a:xfrm>
          <a:prstGeom prst="line">
            <a:avLst/>
          </a:prstGeom>
          <a:ln w="63500">
            <a:solidFill>
              <a:srgbClr val="000000"/>
            </a:solidFill>
            <a:tailEnd type="stealth"/>
          </a:ln>
        </p:spPr>
        <p:txBody>
          <a:bodyPr lIns="35719" tIns="35719" rIns="35719" bIns="35719" anchor="ctr"/>
          <a:lstStyle/>
          <a:p>
            <a:endParaRPr sz="1266"/>
          </a:p>
        </p:txBody>
      </p:sp>
      <p:sp>
        <p:nvSpPr>
          <p:cNvPr id="266" name="Line"/>
          <p:cNvSpPr/>
          <p:nvPr/>
        </p:nvSpPr>
        <p:spPr>
          <a:xfrm flipH="1">
            <a:off x="6977249" y="1785938"/>
            <a:ext cx="499319" cy="566524"/>
          </a:xfrm>
          <a:prstGeom prst="line">
            <a:avLst/>
          </a:prstGeom>
          <a:ln w="63500">
            <a:solidFill>
              <a:srgbClr val="000000"/>
            </a:solidFill>
            <a:tailEnd type="stealth"/>
          </a:ln>
        </p:spPr>
        <p:txBody>
          <a:bodyPr lIns="35719" tIns="35719" rIns="35719" bIns="35719" anchor="ctr"/>
          <a:lstStyle/>
          <a:p>
            <a:endParaRPr sz="1266"/>
          </a:p>
        </p:txBody>
      </p:sp>
      <p:sp>
        <p:nvSpPr>
          <p:cNvPr id="267" name="Line"/>
          <p:cNvSpPr/>
          <p:nvPr/>
        </p:nvSpPr>
        <p:spPr>
          <a:xfrm flipH="1">
            <a:off x="7091567" y="1826725"/>
            <a:ext cx="723166" cy="1783195"/>
          </a:xfrm>
          <a:prstGeom prst="line">
            <a:avLst/>
          </a:prstGeom>
          <a:ln w="63500">
            <a:solidFill>
              <a:srgbClr val="000000"/>
            </a:solidFill>
            <a:tailEnd type="stealth"/>
          </a:ln>
        </p:spPr>
        <p:txBody>
          <a:bodyPr lIns="35719" tIns="35719" rIns="35719" bIns="35719" anchor="ctr"/>
          <a:lstStyle/>
          <a:p>
            <a:endParaRPr sz="1266"/>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5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6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26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265"/>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2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6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26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2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255"/>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26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advAuto="0"/>
      <p:bldP spid="257" grpId="0" animBg="1" advAuto="0"/>
      <p:bldP spid="259" grpId="0" build="p" bldLvl="5" animBg="1" advAuto="0"/>
      <p:bldP spid="260" grpId="0" animBg="1" advAuto="0"/>
      <p:bldP spid="261" grpId="0" animBg="1" advAuto="0"/>
      <p:bldP spid="262" grpId="0" animBg="1" advAuto="0"/>
      <p:bldP spid="263" grpId="0" animBg="1" advAuto="0"/>
      <p:bldP spid="264" grpId="0" animBg="1" advAuto="0"/>
      <p:bldP spid="265" grpId="0" animBg="1" advAuto="0"/>
      <p:bldP spid="266" grpId="0" animBg="1" advAuto="0"/>
      <p:bldP spid="267"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Rectangle"/>
          <p:cNvSpPr/>
          <p:nvPr/>
        </p:nvSpPr>
        <p:spPr>
          <a:xfrm>
            <a:off x="2346138" y="1608931"/>
            <a:ext cx="4176713" cy="3640138"/>
          </a:xfrm>
          <a:prstGeom prst="rect">
            <a:avLst/>
          </a:prstGeom>
          <a:blipFill>
            <a:blip r:embed="rId2"/>
            <a:stretch>
              <a:fillRect/>
            </a:stretch>
          </a:blip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375" name="Cecilia Payne-Gaposhkin (1900-1979)"/>
          <p:cNvSpPr txBox="1"/>
          <p:nvPr/>
        </p:nvSpPr>
        <p:spPr>
          <a:xfrm>
            <a:off x="7042765" y="4622777"/>
            <a:ext cx="3696891" cy="68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spAutoFit/>
          </a:bodyPr>
          <a:lstStyle>
            <a:lvl1pPr marL="57799" marR="57799" defTabSz="1295400">
              <a:spcBef>
                <a:spcPts val="1100"/>
              </a:spcBef>
              <a:buClr>
                <a:srgbClr val="FFFB00"/>
              </a:buClr>
              <a:buFont typeface="Arial"/>
              <a:defRPr sz="1800">
                <a:solidFill>
                  <a:srgbClr val="FFFB00"/>
                </a:solidFill>
                <a:uFill>
                  <a:solidFill>
                    <a:srgbClr val="FFFB00"/>
                  </a:solidFill>
                </a:uFill>
                <a:latin typeface="Arial"/>
                <a:ea typeface="Arial"/>
                <a:cs typeface="Arial"/>
                <a:sym typeface="Arial"/>
              </a:defRPr>
            </a:lvl1pPr>
          </a:lstStyle>
          <a:p>
            <a:r>
              <a:rPr sz="2000" dirty="0"/>
              <a:t>Cecilia Payne-</a:t>
            </a:r>
            <a:r>
              <a:rPr sz="2000" dirty="0" err="1"/>
              <a:t>Gaposhkin</a:t>
            </a:r>
            <a:r>
              <a:rPr sz="2000" dirty="0"/>
              <a:t> (1900-1979)</a:t>
            </a:r>
          </a:p>
        </p:txBody>
      </p:sp>
      <p:sp>
        <p:nvSpPr>
          <p:cNvPr id="376" name="Stars are 99.9% made of hydrogen and helium.  That was first demonstrated by British-American astronomer Cecilia Payne-Gaposhkin."/>
          <p:cNvSpPr txBox="1"/>
          <p:nvPr/>
        </p:nvSpPr>
        <p:spPr>
          <a:xfrm>
            <a:off x="1747242" y="5466606"/>
            <a:ext cx="8697516" cy="1240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lvl1pPr marL="57799" marR="57799" defTabSz="1295400">
              <a:spcBef>
                <a:spcPts val="1600"/>
              </a:spcBef>
              <a:buClr>
                <a:srgbClr val="FFFFFF"/>
              </a:buClr>
              <a:buFont typeface="Optima"/>
              <a:defRPr sz="3600">
                <a:solidFill>
                  <a:srgbClr val="FFFFFF"/>
                </a:solidFill>
                <a:uFill>
                  <a:solidFill>
                    <a:srgbClr val="FFFFFF"/>
                  </a:solidFill>
                </a:uFill>
                <a:latin typeface="+mn-lt"/>
                <a:ea typeface="+mn-ea"/>
                <a:cs typeface="+mn-cs"/>
                <a:sym typeface="Optima"/>
              </a:defRPr>
            </a:lvl1pPr>
          </a:lstStyle>
          <a:p>
            <a:r>
              <a:rPr sz="2531" dirty="0"/>
              <a:t>Stars are </a:t>
            </a:r>
            <a:r>
              <a:rPr lang="en-GB" sz="2531" dirty="0"/>
              <a:t>98.3</a:t>
            </a:r>
            <a:r>
              <a:rPr sz="2531" dirty="0"/>
              <a:t>% made of hydrogen and helium.  That was first demonstrated by British-American astronomer Cecilia Payne-</a:t>
            </a:r>
            <a:r>
              <a:rPr sz="2531" dirty="0" err="1"/>
              <a:t>Gaposhkin</a:t>
            </a:r>
            <a:r>
              <a:rPr sz="2531" dirty="0"/>
              <a:t>.</a:t>
            </a:r>
          </a:p>
        </p:txBody>
      </p:sp>
      <p:sp useBgFill="1">
        <p:nvSpPr>
          <p:cNvPr id="377" name="Chemical Composition of the Sun"/>
          <p:cNvSpPr txBox="1">
            <a:spLocks noGrp="1"/>
          </p:cNvSpPr>
          <p:nvPr>
            <p:ph type="title"/>
          </p:nvPr>
        </p:nvSpPr>
        <p:spPr>
          <a:xfrm>
            <a:off x="1300758" y="205357"/>
            <a:ext cx="9144000" cy="1294805"/>
          </a:xfrm>
          <a:prstGeom prst="rect">
            <a:avLst/>
          </a:prstGeom>
        </p:spPr>
        <p:txBody>
          <a:bodyPr>
            <a:normAutofit/>
          </a:bodyPr>
          <a:lstStyle>
            <a:lvl1pPr>
              <a:defRPr sz="6400">
                <a:solidFill>
                  <a:srgbClr val="FFFB00"/>
                </a:solidFill>
                <a:uFill>
                  <a:solidFill>
                    <a:srgbClr val="FFFB00"/>
                  </a:solidFill>
                </a:uFill>
                <a:latin typeface="+mj-lt"/>
                <a:ea typeface="+mj-ea"/>
                <a:cs typeface="+mj-cs"/>
                <a:sym typeface="Gill Sans"/>
              </a:defRPr>
            </a:lvl1pPr>
          </a:lstStyle>
          <a:p>
            <a:pPr algn="ctr"/>
            <a:r>
              <a:rPr sz="4000" dirty="0"/>
              <a:t>Chemical Composition of the Sun</a:t>
            </a:r>
            <a:r>
              <a:rPr lang="en-GB" sz="4000" dirty="0"/>
              <a:t> </a:t>
            </a:r>
            <a:br>
              <a:rPr lang="en-GB" sz="4000" dirty="0"/>
            </a:br>
            <a:r>
              <a:rPr lang="en-GB" sz="4000" dirty="0"/>
              <a:t>(and the rest of the universe!)</a:t>
            </a:r>
            <a:endParaRPr sz="4000" dirty="0"/>
          </a:p>
        </p:txBody>
      </p:sp>
      <p:pic>
        <p:nvPicPr>
          <p:cNvPr id="378" name="Cecilia_Helena_Payne_Gaposchkin_(1900-1979)_(3).jpg" descr="Cecilia_Helena_Payne_Gaposchkin_(1900-1979)_(3).jpg"/>
          <p:cNvPicPr>
            <a:picLocks noChangeAspect="1"/>
          </p:cNvPicPr>
          <p:nvPr/>
        </p:nvPicPr>
        <p:blipFill>
          <a:blip r:embed="rId3"/>
          <a:stretch>
            <a:fillRect/>
          </a:stretch>
        </p:blipFill>
        <p:spPr>
          <a:xfrm>
            <a:off x="6921994" y="1835971"/>
            <a:ext cx="3348633" cy="2665172"/>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69D45D-6034-B7C5-0EB8-401BDCA1EB2C}"/>
              </a:ext>
            </a:extLst>
          </p:cNvPr>
          <p:cNvSpPr/>
          <p:nvPr/>
        </p:nvSpPr>
        <p:spPr>
          <a:xfrm>
            <a:off x="0" y="-26504"/>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8C473-1B6D-7213-8602-1464CECB770F}"/>
              </a:ext>
            </a:extLst>
          </p:cNvPr>
          <p:cNvSpPr>
            <a:spLocks noGrp="1"/>
          </p:cNvSpPr>
          <p:nvPr>
            <p:ph type="title"/>
          </p:nvPr>
        </p:nvSpPr>
        <p:spPr>
          <a:xfrm>
            <a:off x="838200" y="127220"/>
            <a:ext cx="10515600" cy="1325563"/>
          </a:xfrm>
        </p:spPr>
        <p:txBody>
          <a:bodyPr/>
          <a:lstStyle/>
          <a:p>
            <a:r>
              <a:rPr lang="en-US" dirty="0"/>
              <a:t>The Cosmic Microwave Background</a:t>
            </a:r>
          </a:p>
        </p:txBody>
      </p:sp>
      <p:pic>
        <p:nvPicPr>
          <p:cNvPr id="5" name="Content Placeholder 4" descr="A blue and yellow oval with black background&#10;&#10;Description automatically generated">
            <a:extLst>
              <a:ext uri="{FF2B5EF4-FFF2-40B4-BE49-F238E27FC236}">
                <a16:creationId xmlns:a16="http://schemas.microsoft.com/office/drawing/2014/main" id="{42944C80-DE0A-65CD-5C36-28AAD252852C}"/>
              </a:ext>
            </a:extLst>
          </p:cNvPr>
          <p:cNvPicPr>
            <a:picLocks noGrp="1" noChangeAspect="1"/>
          </p:cNvPicPr>
          <p:nvPr>
            <p:ph idx="1"/>
          </p:nvPr>
        </p:nvPicPr>
        <p:blipFill>
          <a:blip r:embed="rId2"/>
          <a:stretch>
            <a:fillRect/>
          </a:stretch>
        </p:blipFill>
        <p:spPr>
          <a:xfrm>
            <a:off x="1020446" y="1452783"/>
            <a:ext cx="10333354" cy="5166677"/>
          </a:xfrm>
        </p:spPr>
      </p:pic>
    </p:spTree>
    <p:extLst>
      <p:ext uri="{BB962C8B-B14F-4D97-AF65-F5344CB8AC3E}">
        <p14:creationId xmlns:p14="http://schemas.microsoft.com/office/powerpoint/2010/main" val="3116937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804FC6-B05D-6A85-49D2-4C14FFF93A26}"/>
              </a:ext>
            </a:extLst>
          </p:cNvPr>
          <p:cNvSpPr/>
          <p:nvPr/>
        </p:nvSpPr>
        <p:spPr>
          <a:xfrm>
            <a:off x="0" y="-26504"/>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9BA40-0D0A-0D9D-988C-9694DF764213}"/>
              </a:ext>
            </a:extLst>
          </p:cNvPr>
          <p:cNvSpPr>
            <a:spLocks noGrp="1"/>
          </p:cNvSpPr>
          <p:nvPr>
            <p:ph type="title"/>
          </p:nvPr>
        </p:nvSpPr>
        <p:spPr/>
        <p:txBody>
          <a:bodyPr/>
          <a:lstStyle/>
          <a:p>
            <a:r>
              <a:rPr lang="en-US" dirty="0"/>
              <a:t>The JWST view of galaxies</a:t>
            </a:r>
          </a:p>
        </p:txBody>
      </p:sp>
      <p:pic>
        <p:nvPicPr>
          <p:cNvPr id="5" name="Content Placeholder 4" descr="Stars in the sky with a black background&#10;&#10;Description automatically generated">
            <a:extLst>
              <a:ext uri="{FF2B5EF4-FFF2-40B4-BE49-F238E27FC236}">
                <a16:creationId xmlns:a16="http://schemas.microsoft.com/office/drawing/2014/main" id="{E72C3D92-BF45-FD69-D977-85EC644CE1F6}"/>
              </a:ext>
            </a:extLst>
          </p:cNvPr>
          <p:cNvPicPr>
            <a:picLocks noGrp="1" noChangeAspect="1"/>
          </p:cNvPicPr>
          <p:nvPr>
            <p:ph idx="1"/>
          </p:nvPr>
        </p:nvPicPr>
        <p:blipFill>
          <a:blip r:embed="rId2"/>
          <a:stretch>
            <a:fillRect/>
          </a:stretch>
        </p:blipFill>
        <p:spPr>
          <a:xfrm>
            <a:off x="88348" y="692425"/>
            <a:ext cx="12015304" cy="6758609"/>
          </a:xfrm>
        </p:spPr>
      </p:pic>
    </p:spTree>
    <p:extLst>
      <p:ext uri="{BB962C8B-B14F-4D97-AF65-F5344CB8AC3E}">
        <p14:creationId xmlns:p14="http://schemas.microsoft.com/office/powerpoint/2010/main" val="3594844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7DE00A-1A1F-73F9-869D-D77799F803B4}"/>
              </a:ext>
            </a:extLst>
          </p:cNvPr>
          <p:cNvSpPr/>
          <p:nvPr/>
        </p:nvSpPr>
        <p:spPr>
          <a:xfrm>
            <a:off x="0" y="-26504"/>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alaxy in the sky&#10;&#10;Description automatically generated">
            <a:extLst>
              <a:ext uri="{FF2B5EF4-FFF2-40B4-BE49-F238E27FC236}">
                <a16:creationId xmlns:a16="http://schemas.microsoft.com/office/drawing/2014/main" id="{1391574A-14A0-776C-E3EB-5C09D3FBCC35}"/>
              </a:ext>
            </a:extLst>
          </p:cNvPr>
          <p:cNvPicPr>
            <a:picLocks noGrp="1" noChangeAspect="1"/>
          </p:cNvPicPr>
          <p:nvPr>
            <p:ph idx="1"/>
          </p:nvPr>
        </p:nvPicPr>
        <p:blipFill>
          <a:blip r:embed="rId2"/>
          <a:stretch>
            <a:fillRect/>
          </a:stretch>
        </p:blipFill>
        <p:spPr>
          <a:xfrm>
            <a:off x="838200" y="0"/>
            <a:ext cx="10289160" cy="6858000"/>
          </a:xfrm>
        </p:spPr>
      </p:pic>
      <p:sp>
        <p:nvSpPr>
          <p:cNvPr id="8" name="Rectangle 7">
            <a:extLst>
              <a:ext uri="{FF2B5EF4-FFF2-40B4-BE49-F238E27FC236}">
                <a16:creationId xmlns:a16="http://schemas.microsoft.com/office/drawing/2014/main" id="{8BF40742-E4A2-17D2-519B-BFEE489D14D7}"/>
              </a:ext>
            </a:extLst>
          </p:cNvPr>
          <p:cNvSpPr/>
          <p:nvPr/>
        </p:nvSpPr>
        <p:spPr>
          <a:xfrm>
            <a:off x="1205948" y="609600"/>
            <a:ext cx="3617843" cy="5300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621E48-27ED-1D48-E874-2974514730B0}"/>
              </a:ext>
            </a:extLst>
          </p:cNvPr>
          <p:cNvSpPr>
            <a:spLocks noGrp="1"/>
          </p:cNvSpPr>
          <p:nvPr>
            <p:ph type="title"/>
          </p:nvPr>
        </p:nvSpPr>
        <p:spPr/>
        <p:txBody>
          <a:bodyPr/>
          <a:lstStyle/>
          <a:p>
            <a:r>
              <a:rPr lang="en-US" dirty="0"/>
              <a:t>Our Galaxy, the Milky Way</a:t>
            </a:r>
          </a:p>
        </p:txBody>
      </p:sp>
    </p:spTree>
    <p:extLst>
      <p:ext uri="{BB962C8B-B14F-4D97-AF65-F5344CB8AC3E}">
        <p14:creationId xmlns:p14="http://schemas.microsoft.com/office/powerpoint/2010/main" val="252737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EF6545-A0EF-63D8-F266-E0100C637F84}"/>
              </a:ext>
            </a:extLst>
          </p:cNvPr>
          <p:cNvSpPr/>
          <p:nvPr/>
        </p:nvSpPr>
        <p:spPr>
          <a:xfrm>
            <a:off x="0" y="-26504"/>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3" name="Content Placeholder 2">
            <a:extLst>
              <a:ext uri="{FF2B5EF4-FFF2-40B4-BE49-F238E27FC236}">
                <a16:creationId xmlns:a16="http://schemas.microsoft.com/office/drawing/2014/main" id="{4C7A64A3-7EDB-B0CD-752C-41E5F71D3874}"/>
              </a:ext>
            </a:extLst>
          </p:cNvPr>
          <p:cNvSpPr>
            <a:spLocks noGrp="1"/>
          </p:cNvSpPr>
          <p:nvPr>
            <p:ph idx="1"/>
          </p:nvPr>
        </p:nvSpPr>
        <p:spPr/>
        <p:txBody>
          <a:bodyPr/>
          <a:lstStyle/>
          <a:p>
            <a:endParaRPr lang="en-US"/>
          </a:p>
        </p:txBody>
      </p:sp>
      <p:pic>
        <p:nvPicPr>
          <p:cNvPr id="4" name="Picture 3" descr="A planet in space with stars&#10;&#10;Description automatically generated">
            <a:extLst>
              <a:ext uri="{FF2B5EF4-FFF2-40B4-BE49-F238E27FC236}">
                <a16:creationId xmlns:a16="http://schemas.microsoft.com/office/drawing/2014/main" id="{38339424-F0C4-2BC0-4701-9F42FF3AAE2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85461" y="0"/>
            <a:ext cx="9960182" cy="6858000"/>
          </a:xfrm>
          <a:prstGeom prst="rect">
            <a:avLst/>
          </a:prstGeom>
        </p:spPr>
      </p:pic>
      <p:sp>
        <p:nvSpPr>
          <p:cNvPr id="2" name="Title 1">
            <a:extLst>
              <a:ext uri="{FF2B5EF4-FFF2-40B4-BE49-F238E27FC236}">
                <a16:creationId xmlns:a16="http://schemas.microsoft.com/office/drawing/2014/main" id="{C69E138C-04C8-82D3-B9A3-9F3F8E0F4BCE}"/>
              </a:ext>
            </a:extLst>
          </p:cNvPr>
          <p:cNvSpPr>
            <a:spLocks noGrp="1"/>
          </p:cNvSpPr>
          <p:nvPr>
            <p:ph type="title"/>
          </p:nvPr>
        </p:nvSpPr>
        <p:spPr/>
        <p:txBody>
          <a:bodyPr/>
          <a:lstStyle/>
          <a:p>
            <a:r>
              <a:rPr lang="en-US" dirty="0"/>
              <a:t>Earth, our home</a:t>
            </a:r>
          </a:p>
        </p:txBody>
      </p:sp>
    </p:spTree>
    <p:extLst>
      <p:ext uri="{BB962C8B-B14F-4D97-AF65-F5344CB8AC3E}">
        <p14:creationId xmlns:p14="http://schemas.microsoft.com/office/powerpoint/2010/main" val="3615909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420068-A3D8-E962-CF96-133AB25E4C37}"/>
              </a:ext>
            </a:extLst>
          </p:cNvPr>
          <p:cNvSpPr/>
          <p:nvPr/>
        </p:nvSpPr>
        <p:spPr>
          <a:xfrm>
            <a:off x="0" y="-26504"/>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rry image of a light beam&#10;&#10;Description automatically generated">
            <a:extLst>
              <a:ext uri="{FF2B5EF4-FFF2-40B4-BE49-F238E27FC236}">
                <a16:creationId xmlns:a16="http://schemas.microsoft.com/office/drawing/2014/main" id="{A1942C50-C3F2-3A89-E5AA-B255D4DD4CA6}"/>
              </a:ext>
            </a:extLst>
          </p:cNvPr>
          <p:cNvPicPr>
            <a:picLocks noGrp="1" noChangeAspect="1"/>
          </p:cNvPicPr>
          <p:nvPr>
            <p:ph idx="1"/>
          </p:nvPr>
        </p:nvPicPr>
        <p:blipFill>
          <a:blip r:embed="rId2"/>
          <a:stretch>
            <a:fillRect/>
          </a:stretch>
        </p:blipFill>
        <p:spPr>
          <a:xfrm>
            <a:off x="2550392" y="365760"/>
            <a:ext cx="6712878" cy="5938315"/>
          </a:xfrm>
        </p:spPr>
      </p:pic>
      <p:sp>
        <p:nvSpPr>
          <p:cNvPr id="2" name="Title 1">
            <a:extLst>
              <a:ext uri="{FF2B5EF4-FFF2-40B4-BE49-F238E27FC236}">
                <a16:creationId xmlns:a16="http://schemas.microsoft.com/office/drawing/2014/main" id="{77D93B3C-F029-D437-4EDA-ADC32D86B1CE}"/>
              </a:ext>
            </a:extLst>
          </p:cNvPr>
          <p:cNvSpPr>
            <a:spLocks noGrp="1"/>
          </p:cNvSpPr>
          <p:nvPr>
            <p:ph type="title"/>
          </p:nvPr>
        </p:nvSpPr>
        <p:spPr/>
        <p:txBody>
          <a:bodyPr>
            <a:normAutofit/>
          </a:bodyPr>
          <a:lstStyle/>
          <a:p>
            <a:r>
              <a:rPr lang="en-US" dirty="0"/>
              <a:t>Earth in 1990,</a:t>
            </a:r>
            <a:br>
              <a:rPr lang="en-US" dirty="0"/>
            </a:br>
            <a:r>
              <a:rPr lang="en-US" dirty="0"/>
              <a:t>seen from outer solar system</a:t>
            </a:r>
          </a:p>
        </p:txBody>
      </p:sp>
    </p:spTree>
    <p:extLst>
      <p:ext uri="{BB962C8B-B14F-4D97-AF65-F5344CB8AC3E}">
        <p14:creationId xmlns:p14="http://schemas.microsoft.com/office/powerpoint/2010/main" val="47241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58F842-F1A7-E341-AC09-DD603B7C8109}"/>
              </a:ext>
            </a:extLst>
          </p:cNvPr>
          <p:cNvPicPr>
            <a:picLocks noChangeAspect="1"/>
          </p:cNvPicPr>
          <p:nvPr/>
        </p:nvPicPr>
        <p:blipFill rotWithShape="1">
          <a:blip r:embed="rId2"/>
          <a:srcRect t="16201"/>
          <a:stretch/>
        </p:blipFill>
        <p:spPr>
          <a:xfrm>
            <a:off x="1521716" y="10"/>
            <a:ext cx="9143999" cy="6857990"/>
          </a:xfrm>
          <a:prstGeom prst="rect">
            <a:avLst/>
          </a:prstGeom>
        </p:spPr>
      </p:pic>
      <p:sp>
        <p:nvSpPr>
          <p:cNvPr id="445" name="7.2. Evolution of a low mass star (1M⊙)"/>
          <p:cNvSpPr txBox="1"/>
          <p:nvPr/>
        </p:nvSpPr>
        <p:spPr>
          <a:xfrm>
            <a:off x="6028346" y="1285771"/>
            <a:ext cx="54166" cy="281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l">
              <a:defRPr sz="2800"/>
            </a:lvl1pPr>
          </a:lstStyle>
          <a:p>
            <a:endParaRPr sz="1477" dirty="0"/>
          </a:p>
        </p:txBody>
      </p:sp>
      <p:sp>
        <p:nvSpPr>
          <p:cNvPr id="8" name="Massive stars can get close to their Eddington limits, which can have a profound impact on their evolution (see later…)">
            <a:extLst>
              <a:ext uri="{FF2B5EF4-FFF2-40B4-BE49-F238E27FC236}">
                <a16:creationId xmlns:a16="http://schemas.microsoft.com/office/drawing/2014/main" id="{DAC5A9B6-D2BA-BB42-89DE-0F8BC6C28DBA}"/>
              </a:ext>
            </a:extLst>
          </p:cNvPr>
          <p:cNvSpPr txBox="1"/>
          <p:nvPr/>
        </p:nvSpPr>
        <p:spPr>
          <a:xfrm>
            <a:off x="1885971" y="2968544"/>
            <a:ext cx="7594636" cy="2103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lvl1pPr>
              <a:spcBef>
                <a:spcPts val="1400"/>
              </a:spcBef>
            </a:lvl1pPr>
          </a:lstStyle>
          <a:p>
            <a:r>
              <a:rPr lang="en-US" sz="2400" dirty="0">
                <a:solidFill>
                  <a:schemeClr val="bg1"/>
                </a:solidFill>
              </a:rPr>
              <a:t>The nitrogen in our DNA, the calcium in our teeth, the iron in our blood, the carbon in our apple pies were made in the interiors of collapsing stars.  We are made of star stuff.		</a:t>
            </a:r>
          </a:p>
          <a:p>
            <a:r>
              <a:rPr lang="en-US" sz="2400" dirty="0">
                <a:solidFill>
                  <a:schemeClr val="bg1"/>
                </a:solidFill>
              </a:rPr>
              <a:t>-- Carl Sagan</a:t>
            </a:r>
          </a:p>
        </p:txBody>
      </p:sp>
      <p:sp>
        <p:nvSpPr>
          <p:cNvPr id="5" name="TextBox 4">
            <a:extLst>
              <a:ext uri="{FF2B5EF4-FFF2-40B4-BE49-F238E27FC236}">
                <a16:creationId xmlns:a16="http://schemas.microsoft.com/office/drawing/2014/main" id="{2A8B4F63-6FE4-2C45-87AA-C478D513F3AB}"/>
              </a:ext>
            </a:extLst>
          </p:cNvPr>
          <p:cNvSpPr txBox="1"/>
          <p:nvPr/>
        </p:nvSpPr>
        <p:spPr>
          <a:xfrm>
            <a:off x="5100947" y="163790"/>
            <a:ext cx="3151845" cy="707886"/>
          </a:xfrm>
          <a:prstGeom prst="rect">
            <a:avLst/>
          </a:prstGeom>
          <a:noFill/>
        </p:spPr>
        <p:txBody>
          <a:bodyPr wrap="square" rtlCol="0">
            <a:spAutoFit/>
          </a:bodyPr>
          <a:lstStyle/>
          <a:p>
            <a:r>
              <a:rPr lang="en-US" sz="4000" b="1" u="sng" dirty="0">
                <a:solidFill>
                  <a:schemeClr val="bg1"/>
                </a:solidFill>
              </a:rPr>
              <a:t>Why Stars?</a:t>
            </a:r>
          </a:p>
        </p:txBody>
      </p:sp>
    </p:spTree>
    <p:extLst>
      <p:ext uri="{BB962C8B-B14F-4D97-AF65-F5344CB8AC3E}">
        <p14:creationId xmlns:p14="http://schemas.microsoft.com/office/powerpoint/2010/main" val="159696608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420068-A3D8-E962-CF96-133AB25E4C37}"/>
              </a:ext>
            </a:extLst>
          </p:cNvPr>
          <p:cNvSpPr/>
          <p:nvPr/>
        </p:nvSpPr>
        <p:spPr>
          <a:xfrm>
            <a:off x="0" y="-26504"/>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rry image of a light beam&#10;&#10;Description automatically generated">
            <a:extLst>
              <a:ext uri="{FF2B5EF4-FFF2-40B4-BE49-F238E27FC236}">
                <a16:creationId xmlns:a16="http://schemas.microsoft.com/office/drawing/2014/main" id="{A1942C50-C3F2-3A89-E5AA-B255D4DD4CA6}"/>
              </a:ext>
            </a:extLst>
          </p:cNvPr>
          <p:cNvPicPr>
            <a:picLocks noGrp="1" noChangeAspect="1"/>
          </p:cNvPicPr>
          <p:nvPr>
            <p:ph idx="1"/>
          </p:nvPr>
        </p:nvPicPr>
        <p:blipFill>
          <a:blip r:embed="rId2"/>
          <a:stretch>
            <a:fillRect/>
          </a:stretch>
        </p:blipFill>
        <p:spPr>
          <a:xfrm>
            <a:off x="-8494644" y="-8319188"/>
            <a:ext cx="23576280" cy="20855940"/>
          </a:xfrm>
        </p:spPr>
      </p:pic>
      <p:sp>
        <p:nvSpPr>
          <p:cNvPr id="2" name="Title 1">
            <a:extLst>
              <a:ext uri="{FF2B5EF4-FFF2-40B4-BE49-F238E27FC236}">
                <a16:creationId xmlns:a16="http://schemas.microsoft.com/office/drawing/2014/main" id="{77D93B3C-F029-D437-4EDA-ADC32D86B1CE}"/>
              </a:ext>
            </a:extLst>
          </p:cNvPr>
          <p:cNvSpPr>
            <a:spLocks noGrp="1"/>
          </p:cNvSpPr>
          <p:nvPr>
            <p:ph type="title"/>
          </p:nvPr>
        </p:nvSpPr>
        <p:spPr/>
        <p:txBody>
          <a:bodyPr/>
          <a:lstStyle/>
          <a:p>
            <a:r>
              <a:rPr lang="en-US" dirty="0"/>
              <a:t>A pale blue dot</a:t>
            </a:r>
          </a:p>
        </p:txBody>
      </p:sp>
    </p:spTree>
    <p:extLst>
      <p:ext uri="{BB962C8B-B14F-4D97-AF65-F5344CB8AC3E}">
        <p14:creationId xmlns:p14="http://schemas.microsoft.com/office/powerpoint/2010/main" val="250522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HYS 251:…">
            <a:extLst>
              <a:ext uri="{FF2B5EF4-FFF2-40B4-BE49-F238E27FC236}">
                <a16:creationId xmlns:a16="http://schemas.microsoft.com/office/drawing/2014/main" id="{FF1A5F9A-1F63-F747-90F6-EC12759B7AF8}"/>
              </a:ext>
            </a:extLst>
          </p:cNvPr>
          <p:cNvSpPr txBox="1"/>
          <p:nvPr/>
        </p:nvSpPr>
        <p:spPr>
          <a:xfrm>
            <a:off x="1082869" y="1301016"/>
            <a:ext cx="2618702" cy="1369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800" b="1" dirty="0">
                <a:solidFill>
                  <a:srgbClr val="FFFF00"/>
                </a:solidFill>
              </a:rPr>
              <a:t>Stars have different </a:t>
            </a:r>
            <a:r>
              <a:rPr lang="en-US" sz="2800" b="1" dirty="0" err="1">
                <a:solidFill>
                  <a:srgbClr val="FFFF00"/>
                </a:solidFill>
              </a:rPr>
              <a:t>brightnesses</a:t>
            </a:r>
            <a:endParaRPr sz="2800" b="1" dirty="0">
              <a:solidFill>
                <a:srgbClr val="FFFF00"/>
              </a:solidFill>
            </a:endParaRPr>
          </a:p>
        </p:txBody>
      </p:sp>
      <p:sp>
        <p:nvSpPr>
          <p:cNvPr id="15" name="PHYS 251:…">
            <a:extLst>
              <a:ext uri="{FF2B5EF4-FFF2-40B4-BE49-F238E27FC236}">
                <a16:creationId xmlns:a16="http://schemas.microsoft.com/office/drawing/2014/main" id="{EFB48873-330E-0A4F-A1C4-010CC3F570BA}"/>
              </a:ext>
            </a:extLst>
          </p:cNvPr>
          <p:cNvSpPr txBox="1"/>
          <p:nvPr/>
        </p:nvSpPr>
        <p:spPr>
          <a:xfrm>
            <a:off x="414068" y="3211411"/>
            <a:ext cx="3519608" cy="2292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400" dirty="0">
                <a:solidFill>
                  <a:schemeClr val="bg1"/>
                </a:solidFill>
              </a:rPr>
              <a:t>The bright blue stars in this picture are all at the same distance, so we know that their intrinsic brightness must not be the same </a:t>
            </a:r>
            <a:endParaRPr sz="2400" dirty="0">
              <a:solidFill>
                <a:schemeClr val="bg1"/>
              </a:solidFill>
            </a:endParaRPr>
          </a:p>
        </p:txBody>
      </p:sp>
      <p:pic>
        <p:nvPicPr>
          <p:cNvPr id="2" name="Picture 4">
            <a:extLst>
              <a:ext uri="{FF2B5EF4-FFF2-40B4-BE49-F238E27FC236}">
                <a16:creationId xmlns:a16="http://schemas.microsoft.com/office/drawing/2014/main" id="{05922FA1-48A6-3AAB-C70F-5291A7CB1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250" y="1048458"/>
            <a:ext cx="7286151" cy="5645641"/>
          </a:xfrm>
          <a:prstGeom prst="rect">
            <a:avLst/>
          </a:prstGeom>
          <a:noFill/>
          <a:extLst>
            <a:ext uri="{909E8E84-426E-40DD-AFC4-6F175D3DCCD1}">
              <a14:hiddenFill xmlns:a14="http://schemas.microsoft.com/office/drawing/2010/main">
                <a:solidFill>
                  <a:srgbClr val="FFFFFF"/>
                </a:solidFill>
              </a14:hiddenFill>
            </a:ext>
          </a:extLst>
        </p:spPr>
      </p:pic>
      <p:sp>
        <p:nvSpPr>
          <p:cNvPr id="3" name="PHYS 251:…">
            <a:extLst>
              <a:ext uri="{FF2B5EF4-FFF2-40B4-BE49-F238E27FC236}">
                <a16:creationId xmlns:a16="http://schemas.microsoft.com/office/drawing/2014/main" id="{F4B7B2AF-CD13-F4BC-6921-7DFB5DE6AFF4}"/>
              </a:ext>
            </a:extLst>
          </p:cNvPr>
          <p:cNvSpPr txBox="1"/>
          <p:nvPr/>
        </p:nvSpPr>
        <p:spPr>
          <a:xfrm>
            <a:off x="1878616" y="6394861"/>
            <a:ext cx="2618702"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000" dirty="0">
                <a:solidFill>
                  <a:schemeClr val="bg1"/>
                </a:solidFill>
              </a:rPr>
              <a:t>The Pleiades cluster</a:t>
            </a:r>
            <a:endParaRPr sz="2000" dirty="0">
              <a:solidFill>
                <a:schemeClr val="bg1"/>
              </a:solidFill>
            </a:endParaRPr>
          </a:p>
        </p:txBody>
      </p:sp>
    </p:spTree>
    <p:extLst>
      <p:ext uri="{BB962C8B-B14F-4D97-AF65-F5344CB8AC3E}">
        <p14:creationId xmlns:p14="http://schemas.microsoft.com/office/powerpoint/2010/main" val="543105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5F591-8C7E-B048-AB75-60D008C6692D}"/>
              </a:ext>
            </a:extLst>
          </p:cNvPr>
          <p:cNvPicPr>
            <a:picLocks noChangeAspect="1"/>
          </p:cNvPicPr>
          <p:nvPr/>
        </p:nvPicPr>
        <p:blipFill>
          <a:blip r:embed="rId3"/>
          <a:stretch>
            <a:fillRect/>
          </a:stretch>
        </p:blipFill>
        <p:spPr>
          <a:xfrm>
            <a:off x="4497318" y="203272"/>
            <a:ext cx="6755760" cy="6576310"/>
          </a:xfrm>
          <a:prstGeom prst="rect">
            <a:avLst/>
          </a:prstGeom>
        </p:spPr>
      </p:pic>
      <p:sp>
        <p:nvSpPr>
          <p:cNvPr id="16" name="PHYS 251:…">
            <a:extLst>
              <a:ext uri="{FF2B5EF4-FFF2-40B4-BE49-F238E27FC236}">
                <a16:creationId xmlns:a16="http://schemas.microsoft.com/office/drawing/2014/main" id="{8A169BB6-6C32-6F4B-BC53-25F41729265C}"/>
              </a:ext>
            </a:extLst>
          </p:cNvPr>
          <p:cNvSpPr txBox="1"/>
          <p:nvPr/>
        </p:nvSpPr>
        <p:spPr>
          <a:xfrm>
            <a:off x="1878616" y="6394861"/>
            <a:ext cx="2618702"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000" dirty="0">
                <a:solidFill>
                  <a:schemeClr val="bg1"/>
                </a:solidFill>
              </a:rPr>
              <a:t>The cluster NGC1866</a:t>
            </a:r>
            <a:endParaRPr sz="2000" dirty="0">
              <a:solidFill>
                <a:schemeClr val="bg1"/>
              </a:solidFill>
            </a:endParaRPr>
          </a:p>
        </p:txBody>
      </p:sp>
      <p:sp>
        <p:nvSpPr>
          <p:cNvPr id="2" name="PHYS 251:…">
            <a:extLst>
              <a:ext uri="{FF2B5EF4-FFF2-40B4-BE49-F238E27FC236}">
                <a16:creationId xmlns:a16="http://schemas.microsoft.com/office/drawing/2014/main" id="{590FFEEE-871A-898B-1D96-C4CD35C8274E}"/>
              </a:ext>
            </a:extLst>
          </p:cNvPr>
          <p:cNvSpPr txBox="1"/>
          <p:nvPr/>
        </p:nvSpPr>
        <p:spPr>
          <a:xfrm>
            <a:off x="814911" y="1293563"/>
            <a:ext cx="2618702" cy="1369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800" b="1" dirty="0">
                <a:solidFill>
                  <a:srgbClr val="FFFF00"/>
                </a:solidFill>
              </a:rPr>
              <a:t>Stars have different </a:t>
            </a:r>
            <a:r>
              <a:rPr lang="en-US" sz="2800" b="1" dirty="0" err="1">
                <a:solidFill>
                  <a:srgbClr val="FFFF00"/>
                </a:solidFill>
              </a:rPr>
              <a:t>colours</a:t>
            </a:r>
            <a:endParaRPr sz="2800" b="1" dirty="0">
              <a:solidFill>
                <a:srgbClr val="FFFF00"/>
              </a:solidFill>
            </a:endParaRPr>
          </a:p>
        </p:txBody>
      </p:sp>
      <p:sp>
        <p:nvSpPr>
          <p:cNvPr id="4" name="PHYS 251:…">
            <a:extLst>
              <a:ext uri="{FF2B5EF4-FFF2-40B4-BE49-F238E27FC236}">
                <a16:creationId xmlns:a16="http://schemas.microsoft.com/office/drawing/2014/main" id="{2250EAC5-1E03-FB4E-E5D9-ADA2CA525C65}"/>
              </a:ext>
            </a:extLst>
          </p:cNvPr>
          <p:cNvSpPr txBox="1"/>
          <p:nvPr/>
        </p:nvSpPr>
        <p:spPr>
          <a:xfrm>
            <a:off x="495883" y="3076444"/>
            <a:ext cx="3256757" cy="2662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400" dirty="0">
                <a:solidFill>
                  <a:schemeClr val="bg1"/>
                </a:solidFill>
              </a:rPr>
              <a:t>This is an image obtained by the Hubble Space Telescope of a globular cluster in the Large </a:t>
            </a:r>
            <a:r>
              <a:rPr lang="en-US" sz="2400" dirty="0" err="1">
                <a:solidFill>
                  <a:schemeClr val="bg1"/>
                </a:solidFill>
              </a:rPr>
              <a:t>Magellanic</a:t>
            </a:r>
            <a:r>
              <a:rPr lang="en-US" sz="2400" dirty="0">
                <a:solidFill>
                  <a:schemeClr val="bg1"/>
                </a:solidFill>
              </a:rPr>
              <a:t> Clouds</a:t>
            </a:r>
            <a:endParaRPr sz="2400" dirty="0">
              <a:solidFill>
                <a:schemeClr val="bg1"/>
              </a:solidFill>
            </a:endParaRPr>
          </a:p>
        </p:txBody>
      </p:sp>
    </p:spTree>
    <p:extLst>
      <p:ext uri="{BB962C8B-B14F-4D97-AF65-F5344CB8AC3E}">
        <p14:creationId xmlns:p14="http://schemas.microsoft.com/office/powerpoint/2010/main" val="309686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8FF9AB-5C07-0C46-8275-8C44A6ECDEA2}"/>
              </a:ext>
            </a:extLst>
          </p:cNvPr>
          <p:cNvPicPr>
            <a:picLocks noChangeAspect="1"/>
          </p:cNvPicPr>
          <p:nvPr/>
        </p:nvPicPr>
        <p:blipFill>
          <a:blip r:embed="rId3"/>
          <a:stretch>
            <a:fillRect/>
          </a:stretch>
        </p:blipFill>
        <p:spPr>
          <a:xfrm>
            <a:off x="4125560" y="0"/>
            <a:ext cx="8100946" cy="6912002"/>
          </a:xfrm>
          <a:prstGeom prst="rect">
            <a:avLst/>
          </a:prstGeom>
        </p:spPr>
      </p:pic>
      <p:sp>
        <p:nvSpPr>
          <p:cNvPr id="3" name="PHYS 251:…">
            <a:extLst>
              <a:ext uri="{FF2B5EF4-FFF2-40B4-BE49-F238E27FC236}">
                <a16:creationId xmlns:a16="http://schemas.microsoft.com/office/drawing/2014/main" id="{7D83B9A1-E64B-C1D1-5BA1-27801FCBA940}"/>
              </a:ext>
            </a:extLst>
          </p:cNvPr>
          <p:cNvSpPr txBox="1"/>
          <p:nvPr/>
        </p:nvSpPr>
        <p:spPr>
          <a:xfrm>
            <a:off x="621102" y="3590820"/>
            <a:ext cx="2812511" cy="1184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400" dirty="0">
                <a:solidFill>
                  <a:schemeClr val="bg1"/>
                </a:solidFill>
              </a:rPr>
              <a:t>An everyday example, the Orion Constellation</a:t>
            </a:r>
            <a:endParaRPr sz="2400" dirty="0">
              <a:solidFill>
                <a:schemeClr val="bg1"/>
              </a:solidFill>
            </a:endParaRPr>
          </a:p>
        </p:txBody>
      </p:sp>
      <p:sp>
        <p:nvSpPr>
          <p:cNvPr id="5" name="PHYS 251:…">
            <a:extLst>
              <a:ext uri="{FF2B5EF4-FFF2-40B4-BE49-F238E27FC236}">
                <a16:creationId xmlns:a16="http://schemas.microsoft.com/office/drawing/2014/main" id="{23099232-FA82-B8F2-9338-98B47CA50994}"/>
              </a:ext>
            </a:extLst>
          </p:cNvPr>
          <p:cNvSpPr txBox="1"/>
          <p:nvPr/>
        </p:nvSpPr>
        <p:spPr>
          <a:xfrm>
            <a:off x="814911" y="1293563"/>
            <a:ext cx="2618702" cy="1369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800" b="1" dirty="0">
                <a:solidFill>
                  <a:srgbClr val="FFFF00"/>
                </a:solidFill>
              </a:rPr>
              <a:t>Stars have different </a:t>
            </a:r>
            <a:r>
              <a:rPr lang="en-US" sz="2800" b="1" dirty="0" err="1">
                <a:solidFill>
                  <a:srgbClr val="FFFF00"/>
                </a:solidFill>
              </a:rPr>
              <a:t>colours</a:t>
            </a:r>
            <a:endParaRPr sz="2800" b="1" dirty="0">
              <a:solidFill>
                <a:srgbClr val="FFFF00"/>
              </a:solidFill>
            </a:endParaRPr>
          </a:p>
        </p:txBody>
      </p:sp>
    </p:spTree>
    <p:extLst>
      <p:ext uri="{BB962C8B-B14F-4D97-AF65-F5344CB8AC3E}">
        <p14:creationId xmlns:p14="http://schemas.microsoft.com/office/powerpoint/2010/main" val="213276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YS 251:…">
            <a:extLst>
              <a:ext uri="{FF2B5EF4-FFF2-40B4-BE49-F238E27FC236}">
                <a16:creationId xmlns:a16="http://schemas.microsoft.com/office/drawing/2014/main" id="{5DC9DBED-CFC6-BFAB-16F3-A28573B8B26A}"/>
              </a:ext>
            </a:extLst>
          </p:cNvPr>
          <p:cNvSpPr txBox="1"/>
          <p:nvPr/>
        </p:nvSpPr>
        <p:spPr>
          <a:xfrm>
            <a:off x="1525352" y="1921901"/>
            <a:ext cx="2618702" cy="938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algn="ctr">
              <a:defRPr sz="3300"/>
            </a:pPr>
            <a:r>
              <a:rPr lang="en-US" sz="2800" b="1" dirty="0">
                <a:solidFill>
                  <a:srgbClr val="FFFF00"/>
                </a:solidFill>
              </a:rPr>
              <a:t>Stars have different sizes</a:t>
            </a:r>
            <a:endParaRPr sz="2800" b="1" dirty="0">
              <a:solidFill>
                <a:srgbClr val="FFFF00"/>
              </a:solidFill>
            </a:endParaRPr>
          </a:p>
        </p:txBody>
      </p:sp>
      <p:pic>
        <p:nvPicPr>
          <p:cNvPr id="5" name="Picture 4">
            <a:extLst>
              <a:ext uri="{FF2B5EF4-FFF2-40B4-BE49-F238E27FC236}">
                <a16:creationId xmlns:a16="http://schemas.microsoft.com/office/drawing/2014/main" id="{B2AA23B1-C1F8-DAA1-B53B-E21598A9B162}"/>
              </a:ext>
            </a:extLst>
          </p:cNvPr>
          <p:cNvPicPr>
            <a:picLocks noChangeAspect="1"/>
          </p:cNvPicPr>
          <p:nvPr/>
        </p:nvPicPr>
        <p:blipFill>
          <a:blip r:embed="rId3"/>
          <a:stretch>
            <a:fillRect/>
          </a:stretch>
        </p:blipFill>
        <p:spPr>
          <a:xfrm>
            <a:off x="5336031" y="953287"/>
            <a:ext cx="6644690" cy="5133173"/>
          </a:xfrm>
          <a:prstGeom prst="rect">
            <a:avLst/>
          </a:prstGeom>
        </p:spPr>
      </p:pic>
      <p:sp>
        <p:nvSpPr>
          <p:cNvPr id="6" name="PHYS 251:…">
            <a:extLst>
              <a:ext uri="{FF2B5EF4-FFF2-40B4-BE49-F238E27FC236}">
                <a16:creationId xmlns:a16="http://schemas.microsoft.com/office/drawing/2014/main" id="{7BADB747-E551-4844-F53A-8A2947A4D844}"/>
              </a:ext>
            </a:extLst>
          </p:cNvPr>
          <p:cNvSpPr txBox="1"/>
          <p:nvPr/>
        </p:nvSpPr>
        <p:spPr>
          <a:xfrm>
            <a:off x="333375" y="3429000"/>
            <a:ext cx="5367338" cy="2523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marL="342900" indent="-342900">
              <a:spcAft>
                <a:spcPts val="600"/>
              </a:spcAft>
              <a:buFont typeface="Wingdings" pitchFamily="2" charset="2"/>
              <a:buChar char="Ø"/>
              <a:defRPr sz="3300"/>
            </a:pPr>
            <a:r>
              <a:rPr lang="en-US" sz="2400" dirty="0">
                <a:solidFill>
                  <a:schemeClr val="bg1"/>
                </a:solidFill>
              </a:rPr>
              <a:t>Solar radius: </a:t>
            </a:r>
            <a:r>
              <a:rPr lang="en-US" sz="2400" b="1" i="1" dirty="0">
                <a:solidFill>
                  <a:schemeClr val="bg1"/>
                </a:solidFill>
                <a:latin typeface="Book Antiqua" panose="02040602050305030304" pitchFamily="18" charset="0"/>
              </a:rPr>
              <a:t>R</a:t>
            </a:r>
            <a:r>
              <a:rPr lang="en-US" sz="2400" b="1" baseline="-25000" dirty="0">
                <a:solidFill>
                  <a:schemeClr val="bg1"/>
                </a:solidFill>
                <a:latin typeface="Book Antiqua" panose="02040602050305030304" pitchFamily="18" charset="0"/>
              </a:rPr>
              <a:t>⊙</a:t>
            </a:r>
            <a:r>
              <a:rPr lang="en-US" sz="2400" b="1" i="1" dirty="0">
                <a:solidFill>
                  <a:schemeClr val="bg1"/>
                </a:solidFill>
                <a:latin typeface="Book Antiqua" panose="02040602050305030304" pitchFamily="18" charset="0"/>
              </a:rPr>
              <a:t> = </a:t>
            </a:r>
            <a:r>
              <a:rPr lang="en-US" sz="2400" dirty="0">
                <a:solidFill>
                  <a:schemeClr val="bg1"/>
                </a:solidFill>
                <a:latin typeface="Book Antiqua" panose="02040602050305030304" pitchFamily="18" charset="0"/>
              </a:rPr>
              <a:t>70 million</a:t>
            </a:r>
            <a:r>
              <a:rPr lang="en-US" sz="2400" baseline="30000" dirty="0">
                <a:solidFill>
                  <a:schemeClr val="bg1"/>
                </a:solidFill>
                <a:latin typeface="Book Antiqua" panose="02040602050305030304" pitchFamily="18" charset="0"/>
              </a:rPr>
              <a:t> </a:t>
            </a:r>
            <a:r>
              <a:rPr lang="en-US" sz="2400" dirty="0">
                <a:solidFill>
                  <a:schemeClr val="bg1"/>
                </a:solidFill>
                <a:latin typeface="Book Antiqua" panose="02040602050305030304" pitchFamily="18" charset="0"/>
              </a:rPr>
              <a:t> km</a:t>
            </a:r>
            <a:endParaRPr lang="el-GR" sz="2400" dirty="0">
              <a:solidFill>
                <a:schemeClr val="bg1"/>
              </a:solidFill>
            </a:endParaRPr>
          </a:p>
          <a:p>
            <a:pPr marL="342900" indent="-342900">
              <a:spcAft>
                <a:spcPts val="600"/>
              </a:spcAft>
              <a:buFont typeface="Wingdings" pitchFamily="2" charset="2"/>
              <a:buChar char="Ø"/>
              <a:defRPr sz="3300"/>
            </a:pPr>
            <a:r>
              <a:rPr lang="en-US" sz="2400" dirty="0">
                <a:solidFill>
                  <a:schemeClr val="bg1"/>
                </a:solidFill>
              </a:rPr>
              <a:t>White dwarfs: ～ 0.01 </a:t>
            </a:r>
            <a:r>
              <a:rPr lang="en-US" sz="2400" b="1" i="1" dirty="0">
                <a:solidFill>
                  <a:schemeClr val="bg1"/>
                </a:solidFill>
                <a:latin typeface="Book Antiqua" panose="02040602050305030304" pitchFamily="18" charset="0"/>
              </a:rPr>
              <a:t>R</a:t>
            </a:r>
            <a:r>
              <a:rPr lang="en-US" sz="2400" b="1" baseline="-25000" dirty="0">
                <a:solidFill>
                  <a:schemeClr val="bg1"/>
                </a:solidFill>
                <a:latin typeface="Book Antiqua" panose="02040602050305030304" pitchFamily="18" charset="0"/>
              </a:rPr>
              <a:t>⊙ </a:t>
            </a:r>
            <a:r>
              <a:rPr lang="en-US" sz="2400" dirty="0">
                <a:solidFill>
                  <a:schemeClr val="bg1"/>
                </a:solidFill>
                <a:latin typeface="Book Antiqua" panose="02040602050305030304" pitchFamily="18" charset="0"/>
              </a:rPr>
              <a:t>(</a:t>
            </a:r>
            <a:r>
              <a:rPr lang="en-US" sz="2400" dirty="0">
                <a:solidFill>
                  <a:schemeClr val="bg1"/>
                </a:solidFill>
              </a:rPr>
              <a:t>size of the Earth)</a:t>
            </a:r>
          </a:p>
          <a:p>
            <a:pPr marL="342900" indent="-342900">
              <a:spcAft>
                <a:spcPts val="600"/>
              </a:spcAft>
              <a:buFont typeface="Wingdings" pitchFamily="2" charset="2"/>
              <a:buChar char="Ø"/>
              <a:defRPr sz="3300"/>
            </a:pPr>
            <a:r>
              <a:rPr lang="en-US" sz="2400" dirty="0">
                <a:solidFill>
                  <a:schemeClr val="bg1"/>
                </a:solidFill>
              </a:rPr>
              <a:t>Red </a:t>
            </a:r>
            <a:r>
              <a:rPr lang="en-US" sz="2400" dirty="0" err="1">
                <a:solidFill>
                  <a:schemeClr val="bg1"/>
                </a:solidFill>
              </a:rPr>
              <a:t>Supergiants</a:t>
            </a:r>
            <a:r>
              <a:rPr lang="en-US" sz="2400" dirty="0">
                <a:solidFill>
                  <a:schemeClr val="bg1"/>
                </a:solidFill>
              </a:rPr>
              <a:t>: ～1,000 </a:t>
            </a:r>
            <a:r>
              <a:rPr lang="en-US" sz="2400" b="1" i="1" dirty="0">
                <a:solidFill>
                  <a:schemeClr val="bg1"/>
                </a:solidFill>
                <a:latin typeface="Book Antiqua" panose="02040602050305030304" pitchFamily="18" charset="0"/>
              </a:rPr>
              <a:t>R</a:t>
            </a:r>
            <a:r>
              <a:rPr lang="en-US" sz="2400" b="1" baseline="-25000" dirty="0">
                <a:solidFill>
                  <a:schemeClr val="bg1"/>
                </a:solidFill>
                <a:latin typeface="Book Antiqua" panose="02040602050305030304" pitchFamily="18" charset="0"/>
              </a:rPr>
              <a:t>⊙ </a:t>
            </a:r>
            <a:r>
              <a:rPr lang="en-US" sz="2400" dirty="0">
                <a:solidFill>
                  <a:schemeClr val="bg1"/>
                </a:solidFill>
                <a:latin typeface="Book Antiqua" panose="02040602050305030304" pitchFamily="18" charset="0"/>
              </a:rPr>
              <a:t>(</a:t>
            </a:r>
            <a:r>
              <a:rPr lang="en-US" sz="2400" dirty="0">
                <a:solidFill>
                  <a:schemeClr val="bg1"/>
                </a:solidFill>
              </a:rPr>
              <a:t>size of Jupiter’s orbit)</a:t>
            </a:r>
          </a:p>
          <a:p>
            <a:pPr marL="342900" indent="-342900">
              <a:spcAft>
                <a:spcPts val="600"/>
              </a:spcAft>
              <a:buFont typeface="Wingdings" pitchFamily="2" charset="2"/>
              <a:buChar char="Ø"/>
              <a:defRPr sz="3300"/>
            </a:pPr>
            <a:endParaRPr lang="en-US" sz="2400" dirty="0">
              <a:solidFill>
                <a:schemeClr val="bg1"/>
              </a:solidFill>
            </a:endParaRPr>
          </a:p>
        </p:txBody>
      </p:sp>
    </p:spTree>
    <p:extLst>
      <p:ext uri="{BB962C8B-B14F-4D97-AF65-F5344CB8AC3E}">
        <p14:creationId xmlns:p14="http://schemas.microsoft.com/office/powerpoint/2010/main" val="3353174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YS 251:…">
            <a:extLst>
              <a:ext uri="{FF2B5EF4-FFF2-40B4-BE49-F238E27FC236}">
                <a16:creationId xmlns:a16="http://schemas.microsoft.com/office/drawing/2014/main" id="{5DC9DBED-CFC6-BFAB-16F3-A28573B8B26A}"/>
              </a:ext>
            </a:extLst>
          </p:cNvPr>
          <p:cNvSpPr txBox="1"/>
          <p:nvPr/>
        </p:nvSpPr>
        <p:spPr>
          <a:xfrm>
            <a:off x="1407660" y="235387"/>
            <a:ext cx="9376680"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4000" b="1" dirty="0">
                <a:solidFill>
                  <a:srgbClr val="FFFF00"/>
                </a:solidFill>
              </a:rPr>
              <a:t>The </a:t>
            </a:r>
            <a:r>
              <a:rPr lang="en-US" sz="4000" b="1" dirty="0" err="1">
                <a:solidFill>
                  <a:srgbClr val="FFFF00"/>
                </a:solidFill>
              </a:rPr>
              <a:t>Hertzprung</a:t>
            </a:r>
            <a:r>
              <a:rPr lang="en-US" sz="4000" b="1" dirty="0">
                <a:solidFill>
                  <a:srgbClr val="FFFF00"/>
                </a:solidFill>
              </a:rPr>
              <a:t>-Russell (HR) diagram</a:t>
            </a:r>
            <a:endParaRPr sz="4000" b="1" dirty="0">
              <a:solidFill>
                <a:srgbClr val="FFFF00"/>
              </a:solidFill>
            </a:endParaRPr>
          </a:p>
        </p:txBody>
      </p:sp>
      <p:sp>
        <p:nvSpPr>
          <p:cNvPr id="3" name="PHYS 251:…">
            <a:extLst>
              <a:ext uri="{FF2B5EF4-FFF2-40B4-BE49-F238E27FC236}">
                <a16:creationId xmlns:a16="http://schemas.microsoft.com/office/drawing/2014/main" id="{7D83B9A1-E64B-C1D1-5BA1-27801FCBA940}"/>
              </a:ext>
            </a:extLst>
          </p:cNvPr>
          <p:cNvSpPr txBox="1"/>
          <p:nvPr/>
        </p:nvSpPr>
        <p:spPr>
          <a:xfrm rot="16200000">
            <a:off x="2022609" y="3281222"/>
            <a:ext cx="2618702"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3600" dirty="0">
                <a:solidFill>
                  <a:schemeClr val="bg1"/>
                </a:solidFill>
              </a:rPr>
              <a:t>Luminosity</a:t>
            </a:r>
            <a:endParaRPr sz="3600" dirty="0">
              <a:solidFill>
                <a:schemeClr val="bg1"/>
              </a:solidFill>
            </a:endParaRPr>
          </a:p>
        </p:txBody>
      </p:sp>
      <p:pic>
        <p:nvPicPr>
          <p:cNvPr id="5" name="Picture 4">
            <a:extLst>
              <a:ext uri="{FF2B5EF4-FFF2-40B4-BE49-F238E27FC236}">
                <a16:creationId xmlns:a16="http://schemas.microsoft.com/office/drawing/2014/main" id="{1302562A-6B06-098D-93CD-8724BDB1AED7}"/>
              </a:ext>
            </a:extLst>
          </p:cNvPr>
          <p:cNvPicPr>
            <a:picLocks noChangeAspect="1"/>
          </p:cNvPicPr>
          <p:nvPr/>
        </p:nvPicPr>
        <p:blipFill>
          <a:blip r:embed="rId3"/>
          <a:stretch>
            <a:fillRect/>
          </a:stretch>
        </p:blipFill>
        <p:spPr>
          <a:xfrm>
            <a:off x="3910819" y="1056289"/>
            <a:ext cx="4861094" cy="5080805"/>
          </a:xfrm>
          <a:prstGeom prst="rect">
            <a:avLst/>
          </a:prstGeom>
        </p:spPr>
      </p:pic>
      <p:sp>
        <p:nvSpPr>
          <p:cNvPr id="6" name="PHYS 251:…">
            <a:extLst>
              <a:ext uri="{FF2B5EF4-FFF2-40B4-BE49-F238E27FC236}">
                <a16:creationId xmlns:a16="http://schemas.microsoft.com/office/drawing/2014/main" id="{E07B41BE-79C6-23AC-95FB-005BCD883D42}"/>
              </a:ext>
            </a:extLst>
          </p:cNvPr>
          <p:cNvSpPr txBox="1"/>
          <p:nvPr/>
        </p:nvSpPr>
        <p:spPr>
          <a:xfrm>
            <a:off x="5071283" y="6120783"/>
            <a:ext cx="3081962"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3600" dirty="0">
                <a:solidFill>
                  <a:schemeClr val="bg1"/>
                </a:solidFill>
              </a:rPr>
              <a:t>Temperature</a:t>
            </a:r>
            <a:endParaRPr sz="3600" dirty="0">
              <a:solidFill>
                <a:schemeClr val="bg1"/>
              </a:solidFill>
            </a:endParaRPr>
          </a:p>
        </p:txBody>
      </p:sp>
      <p:sp>
        <p:nvSpPr>
          <p:cNvPr id="7" name="PHYS 251:…">
            <a:extLst>
              <a:ext uri="{FF2B5EF4-FFF2-40B4-BE49-F238E27FC236}">
                <a16:creationId xmlns:a16="http://schemas.microsoft.com/office/drawing/2014/main" id="{0324A056-8AB4-D1D2-D8F0-268ACBE5297E}"/>
              </a:ext>
            </a:extLst>
          </p:cNvPr>
          <p:cNvSpPr txBox="1"/>
          <p:nvPr/>
        </p:nvSpPr>
        <p:spPr>
          <a:xfrm>
            <a:off x="8675871" y="1272081"/>
            <a:ext cx="1845825"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800" dirty="0">
                <a:solidFill>
                  <a:schemeClr val="bg1"/>
                </a:solidFill>
              </a:rPr>
              <a:t>Bright</a:t>
            </a:r>
            <a:endParaRPr sz="2800" dirty="0">
              <a:solidFill>
                <a:schemeClr val="bg1"/>
              </a:solidFill>
            </a:endParaRPr>
          </a:p>
        </p:txBody>
      </p:sp>
      <p:sp>
        <p:nvSpPr>
          <p:cNvPr id="9" name="PHYS 251:…">
            <a:extLst>
              <a:ext uri="{FF2B5EF4-FFF2-40B4-BE49-F238E27FC236}">
                <a16:creationId xmlns:a16="http://schemas.microsoft.com/office/drawing/2014/main" id="{FCC6543B-B35E-D1A5-3660-6D0477DA9AF9}"/>
              </a:ext>
            </a:extLst>
          </p:cNvPr>
          <p:cNvSpPr txBox="1"/>
          <p:nvPr/>
        </p:nvSpPr>
        <p:spPr>
          <a:xfrm>
            <a:off x="8675870" y="5078089"/>
            <a:ext cx="1845825"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800" dirty="0">
                <a:solidFill>
                  <a:schemeClr val="bg1"/>
                </a:solidFill>
              </a:rPr>
              <a:t>Faint</a:t>
            </a:r>
            <a:endParaRPr sz="2800" dirty="0">
              <a:solidFill>
                <a:schemeClr val="bg1"/>
              </a:solidFill>
            </a:endParaRPr>
          </a:p>
        </p:txBody>
      </p:sp>
      <p:sp>
        <p:nvSpPr>
          <p:cNvPr id="10" name="PHYS 251:…">
            <a:extLst>
              <a:ext uri="{FF2B5EF4-FFF2-40B4-BE49-F238E27FC236}">
                <a16:creationId xmlns:a16="http://schemas.microsoft.com/office/drawing/2014/main" id="{A23A36F3-0681-F820-1615-2921A4C1B7B4}"/>
              </a:ext>
            </a:extLst>
          </p:cNvPr>
          <p:cNvSpPr txBox="1"/>
          <p:nvPr/>
        </p:nvSpPr>
        <p:spPr>
          <a:xfrm>
            <a:off x="3910819" y="4906044"/>
            <a:ext cx="1845825"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800" dirty="0">
                <a:solidFill>
                  <a:schemeClr val="accent4">
                    <a:lumMod val="40000"/>
                    <a:lumOff val="60000"/>
                  </a:schemeClr>
                </a:solidFill>
              </a:rPr>
              <a:t>Hot</a:t>
            </a:r>
            <a:endParaRPr sz="2800" dirty="0">
              <a:solidFill>
                <a:schemeClr val="accent4">
                  <a:lumMod val="40000"/>
                  <a:lumOff val="60000"/>
                </a:schemeClr>
              </a:solidFill>
            </a:endParaRPr>
          </a:p>
        </p:txBody>
      </p:sp>
      <p:sp>
        <p:nvSpPr>
          <p:cNvPr id="11" name="PHYS 251:…">
            <a:extLst>
              <a:ext uri="{FF2B5EF4-FFF2-40B4-BE49-F238E27FC236}">
                <a16:creationId xmlns:a16="http://schemas.microsoft.com/office/drawing/2014/main" id="{545CF053-BA3D-8154-B5C6-38B171A188E4}"/>
              </a:ext>
            </a:extLst>
          </p:cNvPr>
          <p:cNvSpPr txBox="1"/>
          <p:nvPr/>
        </p:nvSpPr>
        <p:spPr>
          <a:xfrm>
            <a:off x="6926088" y="4949684"/>
            <a:ext cx="1845825"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300"/>
            </a:pPr>
            <a:r>
              <a:rPr lang="en-US" sz="2800" dirty="0">
                <a:solidFill>
                  <a:schemeClr val="accent2">
                    <a:lumMod val="60000"/>
                    <a:lumOff val="40000"/>
                  </a:schemeClr>
                </a:solidFill>
              </a:rPr>
              <a:t>Cool</a:t>
            </a:r>
            <a:endParaRPr sz="2800" dirty="0">
              <a:solidFill>
                <a:schemeClr val="accent2">
                  <a:lumMod val="60000"/>
                  <a:lumOff val="40000"/>
                </a:schemeClr>
              </a:solidFill>
            </a:endParaRPr>
          </a:p>
        </p:txBody>
      </p:sp>
    </p:spTree>
    <p:extLst>
      <p:ext uri="{BB962C8B-B14F-4D97-AF65-F5344CB8AC3E}">
        <p14:creationId xmlns:p14="http://schemas.microsoft.com/office/powerpoint/2010/main" val="26299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 name="7.2. Evolution of a low mass star (1M⊙)"/>
          <p:cNvSpPr txBox="1"/>
          <p:nvPr/>
        </p:nvSpPr>
        <p:spPr>
          <a:xfrm>
            <a:off x="6028346" y="1285771"/>
            <a:ext cx="54166" cy="281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l">
              <a:defRPr sz="2800"/>
            </a:lvl1pPr>
          </a:lstStyle>
          <a:p>
            <a:endParaRPr sz="1477" dirty="0"/>
          </a:p>
        </p:txBody>
      </p:sp>
      <p:sp>
        <p:nvSpPr>
          <p:cNvPr id="8" name="7. Stellar Evolution">
            <a:extLst>
              <a:ext uri="{FF2B5EF4-FFF2-40B4-BE49-F238E27FC236}">
                <a16:creationId xmlns:a16="http://schemas.microsoft.com/office/drawing/2014/main" id="{958B3FB0-7DF7-8643-BD90-B518E73A0D42}"/>
              </a:ext>
            </a:extLst>
          </p:cNvPr>
          <p:cNvSpPr/>
          <p:nvPr/>
        </p:nvSpPr>
        <p:spPr>
          <a:xfrm>
            <a:off x="1524000" y="-20095"/>
            <a:ext cx="9144000" cy="1027828"/>
          </a:xfrm>
          <a:prstGeom prst="rect">
            <a:avLst/>
          </a:prstGeom>
          <a:solidFill>
            <a:srgbClr val="7A81FF">
              <a:alpha val="44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00918" tIns="200918" rIns="200918" bIns="200918" anchor="ctr"/>
          <a:lstStyle>
            <a:lvl1pPr algn="r">
              <a:defRPr sz="3000" b="1">
                <a:latin typeface="Helvetica"/>
                <a:ea typeface="Helvetica"/>
                <a:cs typeface="Helvetica"/>
                <a:sym typeface="Helvetica"/>
              </a:defRPr>
            </a:lvl1pPr>
          </a:lstStyle>
          <a:p>
            <a:r>
              <a:rPr lang="en-US" sz="2800" b="0" dirty="0"/>
              <a:t>2. Equations of Stellar Structure</a:t>
            </a:r>
            <a:endParaRPr sz="2800" b="0" dirty="0"/>
          </a:p>
        </p:txBody>
      </p:sp>
      <p:pic>
        <p:nvPicPr>
          <p:cNvPr id="9" name="Picture 8">
            <a:extLst>
              <a:ext uri="{FF2B5EF4-FFF2-40B4-BE49-F238E27FC236}">
                <a16:creationId xmlns:a16="http://schemas.microsoft.com/office/drawing/2014/main" id="{91FCCDB5-FD6E-2949-8939-205ECC7311DC}"/>
              </a:ext>
            </a:extLst>
          </p:cNvPr>
          <p:cNvPicPr>
            <a:picLocks noChangeAspect="1"/>
          </p:cNvPicPr>
          <p:nvPr/>
        </p:nvPicPr>
        <p:blipFill>
          <a:blip r:embed="rId2"/>
          <a:stretch>
            <a:fillRect/>
          </a:stretch>
        </p:blipFill>
        <p:spPr>
          <a:xfrm>
            <a:off x="4948857" y="1921263"/>
            <a:ext cx="2735159" cy="778786"/>
          </a:xfrm>
          <a:prstGeom prst="rect">
            <a:avLst/>
          </a:prstGeom>
        </p:spPr>
      </p:pic>
      <p:pic>
        <p:nvPicPr>
          <p:cNvPr id="11" name="Picture 10">
            <a:extLst>
              <a:ext uri="{FF2B5EF4-FFF2-40B4-BE49-F238E27FC236}">
                <a16:creationId xmlns:a16="http://schemas.microsoft.com/office/drawing/2014/main" id="{6E86E3C4-A25F-014E-A7A0-378590F8C3E1}"/>
              </a:ext>
            </a:extLst>
          </p:cNvPr>
          <p:cNvPicPr>
            <a:picLocks noChangeAspect="1"/>
          </p:cNvPicPr>
          <p:nvPr/>
        </p:nvPicPr>
        <p:blipFill>
          <a:blip r:embed="rId3"/>
          <a:stretch>
            <a:fillRect/>
          </a:stretch>
        </p:blipFill>
        <p:spPr>
          <a:xfrm>
            <a:off x="4898626" y="2936024"/>
            <a:ext cx="2367771" cy="833773"/>
          </a:xfrm>
          <a:prstGeom prst="rect">
            <a:avLst/>
          </a:prstGeom>
        </p:spPr>
      </p:pic>
      <p:pic>
        <p:nvPicPr>
          <p:cNvPr id="12" name="Picture 11">
            <a:extLst>
              <a:ext uri="{FF2B5EF4-FFF2-40B4-BE49-F238E27FC236}">
                <a16:creationId xmlns:a16="http://schemas.microsoft.com/office/drawing/2014/main" id="{8AE18FED-94E4-AA4A-8515-DB334123B28D}"/>
              </a:ext>
            </a:extLst>
          </p:cNvPr>
          <p:cNvPicPr>
            <a:picLocks noChangeAspect="1"/>
          </p:cNvPicPr>
          <p:nvPr/>
        </p:nvPicPr>
        <p:blipFill>
          <a:blip r:embed="rId4"/>
          <a:stretch>
            <a:fillRect/>
          </a:stretch>
        </p:blipFill>
        <p:spPr>
          <a:xfrm>
            <a:off x="4986865" y="4904941"/>
            <a:ext cx="3152511" cy="948864"/>
          </a:xfrm>
          <a:prstGeom prst="rect">
            <a:avLst/>
          </a:prstGeom>
        </p:spPr>
      </p:pic>
      <p:sp>
        <p:nvSpPr>
          <p:cNvPr id="15" name="Massive stars can get close to their Eddington limits, which can have a profound impact on their evolution (see later…)">
            <a:extLst>
              <a:ext uri="{FF2B5EF4-FFF2-40B4-BE49-F238E27FC236}">
                <a16:creationId xmlns:a16="http://schemas.microsoft.com/office/drawing/2014/main" id="{37C25A63-8BFB-204E-8E0E-CB5F09745106}"/>
              </a:ext>
            </a:extLst>
          </p:cNvPr>
          <p:cNvSpPr txBox="1"/>
          <p:nvPr/>
        </p:nvSpPr>
        <p:spPr>
          <a:xfrm>
            <a:off x="1994470" y="1953062"/>
            <a:ext cx="2690175"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lvl1pPr>
              <a:spcBef>
                <a:spcPts val="1400"/>
              </a:spcBef>
            </a:lvl1pPr>
          </a:lstStyle>
          <a:p>
            <a:r>
              <a:rPr lang="en-US" sz="2000" dirty="0"/>
              <a:t>Hydrostatic equilibrium</a:t>
            </a:r>
          </a:p>
        </p:txBody>
      </p:sp>
      <p:pic>
        <p:nvPicPr>
          <p:cNvPr id="6" name="Picture 5">
            <a:extLst>
              <a:ext uri="{FF2B5EF4-FFF2-40B4-BE49-F238E27FC236}">
                <a16:creationId xmlns:a16="http://schemas.microsoft.com/office/drawing/2014/main" id="{1A290BAE-0933-4645-AA77-13F727271456}"/>
              </a:ext>
            </a:extLst>
          </p:cNvPr>
          <p:cNvPicPr>
            <a:picLocks noChangeAspect="1"/>
          </p:cNvPicPr>
          <p:nvPr/>
        </p:nvPicPr>
        <p:blipFill>
          <a:blip r:embed="rId5"/>
          <a:stretch>
            <a:fillRect/>
          </a:stretch>
        </p:blipFill>
        <p:spPr>
          <a:xfrm>
            <a:off x="4948857" y="3865760"/>
            <a:ext cx="2617068" cy="821551"/>
          </a:xfrm>
          <a:prstGeom prst="rect">
            <a:avLst/>
          </a:prstGeom>
        </p:spPr>
      </p:pic>
      <p:sp>
        <p:nvSpPr>
          <p:cNvPr id="18" name="Massive stars can get close to their Eddington limits, which can have a profound impact on their evolution (see later…)">
            <a:extLst>
              <a:ext uri="{FF2B5EF4-FFF2-40B4-BE49-F238E27FC236}">
                <a16:creationId xmlns:a16="http://schemas.microsoft.com/office/drawing/2014/main" id="{0D52B145-BFA3-6545-8740-5FBA8BA19D7D}"/>
              </a:ext>
            </a:extLst>
          </p:cNvPr>
          <p:cNvSpPr txBox="1"/>
          <p:nvPr/>
        </p:nvSpPr>
        <p:spPr>
          <a:xfrm>
            <a:off x="1994467" y="3110918"/>
            <a:ext cx="2690175"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lvl1pPr>
              <a:spcBef>
                <a:spcPts val="1400"/>
              </a:spcBef>
            </a:lvl1pPr>
          </a:lstStyle>
          <a:p>
            <a:r>
              <a:rPr lang="en-US" sz="2000" dirty="0"/>
              <a:t>Mass conservation</a:t>
            </a:r>
          </a:p>
        </p:txBody>
      </p:sp>
      <p:sp>
        <p:nvSpPr>
          <p:cNvPr id="19" name="Massive stars can get close to their Eddington limits, which can have a profound impact on their evolution (see later…)">
            <a:extLst>
              <a:ext uri="{FF2B5EF4-FFF2-40B4-BE49-F238E27FC236}">
                <a16:creationId xmlns:a16="http://schemas.microsoft.com/office/drawing/2014/main" id="{C43A4B39-75C1-4040-800D-B2646FE57E9B}"/>
              </a:ext>
            </a:extLst>
          </p:cNvPr>
          <p:cNvSpPr txBox="1"/>
          <p:nvPr/>
        </p:nvSpPr>
        <p:spPr>
          <a:xfrm>
            <a:off x="1994468" y="4045308"/>
            <a:ext cx="2690175"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lvl1pPr>
              <a:spcBef>
                <a:spcPts val="1400"/>
              </a:spcBef>
            </a:lvl1pPr>
          </a:lstStyle>
          <a:p>
            <a:r>
              <a:rPr lang="en-US" sz="2000" dirty="0"/>
              <a:t>Energy conservation</a:t>
            </a:r>
          </a:p>
        </p:txBody>
      </p:sp>
      <p:sp>
        <p:nvSpPr>
          <p:cNvPr id="20" name="Massive stars can get close to their Eddington limits, which can have a profound impact on their evolution (see later…)">
            <a:extLst>
              <a:ext uri="{FF2B5EF4-FFF2-40B4-BE49-F238E27FC236}">
                <a16:creationId xmlns:a16="http://schemas.microsoft.com/office/drawing/2014/main" id="{01693AD4-4C07-1041-87F8-D12C142F9EC2}"/>
              </a:ext>
            </a:extLst>
          </p:cNvPr>
          <p:cNvSpPr txBox="1"/>
          <p:nvPr/>
        </p:nvSpPr>
        <p:spPr>
          <a:xfrm>
            <a:off x="1994469" y="4994652"/>
            <a:ext cx="2690175"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lvl1pPr>
              <a:spcBef>
                <a:spcPts val="1400"/>
              </a:spcBef>
            </a:lvl1pPr>
          </a:lstStyle>
          <a:p>
            <a:r>
              <a:rPr lang="en-US" sz="2000" dirty="0"/>
              <a:t>Energy transport</a:t>
            </a:r>
          </a:p>
        </p:txBody>
      </p:sp>
    </p:spTree>
    <p:extLst>
      <p:ext uri="{BB962C8B-B14F-4D97-AF65-F5344CB8AC3E}">
        <p14:creationId xmlns:p14="http://schemas.microsoft.com/office/powerpoint/2010/main" val="3620159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d052577-b06d-4619-817e-e8972bed9606" xsi:nil="true"/>
    <lcf76f155ced4ddcb4097134ff3c332f xmlns="8e5697e1-6b6f-4082-8800-f293980a7b2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1B4375D1EDF44F9BEBAF4E72D800D1" ma:contentTypeVersion="16" ma:contentTypeDescription="Create a new document." ma:contentTypeScope="" ma:versionID="74748813bf9c26d0e278057f0bd8c801">
  <xsd:schema xmlns:xsd="http://www.w3.org/2001/XMLSchema" xmlns:xs="http://www.w3.org/2001/XMLSchema" xmlns:p="http://schemas.microsoft.com/office/2006/metadata/properties" xmlns:ns2="8e5697e1-6b6f-4082-8800-f293980a7b2a" xmlns:ns3="bd052577-b06d-4619-817e-e8972bed9606" targetNamespace="http://schemas.microsoft.com/office/2006/metadata/properties" ma:root="true" ma:fieldsID="b193a8b451b6c20351565d2f9cdb23c3" ns2:_="" ns3:_="">
    <xsd:import namespace="8e5697e1-6b6f-4082-8800-f293980a7b2a"/>
    <xsd:import namespace="bd052577-b06d-4619-817e-e8972bed960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697e1-6b6f-4082-8800-f293980a7b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052577-b06d-4619-817e-e8972bed960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6f3c0bd-e5fa-4e83-b2b0-9c9974eb602d}" ma:internalName="TaxCatchAll" ma:showField="CatchAllData" ma:web="bd052577-b06d-4619-817e-e8972bed960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950670-1EB1-4373-A8D5-C06FC7A43B5F}">
  <ds:schemaRefs>
    <ds:schemaRef ds:uri="http://schemas.microsoft.com/office/2006/metadata/properties"/>
    <ds:schemaRef ds:uri="http://schemas.microsoft.com/office/infopath/2007/PartnerControls"/>
    <ds:schemaRef ds:uri="bd052577-b06d-4619-817e-e8972bed9606"/>
    <ds:schemaRef ds:uri="8e5697e1-6b6f-4082-8800-f293980a7b2a"/>
  </ds:schemaRefs>
</ds:datastoreItem>
</file>

<file path=customXml/itemProps2.xml><?xml version="1.0" encoding="utf-8"?>
<ds:datastoreItem xmlns:ds="http://schemas.openxmlformats.org/officeDocument/2006/customXml" ds:itemID="{ACCF04D4-0C4B-474A-990A-B4BE97A2CC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5697e1-6b6f-4082-8800-f293980a7b2a"/>
    <ds:schemaRef ds:uri="bd052577-b06d-4619-817e-e8972bed96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3EE55B-2611-4A06-A385-F37978DC31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1423</TotalTime>
  <Words>824</Words>
  <Application>Microsoft Macintosh PowerPoint</Application>
  <PresentationFormat>Widescreen</PresentationFormat>
  <Paragraphs>113</Paragraphs>
  <Slides>30</Slides>
  <Notes>14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Aptos Display</vt:lpstr>
      <vt:lpstr>Arial</vt:lpstr>
      <vt:lpstr>Book Antiqua</vt:lpstr>
      <vt:lpstr>Helvetica</vt:lpstr>
      <vt:lpstr>Optima</vt:lpstr>
      <vt:lpstr>Wingdings</vt:lpstr>
      <vt:lpstr>Office Theme</vt:lpstr>
      <vt:lpstr>Stars, Galaxies, and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Sun</vt:lpstr>
      <vt:lpstr>Inside the Sun</vt:lpstr>
      <vt:lpstr>Stars are Simple</vt:lpstr>
      <vt:lpstr>A Star is a self-gravitating thermonuclear reactor</vt:lpstr>
      <vt:lpstr>PowerPoint Presentation</vt:lpstr>
      <vt:lpstr>How about galaxies?</vt:lpstr>
      <vt:lpstr>The Galaxy Zoo</vt:lpstr>
      <vt:lpstr>Our Galaxy, the Milky Way</vt:lpstr>
      <vt:lpstr>PowerPoint Presentation</vt:lpstr>
      <vt:lpstr>PowerPoint Presentation</vt:lpstr>
      <vt:lpstr>PowerPoint Presentation</vt:lpstr>
      <vt:lpstr>Why you are here</vt:lpstr>
      <vt:lpstr>What is the Universe Made of?</vt:lpstr>
      <vt:lpstr>Chemical Composition of the Sun  (and the rest of the universe!)</vt:lpstr>
      <vt:lpstr>The Cosmic Microwave Background</vt:lpstr>
      <vt:lpstr>The JWST view of galaxies</vt:lpstr>
      <vt:lpstr>Our Galaxy, the Milky Way</vt:lpstr>
      <vt:lpstr>Earth, our home</vt:lpstr>
      <vt:lpstr>Earth in 1990, seen from outer solar system</vt:lpstr>
      <vt:lpstr>A pale blue dot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Schiavon, Ricardo</dc:creator>
  <cp:lastModifiedBy>Daoud, Mohamed</cp:lastModifiedBy>
  <cp:revision>10</cp:revision>
  <dcterms:created xsi:type="dcterms:W3CDTF">2025-07-07T10:40:26Z</dcterms:created>
  <dcterms:modified xsi:type="dcterms:W3CDTF">2026-07-20T09:29:19Z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0x0101006C1B4375D1EDF44F9BEBAF4E72D800D1</vt:lpwstr>
  </property>
</Properties>
</file>