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2"/>
  </p:notesMasterIdLst>
  <p:handoutMasterIdLst>
    <p:handoutMasterId r:id="rId43"/>
  </p:handoutMasterIdLst>
  <p:sldIdLst>
    <p:sldId id="293" r:id="rId5"/>
    <p:sldId id="290" r:id="rId6"/>
    <p:sldId id="313" r:id="rId7"/>
    <p:sldId id="314" r:id="rId8"/>
    <p:sldId id="294" r:id="rId9"/>
    <p:sldId id="292" r:id="rId10"/>
    <p:sldId id="320" r:id="rId11"/>
    <p:sldId id="321" r:id="rId12"/>
    <p:sldId id="323" r:id="rId13"/>
    <p:sldId id="324" r:id="rId14"/>
    <p:sldId id="325" r:id="rId15"/>
    <p:sldId id="326" r:id="rId16"/>
    <p:sldId id="327" r:id="rId17"/>
    <p:sldId id="328" r:id="rId18"/>
    <p:sldId id="296" r:id="rId19"/>
    <p:sldId id="329" r:id="rId20"/>
    <p:sldId id="291" r:id="rId21"/>
    <p:sldId id="298" r:id="rId22"/>
    <p:sldId id="330" r:id="rId23"/>
    <p:sldId id="332" r:id="rId24"/>
    <p:sldId id="333" r:id="rId25"/>
    <p:sldId id="334" r:id="rId26"/>
    <p:sldId id="335" r:id="rId27"/>
    <p:sldId id="336" r:id="rId28"/>
    <p:sldId id="337" r:id="rId29"/>
    <p:sldId id="338" r:id="rId30"/>
    <p:sldId id="339" r:id="rId31"/>
    <p:sldId id="308" r:id="rId32"/>
    <p:sldId id="340" r:id="rId33"/>
    <p:sldId id="341" r:id="rId34"/>
    <p:sldId id="342" r:id="rId35"/>
    <p:sldId id="347" r:id="rId36"/>
    <p:sldId id="343" r:id="rId37"/>
    <p:sldId id="344" r:id="rId38"/>
    <p:sldId id="345" r:id="rId39"/>
    <p:sldId id="346" r:id="rId40"/>
    <p:sldId id="310" r:id="rId41"/>
  </p:sldIdLst>
  <p:sldSz cx="12192000" cy="6858000"/>
  <p:notesSz cx="6858000" cy="9144000"/>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5255D"/>
    <a:srgbClr val="2CD5C4"/>
    <a:srgbClr val="EFF2F5"/>
    <a:srgbClr val="0020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514F7DF-B996-5D46-B7D4-30440C98D967}" v="39" dt="2026-03-02T15:27:24.03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201" autoAdjust="0"/>
    <p:restoredTop sz="94255"/>
  </p:normalViewPr>
  <p:slideViewPr>
    <p:cSldViewPr snapToGrid="0">
      <p:cViewPr>
        <p:scale>
          <a:sx n="100" d="100"/>
          <a:sy n="100" d="100"/>
        </p:scale>
        <p:origin x="184" y="496"/>
      </p:cViewPr>
      <p:guideLst/>
    </p:cSldViewPr>
  </p:slideViewPr>
  <p:notesTextViewPr>
    <p:cViewPr>
      <p:scale>
        <a:sx n="1" d="1"/>
        <a:sy n="1" d="1"/>
      </p:scale>
      <p:origin x="0" y="0"/>
    </p:cViewPr>
  </p:notesTextViewPr>
  <p:notesViewPr>
    <p:cSldViewPr snapToGrid="0">
      <p:cViewPr varScale="1">
        <p:scale>
          <a:sx n="116" d="100"/>
          <a:sy n="116" d="100"/>
        </p:scale>
        <p:origin x="3474" y="11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urst, Georgia" userId="e1b54d54-76b2-485a-99fd-ddf0877bea67" providerId="ADAL" clId="{6B3B1F16-9100-59BD-80A2-F36F643518EA}"/>
    <pc:docChg chg="custSel addSld delSld modSld sldOrd">
      <pc:chgData name="Hurst, Georgia" userId="e1b54d54-76b2-485a-99fd-ddf0877bea67" providerId="ADAL" clId="{6B3B1F16-9100-59BD-80A2-F36F643518EA}" dt="2026-03-02T15:27:44.081" v="2774" actId="1076"/>
      <pc:docMkLst>
        <pc:docMk/>
      </pc:docMkLst>
      <pc:sldChg chg="modSp mod modNotesTx">
        <pc:chgData name="Hurst, Georgia" userId="e1b54d54-76b2-485a-99fd-ddf0877bea67" providerId="ADAL" clId="{6B3B1F16-9100-59BD-80A2-F36F643518EA}" dt="2026-02-23T13:47:36.295" v="1648" actId="20577"/>
        <pc:sldMkLst>
          <pc:docMk/>
          <pc:sldMk cId="3808009519" sldId="290"/>
        </pc:sldMkLst>
        <pc:spChg chg="mod">
          <ac:chgData name="Hurst, Georgia" userId="e1b54d54-76b2-485a-99fd-ddf0877bea67" providerId="ADAL" clId="{6B3B1F16-9100-59BD-80A2-F36F643518EA}" dt="2026-02-23T13:40:27.121" v="1077" actId="27636"/>
          <ac:spMkLst>
            <pc:docMk/>
            <pc:sldMk cId="3808009519" sldId="290"/>
            <ac:spMk id="8" creationId="{9786B5D2-3CD0-4B95-26BA-8ED5F22D2E9A}"/>
          </ac:spMkLst>
        </pc:spChg>
      </pc:sldChg>
      <pc:sldChg chg="modNotesTx">
        <pc:chgData name="Hurst, Georgia" userId="e1b54d54-76b2-485a-99fd-ddf0877bea67" providerId="ADAL" clId="{6B3B1F16-9100-59BD-80A2-F36F643518EA}" dt="2026-02-23T16:31:39.030" v="2110" actId="20577"/>
        <pc:sldMkLst>
          <pc:docMk/>
          <pc:sldMk cId="1211537824" sldId="291"/>
        </pc:sldMkLst>
      </pc:sldChg>
      <pc:sldChg chg="modNotesTx">
        <pc:chgData name="Hurst, Georgia" userId="e1b54d54-76b2-485a-99fd-ddf0877bea67" providerId="ADAL" clId="{6B3B1F16-9100-59BD-80A2-F36F643518EA}" dt="2026-02-23T15:28:35.454" v="2091" actId="20577"/>
        <pc:sldMkLst>
          <pc:docMk/>
          <pc:sldMk cId="225690949" sldId="292"/>
        </pc:sldMkLst>
      </pc:sldChg>
      <pc:sldChg chg="modNotesTx">
        <pc:chgData name="Hurst, Georgia" userId="e1b54d54-76b2-485a-99fd-ddf0877bea67" providerId="ADAL" clId="{6B3B1F16-9100-59BD-80A2-F36F643518EA}" dt="2026-02-23T15:27:56.102" v="2058" actId="20577"/>
        <pc:sldMkLst>
          <pc:docMk/>
          <pc:sldMk cId="4254588139" sldId="294"/>
        </pc:sldMkLst>
      </pc:sldChg>
      <pc:sldChg chg="modNotesTx">
        <pc:chgData name="Hurst, Georgia" userId="e1b54d54-76b2-485a-99fd-ddf0877bea67" providerId="ADAL" clId="{6B3B1F16-9100-59BD-80A2-F36F643518EA}" dt="2026-02-23T15:34:52.278" v="2101" actId="20577"/>
        <pc:sldMkLst>
          <pc:docMk/>
          <pc:sldMk cId="1901818689" sldId="296"/>
        </pc:sldMkLst>
      </pc:sldChg>
      <pc:sldChg chg="modNotesTx">
        <pc:chgData name="Hurst, Georgia" userId="e1b54d54-76b2-485a-99fd-ddf0877bea67" providerId="ADAL" clId="{6B3B1F16-9100-59BD-80A2-F36F643518EA}" dt="2026-02-23T16:35:20.563" v="2487" actId="20577"/>
        <pc:sldMkLst>
          <pc:docMk/>
          <pc:sldMk cId="1892530468" sldId="298"/>
        </pc:sldMkLst>
      </pc:sldChg>
      <pc:sldChg chg="modSp mod modNotesTx">
        <pc:chgData name="Hurst, Georgia" userId="e1b54d54-76b2-485a-99fd-ddf0877bea67" providerId="ADAL" clId="{6B3B1F16-9100-59BD-80A2-F36F643518EA}" dt="2026-02-23T17:45:58.147" v="2564" actId="20577"/>
        <pc:sldMkLst>
          <pc:docMk/>
          <pc:sldMk cId="1435512800" sldId="308"/>
        </pc:sldMkLst>
        <pc:spChg chg="mod">
          <ac:chgData name="Hurst, Georgia" userId="e1b54d54-76b2-485a-99fd-ddf0877bea67" providerId="ADAL" clId="{6B3B1F16-9100-59BD-80A2-F36F643518EA}" dt="2026-02-23T14:28:53.675" v="1673" actId="20577"/>
          <ac:spMkLst>
            <pc:docMk/>
            <pc:sldMk cId="1435512800" sldId="308"/>
            <ac:spMk id="2" creationId="{8B4638CF-1D64-B4E6-20F3-A3FC4F96AB3C}"/>
          </ac:spMkLst>
        </pc:spChg>
      </pc:sldChg>
      <pc:sldChg chg="modNotesTx">
        <pc:chgData name="Hurst, Georgia" userId="e1b54d54-76b2-485a-99fd-ddf0877bea67" providerId="ADAL" clId="{6B3B1F16-9100-59BD-80A2-F36F643518EA}" dt="2026-02-24T11:04:53.888" v="2767" actId="20577"/>
        <pc:sldMkLst>
          <pc:docMk/>
          <pc:sldMk cId="1209915823" sldId="310"/>
        </pc:sldMkLst>
      </pc:sldChg>
      <pc:sldChg chg="modNotesTx">
        <pc:chgData name="Hurst, Georgia" userId="e1b54d54-76b2-485a-99fd-ddf0877bea67" providerId="ADAL" clId="{6B3B1F16-9100-59BD-80A2-F36F643518EA}" dt="2026-02-23T15:29:39.935" v="2095" actId="20577"/>
        <pc:sldMkLst>
          <pc:docMk/>
          <pc:sldMk cId="62930934" sldId="314"/>
        </pc:sldMkLst>
      </pc:sldChg>
      <pc:sldChg chg="ord">
        <pc:chgData name="Hurst, Georgia" userId="e1b54d54-76b2-485a-99fd-ddf0877bea67" providerId="ADAL" clId="{6B3B1F16-9100-59BD-80A2-F36F643518EA}" dt="2026-02-23T16:25:23.754" v="2105" actId="20578"/>
        <pc:sldMkLst>
          <pc:docMk/>
          <pc:sldMk cId="2835705518" sldId="329"/>
        </pc:sldMkLst>
      </pc:sldChg>
      <pc:sldChg chg="modNotesTx">
        <pc:chgData name="Hurst, Georgia" userId="e1b54d54-76b2-485a-99fd-ddf0877bea67" providerId="ADAL" clId="{6B3B1F16-9100-59BD-80A2-F36F643518EA}" dt="2026-02-23T17:42:48.946" v="2506" actId="20577"/>
        <pc:sldMkLst>
          <pc:docMk/>
          <pc:sldMk cId="896559708" sldId="332"/>
        </pc:sldMkLst>
      </pc:sldChg>
      <pc:sldChg chg="modNotesTx">
        <pc:chgData name="Hurst, Georgia" userId="e1b54d54-76b2-485a-99fd-ddf0877bea67" providerId="ADAL" clId="{6B3B1F16-9100-59BD-80A2-F36F643518EA}" dt="2026-02-23T17:44:35.792" v="2546" actId="20577"/>
        <pc:sldMkLst>
          <pc:docMk/>
          <pc:sldMk cId="3012760753" sldId="333"/>
        </pc:sldMkLst>
      </pc:sldChg>
      <pc:sldChg chg="modNotesTx">
        <pc:chgData name="Hurst, Georgia" userId="e1b54d54-76b2-485a-99fd-ddf0877bea67" providerId="ADAL" clId="{6B3B1F16-9100-59BD-80A2-F36F643518EA}" dt="2026-02-23T17:45:10.687" v="2547" actId="20577"/>
        <pc:sldMkLst>
          <pc:docMk/>
          <pc:sldMk cId="1431022227" sldId="335"/>
        </pc:sldMkLst>
      </pc:sldChg>
      <pc:sldChg chg="modNotesTx">
        <pc:chgData name="Hurst, Georgia" userId="e1b54d54-76b2-485a-99fd-ddf0877bea67" providerId="ADAL" clId="{6B3B1F16-9100-59BD-80A2-F36F643518EA}" dt="2026-02-24T11:00:44.345" v="2566" actId="20577"/>
        <pc:sldMkLst>
          <pc:docMk/>
          <pc:sldMk cId="1280104292" sldId="341"/>
        </pc:sldMkLst>
      </pc:sldChg>
      <pc:sldChg chg="modSp mod modNotesTx">
        <pc:chgData name="Hurst, Georgia" userId="e1b54d54-76b2-485a-99fd-ddf0877bea67" providerId="ADAL" clId="{6B3B1F16-9100-59BD-80A2-F36F643518EA}" dt="2026-02-24T11:02:09.353" v="2577" actId="20577"/>
        <pc:sldMkLst>
          <pc:docMk/>
          <pc:sldMk cId="2296736100" sldId="342"/>
        </pc:sldMkLst>
        <pc:spChg chg="mod">
          <ac:chgData name="Hurst, Georgia" userId="e1b54d54-76b2-485a-99fd-ddf0877bea67" providerId="ADAL" clId="{6B3B1F16-9100-59BD-80A2-F36F643518EA}" dt="2026-02-23T11:56:57.862" v="1" actId="20577"/>
          <ac:spMkLst>
            <pc:docMk/>
            <pc:sldMk cId="2296736100" sldId="342"/>
            <ac:spMk id="9" creationId="{7C86BE6F-4ED3-8A42-13ED-FE4AB6FFFF1D}"/>
          </ac:spMkLst>
        </pc:spChg>
      </pc:sldChg>
      <pc:sldChg chg="modSp mod modNotesTx">
        <pc:chgData name="Hurst, Georgia" userId="e1b54d54-76b2-485a-99fd-ddf0877bea67" providerId="ADAL" clId="{6B3B1F16-9100-59BD-80A2-F36F643518EA}" dt="2026-02-24T11:02:58.609" v="2581" actId="20577"/>
        <pc:sldMkLst>
          <pc:docMk/>
          <pc:sldMk cId="3005684813" sldId="343"/>
        </pc:sldMkLst>
        <pc:spChg chg="mod">
          <ac:chgData name="Hurst, Georgia" userId="e1b54d54-76b2-485a-99fd-ddf0877bea67" providerId="ADAL" clId="{6B3B1F16-9100-59BD-80A2-F36F643518EA}" dt="2026-02-23T14:30:23.414" v="1764" actId="20577"/>
          <ac:spMkLst>
            <pc:docMk/>
            <pc:sldMk cId="3005684813" sldId="343"/>
            <ac:spMk id="2" creationId="{BC0898BC-07D6-2E76-7A74-FDFD8250DFE6}"/>
          </ac:spMkLst>
        </pc:spChg>
      </pc:sldChg>
      <pc:sldChg chg="modNotesTx">
        <pc:chgData name="Hurst, Georgia" userId="e1b54d54-76b2-485a-99fd-ddf0877bea67" providerId="ADAL" clId="{6B3B1F16-9100-59BD-80A2-F36F643518EA}" dt="2026-02-24T11:03:36.970" v="2634" actId="20577"/>
        <pc:sldMkLst>
          <pc:docMk/>
          <pc:sldMk cId="627251878" sldId="344"/>
        </pc:sldMkLst>
      </pc:sldChg>
      <pc:sldChg chg="addSp delSp modSp add mod ord">
        <pc:chgData name="Hurst, Georgia" userId="e1b54d54-76b2-485a-99fd-ddf0877bea67" providerId="ADAL" clId="{6B3B1F16-9100-59BD-80A2-F36F643518EA}" dt="2026-03-02T15:27:44.081" v="2774" actId="1076"/>
        <pc:sldMkLst>
          <pc:docMk/>
          <pc:sldMk cId="1486234598" sldId="347"/>
        </pc:sldMkLst>
        <pc:spChg chg="mod">
          <ac:chgData name="Hurst, Georgia" userId="e1b54d54-76b2-485a-99fd-ddf0877bea67" providerId="ADAL" clId="{6B3B1F16-9100-59BD-80A2-F36F643518EA}" dt="2026-02-23T14:29:59.085" v="1708"/>
          <ac:spMkLst>
            <pc:docMk/>
            <pc:sldMk cId="1486234598" sldId="347"/>
            <ac:spMk id="2" creationId="{7477E07C-4626-7D4F-C28C-123038DAC94B}"/>
          </ac:spMkLst>
        </pc:spChg>
        <pc:spChg chg="add mod">
          <ac:chgData name="Hurst, Georgia" userId="e1b54d54-76b2-485a-99fd-ddf0877bea67" providerId="ADAL" clId="{6B3B1F16-9100-59BD-80A2-F36F643518EA}" dt="2026-02-23T14:30:07.228" v="1739" actId="20577"/>
          <ac:spMkLst>
            <pc:docMk/>
            <pc:sldMk cId="1486234598" sldId="347"/>
            <ac:spMk id="7" creationId="{96AE58D3-0F81-CB00-2395-7105B70E4350}"/>
          </ac:spMkLst>
        </pc:spChg>
        <pc:picChg chg="add mod">
          <ac:chgData name="Hurst, Georgia" userId="e1b54d54-76b2-485a-99fd-ddf0877bea67" providerId="ADAL" clId="{6B3B1F16-9100-59BD-80A2-F36F643518EA}" dt="2026-03-02T15:27:44.081" v="2774" actId="1076"/>
          <ac:picMkLst>
            <pc:docMk/>
            <pc:sldMk cId="1486234598" sldId="347"/>
            <ac:picMk id="3" creationId="{0357C267-55B1-BB71-2776-D381D85D01B7}"/>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B8EBB3F-1F19-445A-8CB5-DFFD456029D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05594E7E-7CF7-4E3F-BD80-C48B5FF7462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04FA33B-EC38-43CA-B079-4E97F33E47A4}" type="datetimeFigureOut">
              <a:rPr lang="en-GB" smtClean="0"/>
              <a:t>16/03/2026</a:t>
            </a:fld>
            <a:endParaRPr lang="en-GB"/>
          </a:p>
        </p:txBody>
      </p:sp>
      <p:sp>
        <p:nvSpPr>
          <p:cNvPr id="4" name="Footer Placeholder 3">
            <a:extLst>
              <a:ext uri="{FF2B5EF4-FFF2-40B4-BE49-F238E27FC236}">
                <a16:creationId xmlns:a16="http://schemas.microsoft.com/office/drawing/2014/main" id="{7E531E3A-D0CA-4532-A680-C6A0FA0A7FC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5148A008-119C-4149-B871-B9951EE50CA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1E28591-5826-42D0-BFF4-611B21C34543}" type="slidenum">
              <a:rPr lang="en-GB" smtClean="0"/>
              <a:t>‹#›</a:t>
            </a:fld>
            <a:endParaRPr lang="en-GB"/>
          </a:p>
        </p:txBody>
      </p:sp>
    </p:spTree>
    <p:extLst>
      <p:ext uri="{BB962C8B-B14F-4D97-AF65-F5344CB8AC3E}">
        <p14:creationId xmlns:p14="http://schemas.microsoft.com/office/powerpoint/2010/main" val="20113600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D141B8-2E0A-4AE1-9429-7519B56C5260}" type="datetimeFigureOut">
              <a:rPr lang="en-GB" smtClean="0"/>
              <a:t>16/03/2026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D05905-E595-4FAE-829E-5244D4535A65}" type="slidenum">
              <a:rPr lang="en-GB" smtClean="0"/>
              <a:t>‹#›</a:t>
            </a:fld>
            <a:endParaRPr lang="en-GB"/>
          </a:p>
        </p:txBody>
      </p:sp>
    </p:spTree>
    <p:extLst>
      <p:ext uri="{BB962C8B-B14F-4D97-AF65-F5344CB8AC3E}">
        <p14:creationId xmlns:p14="http://schemas.microsoft.com/office/powerpoint/2010/main" val="292407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8CC9CB-3FBB-44EB-6B7F-3CA5582877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33A0F8-8E72-EE19-C8D8-E2BD8239468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3ED7E0E-623C-CB62-AB92-0CC7B3280C0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A43C41A-CC9F-34B8-8242-636801A6F50E}"/>
              </a:ext>
            </a:extLst>
          </p:cNvPr>
          <p:cNvSpPr>
            <a:spLocks noGrp="1"/>
          </p:cNvSpPr>
          <p:nvPr>
            <p:ph type="sldNum" sz="quarter" idx="5"/>
          </p:nvPr>
        </p:nvSpPr>
        <p:spPr/>
        <p:txBody>
          <a:bodyPr/>
          <a:lstStyle/>
          <a:p>
            <a:fld id="{3DD05905-E595-4FAE-829E-5244D4535A65}" type="slidenum">
              <a:rPr lang="en-GB" smtClean="0"/>
              <a:t>1</a:t>
            </a:fld>
            <a:endParaRPr lang="en-GB"/>
          </a:p>
        </p:txBody>
      </p:sp>
    </p:spTree>
    <p:extLst>
      <p:ext uri="{BB962C8B-B14F-4D97-AF65-F5344CB8AC3E}">
        <p14:creationId xmlns:p14="http://schemas.microsoft.com/office/powerpoint/2010/main" val="30577888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B24B9B-74A1-16A6-4258-34CAC3C3DB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04449E-2103-EE81-9D43-861D9C922E0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2AB8797-40E6-C1F7-D442-6558C6550C7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8FE607F-7631-A6DD-C326-8868BB4E8BD6}"/>
              </a:ext>
            </a:extLst>
          </p:cNvPr>
          <p:cNvSpPr>
            <a:spLocks noGrp="1"/>
          </p:cNvSpPr>
          <p:nvPr>
            <p:ph type="sldNum" sz="quarter" idx="5"/>
          </p:nvPr>
        </p:nvSpPr>
        <p:spPr/>
        <p:txBody>
          <a:bodyPr/>
          <a:lstStyle/>
          <a:p>
            <a:fld id="{3DD05905-E595-4FAE-829E-5244D4535A65}" type="slidenum">
              <a:rPr lang="en-GB" smtClean="0"/>
              <a:t>11</a:t>
            </a:fld>
            <a:endParaRPr lang="en-GB"/>
          </a:p>
        </p:txBody>
      </p:sp>
    </p:spTree>
    <p:extLst>
      <p:ext uri="{BB962C8B-B14F-4D97-AF65-F5344CB8AC3E}">
        <p14:creationId xmlns:p14="http://schemas.microsoft.com/office/powerpoint/2010/main" val="39075466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0996C7-D3B0-6051-5634-46D4ED039F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9909B1-D1A5-DFB9-0DB4-5E3B1FD9139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F6F3D6A-DABF-BCB7-8126-1D7AC852250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DFD5B8F-5C76-1094-D15A-E9D7DBE8AC2E}"/>
              </a:ext>
            </a:extLst>
          </p:cNvPr>
          <p:cNvSpPr>
            <a:spLocks noGrp="1"/>
          </p:cNvSpPr>
          <p:nvPr>
            <p:ph type="sldNum" sz="quarter" idx="5"/>
          </p:nvPr>
        </p:nvSpPr>
        <p:spPr/>
        <p:txBody>
          <a:bodyPr/>
          <a:lstStyle/>
          <a:p>
            <a:fld id="{3DD05905-E595-4FAE-829E-5244D4535A65}" type="slidenum">
              <a:rPr lang="en-GB" smtClean="0"/>
              <a:t>12</a:t>
            </a:fld>
            <a:endParaRPr lang="en-GB"/>
          </a:p>
        </p:txBody>
      </p:sp>
    </p:spTree>
    <p:extLst>
      <p:ext uri="{BB962C8B-B14F-4D97-AF65-F5344CB8AC3E}">
        <p14:creationId xmlns:p14="http://schemas.microsoft.com/office/powerpoint/2010/main" val="40368719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8B9C56-7786-3ABB-B032-F408F6AB78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ADC406-8DD0-39D8-67C3-DF8946B84AC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84901D7-19C3-C829-3F5A-E583B5BEFDF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466C2E9-561B-8DE8-394C-3AF89507F632}"/>
              </a:ext>
            </a:extLst>
          </p:cNvPr>
          <p:cNvSpPr>
            <a:spLocks noGrp="1"/>
          </p:cNvSpPr>
          <p:nvPr>
            <p:ph type="sldNum" sz="quarter" idx="5"/>
          </p:nvPr>
        </p:nvSpPr>
        <p:spPr/>
        <p:txBody>
          <a:bodyPr/>
          <a:lstStyle/>
          <a:p>
            <a:fld id="{3DD05905-E595-4FAE-829E-5244D4535A65}" type="slidenum">
              <a:rPr lang="en-GB" smtClean="0"/>
              <a:t>13</a:t>
            </a:fld>
            <a:endParaRPr lang="en-GB"/>
          </a:p>
        </p:txBody>
      </p:sp>
    </p:spTree>
    <p:extLst>
      <p:ext uri="{BB962C8B-B14F-4D97-AF65-F5344CB8AC3E}">
        <p14:creationId xmlns:p14="http://schemas.microsoft.com/office/powerpoint/2010/main" val="42876257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6F4200-CDEF-311F-D3D4-2EAD8EF4B8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A509CB-A538-9D6D-649B-4303A2184DC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5DBC313-DC2D-177C-6FBB-1FE56B0BDA5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FCC2A4D-97B7-CC2E-EABA-60B33393726B}"/>
              </a:ext>
            </a:extLst>
          </p:cNvPr>
          <p:cNvSpPr>
            <a:spLocks noGrp="1"/>
          </p:cNvSpPr>
          <p:nvPr>
            <p:ph type="sldNum" sz="quarter" idx="5"/>
          </p:nvPr>
        </p:nvSpPr>
        <p:spPr/>
        <p:txBody>
          <a:bodyPr/>
          <a:lstStyle/>
          <a:p>
            <a:fld id="{3DD05905-E595-4FAE-829E-5244D4535A65}" type="slidenum">
              <a:rPr lang="en-GB" smtClean="0"/>
              <a:t>14</a:t>
            </a:fld>
            <a:endParaRPr lang="en-GB"/>
          </a:p>
        </p:txBody>
      </p:sp>
    </p:spTree>
    <p:extLst>
      <p:ext uri="{BB962C8B-B14F-4D97-AF65-F5344CB8AC3E}">
        <p14:creationId xmlns:p14="http://schemas.microsoft.com/office/powerpoint/2010/main" val="16274653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D57E2C-DEAB-9914-AF69-CB12337BBB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4AA545-50FF-CB8E-2474-BDAF7BA4182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C07A8F8-4A7D-60DB-0B42-3EA66C3721E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dirty="0">
                <a:latin typeface="Arial" panose="020B0604020202020204" pitchFamily="34" charset="0"/>
                <a:cs typeface="Arial" panose="020B0604020202020204" pitchFamily="34" charset="0"/>
              </a:rPr>
              <a:t>STEM Professional Notes</a:t>
            </a:r>
            <a:r>
              <a:rPr lang="en-US" sz="1200" b="0" u="none" dirty="0">
                <a:latin typeface="Arial" panose="020B0604020202020204" pitchFamily="34" charset="0"/>
                <a:cs typeface="Arial" panose="020B0604020202020204" pitchFamily="34" charset="0"/>
              </a:rPr>
              <a:t> </a:t>
            </a:r>
            <a:r>
              <a:rPr lang="en-US" sz="1200" b="0" i="1" u="none" dirty="0">
                <a:latin typeface="Arial" panose="020B0604020202020204" pitchFamily="34" charset="0"/>
                <a:cs typeface="Arial" panose="020B0604020202020204" pitchFamily="34" charset="0"/>
              </a:rPr>
              <a:t>(see pages    in the STEM Professional Handbook for more details)</a:t>
            </a:r>
            <a:endParaRPr lang="en-GB" sz="1200" b="0" i="0" u="none" strike="noStrike"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scale is approximate and each students will be slightly different, but for the representation of this map an approximate value is fine.</a:t>
            </a:r>
          </a:p>
        </p:txBody>
      </p:sp>
      <p:sp>
        <p:nvSpPr>
          <p:cNvPr id="4" name="Slide Number Placeholder 3">
            <a:extLst>
              <a:ext uri="{FF2B5EF4-FFF2-40B4-BE49-F238E27FC236}">
                <a16:creationId xmlns:a16="http://schemas.microsoft.com/office/drawing/2014/main" id="{B1CCE804-372E-CC30-105C-D5EC13745850}"/>
              </a:ext>
            </a:extLst>
          </p:cNvPr>
          <p:cNvSpPr>
            <a:spLocks noGrp="1"/>
          </p:cNvSpPr>
          <p:nvPr>
            <p:ph type="sldNum" sz="quarter" idx="5"/>
          </p:nvPr>
        </p:nvSpPr>
        <p:spPr/>
        <p:txBody>
          <a:bodyPr/>
          <a:lstStyle/>
          <a:p>
            <a:fld id="{3DD05905-E595-4FAE-829E-5244D4535A65}" type="slidenum">
              <a:rPr lang="en-GB" smtClean="0"/>
              <a:t>15</a:t>
            </a:fld>
            <a:endParaRPr lang="en-GB"/>
          </a:p>
        </p:txBody>
      </p:sp>
    </p:spTree>
    <p:extLst>
      <p:ext uri="{BB962C8B-B14F-4D97-AF65-F5344CB8AC3E}">
        <p14:creationId xmlns:p14="http://schemas.microsoft.com/office/powerpoint/2010/main" val="35841558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8AE88C-08B7-FBB7-36BE-EC01C32905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1BEFA8-6B66-370D-05B0-B3EFBC5AFAE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70EC52B-8F09-CC98-4218-33BAB542759F}"/>
              </a:ext>
            </a:extLst>
          </p:cNvPr>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C8AC70C8-37F5-3F80-F7C8-9EFBECD8A7F9}"/>
              </a:ext>
            </a:extLst>
          </p:cNvPr>
          <p:cNvSpPr>
            <a:spLocks noGrp="1"/>
          </p:cNvSpPr>
          <p:nvPr>
            <p:ph type="sldNum" sz="quarter" idx="5"/>
          </p:nvPr>
        </p:nvSpPr>
        <p:spPr/>
        <p:txBody>
          <a:bodyPr/>
          <a:lstStyle/>
          <a:p>
            <a:fld id="{3DD05905-E595-4FAE-829E-5244D4535A65}" type="slidenum">
              <a:rPr lang="en-GB" smtClean="0"/>
              <a:t>16</a:t>
            </a:fld>
            <a:endParaRPr lang="en-GB"/>
          </a:p>
        </p:txBody>
      </p:sp>
    </p:spTree>
    <p:extLst>
      <p:ext uri="{BB962C8B-B14F-4D97-AF65-F5344CB8AC3E}">
        <p14:creationId xmlns:p14="http://schemas.microsoft.com/office/powerpoint/2010/main" val="24768581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D2BF2B-7120-9618-F1EC-9245A8C2AE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9C260E-760C-AD0B-725A-D469939980C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2F529F8-4717-07CF-745B-EA0ABD9DA42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dirty="0">
                <a:latin typeface="Arial" panose="020B0604020202020204" pitchFamily="34" charset="0"/>
                <a:cs typeface="Arial" panose="020B0604020202020204" pitchFamily="34" charset="0"/>
              </a:rPr>
              <a:t>STEM Professional Notes</a:t>
            </a:r>
            <a:r>
              <a:rPr lang="en-US" sz="1200" b="0" u="none" dirty="0">
                <a:latin typeface="Arial" panose="020B0604020202020204" pitchFamily="34" charset="0"/>
                <a:cs typeface="Arial" panose="020B0604020202020204" pitchFamily="34" charset="0"/>
              </a:rPr>
              <a:t> </a:t>
            </a:r>
            <a:r>
              <a:rPr lang="en-US" sz="1200" b="0" i="1" u="none" dirty="0">
                <a:latin typeface="Arial" panose="020B0604020202020204" pitchFamily="34" charset="0"/>
                <a:cs typeface="Arial" panose="020B0604020202020204" pitchFamily="34" charset="0"/>
              </a:rPr>
              <a:t>(see pages    in the STEM Professional Handbook for more details)</a:t>
            </a:r>
            <a:endParaRPr lang="en-GB" sz="1200" b="0" i="0" u="none" strike="noStrike" kern="1200" dirty="0">
              <a:solidFill>
                <a:schemeClr val="tx1"/>
              </a:solidFill>
              <a:effectLst/>
              <a:latin typeface="+mn-lt"/>
              <a:ea typeface="+mn-ea"/>
              <a:cs typeface="+mn-cs"/>
            </a:endParaRPr>
          </a:p>
          <a:p>
            <a:endParaRPr lang="en-GB"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5255D"/>
                </a:solidFill>
                <a:latin typeface="Arial" panose="020B0604020202020204" pitchFamily="34" charset="0"/>
                <a:cs typeface="Arial" panose="020B0604020202020204" pitchFamily="34" charset="0"/>
              </a:rPr>
              <a:t>Explain that while pictures of the Solar System - and the map we’ve created - show the planets in a straight line, this isn’t how things look in real life.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5255D"/>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5255D"/>
                </a:solidFill>
                <a:latin typeface="Arial" panose="020B0604020202020204" pitchFamily="34" charset="0"/>
                <a:cs typeface="Arial" panose="020B0604020202020204" pitchFamily="34" charset="0"/>
              </a:rPr>
              <a:t>Each planet moves around the Sun repeatedly in a path. This is called an orbit. As the planets orbit, they don’t stay lined up.</a:t>
            </a:r>
          </a:p>
        </p:txBody>
      </p:sp>
      <p:sp>
        <p:nvSpPr>
          <p:cNvPr id="4" name="Slide Number Placeholder 3">
            <a:extLst>
              <a:ext uri="{FF2B5EF4-FFF2-40B4-BE49-F238E27FC236}">
                <a16:creationId xmlns:a16="http://schemas.microsoft.com/office/drawing/2014/main" id="{943CA5EB-4E87-86AE-1274-25D61BFD0D07}"/>
              </a:ext>
            </a:extLst>
          </p:cNvPr>
          <p:cNvSpPr>
            <a:spLocks noGrp="1"/>
          </p:cNvSpPr>
          <p:nvPr>
            <p:ph type="sldNum" sz="quarter" idx="5"/>
          </p:nvPr>
        </p:nvSpPr>
        <p:spPr/>
        <p:txBody>
          <a:bodyPr/>
          <a:lstStyle/>
          <a:p>
            <a:fld id="{3DD05905-E595-4FAE-829E-5244D4535A65}" type="slidenum">
              <a:rPr lang="en-GB" smtClean="0"/>
              <a:t>17</a:t>
            </a:fld>
            <a:endParaRPr lang="en-GB"/>
          </a:p>
        </p:txBody>
      </p:sp>
    </p:spTree>
    <p:extLst>
      <p:ext uri="{BB962C8B-B14F-4D97-AF65-F5344CB8AC3E}">
        <p14:creationId xmlns:p14="http://schemas.microsoft.com/office/powerpoint/2010/main" val="35627031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CA5595-8254-2D37-B65F-BB02D584E1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6A3E5E-45E7-6AF9-B5B7-F8290ACA33A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19E7828-1696-74F5-3B2A-2670C3543F5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dirty="0">
                <a:latin typeface="Arial" panose="020B0604020202020204" pitchFamily="34" charset="0"/>
                <a:cs typeface="Arial" panose="020B0604020202020204" pitchFamily="34" charset="0"/>
              </a:rPr>
              <a:t>STEM Professional Notes</a:t>
            </a:r>
            <a:r>
              <a:rPr lang="en-US" sz="1200" b="0" u="none" dirty="0">
                <a:latin typeface="Arial" panose="020B0604020202020204" pitchFamily="34" charset="0"/>
                <a:cs typeface="Arial" panose="020B0604020202020204" pitchFamily="34" charset="0"/>
              </a:rPr>
              <a:t> </a:t>
            </a:r>
            <a:r>
              <a:rPr lang="en-US" sz="1200" b="0" i="1" u="none" dirty="0">
                <a:latin typeface="Arial" panose="020B0604020202020204" pitchFamily="34" charset="0"/>
                <a:cs typeface="Arial" panose="020B0604020202020204" pitchFamily="34" charset="0"/>
              </a:rPr>
              <a:t>(see pages    in the STEM Professional Handbook for more details)</a:t>
            </a:r>
            <a:endParaRPr lang="en-GB" sz="1200" b="0" i="0" u="none" strike="noStrike" kern="1200" dirty="0">
              <a:solidFill>
                <a:schemeClr val="tx1"/>
              </a:solidFill>
              <a:effectLst/>
              <a:latin typeface="+mn-lt"/>
              <a:ea typeface="+mn-ea"/>
              <a:cs typeface="+mn-cs"/>
            </a:endParaRP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This is a video showing how much the planets move over 4 years – you can see that the outer planets barely seem to move at all, whilst the inner planets make multiple orbits during this time. </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If we were to speed this up and extend it for more time, the movement of the outer planets would be more obvious, but the inner ones would be moving so quickly that it would be hard to keep up!</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The orbits are also oval shaped. This means the distance between a planet and the Sun constantly changes during its orbit, though these differences may be smaller for some planets (with less oval shaped orbits) compared to others.</a:t>
            </a:r>
          </a:p>
          <a:p>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3D70170D-9EE8-FB89-C163-BE13CF36608F}"/>
              </a:ext>
            </a:extLst>
          </p:cNvPr>
          <p:cNvSpPr>
            <a:spLocks noGrp="1"/>
          </p:cNvSpPr>
          <p:nvPr>
            <p:ph type="sldNum" sz="quarter" idx="5"/>
          </p:nvPr>
        </p:nvSpPr>
        <p:spPr/>
        <p:txBody>
          <a:bodyPr/>
          <a:lstStyle/>
          <a:p>
            <a:fld id="{3DD05905-E595-4FAE-829E-5244D4535A65}" type="slidenum">
              <a:rPr lang="en-GB" smtClean="0"/>
              <a:t>18</a:t>
            </a:fld>
            <a:endParaRPr lang="en-GB"/>
          </a:p>
        </p:txBody>
      </p:sp>
    </p:spTree>
    <p:extLst>
      <p:ext uri="{BB962C8B-B14F-4D97-AF65-F5344CB8AC3E}">
        <p14:creationId xmlns:p14="http://schemas.microsoft.com/office/powerpoint/2010/main" val="12447878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D05905-E595-4FAE-829E-5244D4535A65}" type="slidenum">
              <a:rPr lang="en-GB" smtClean="0"/>
              <a:t>19</a:t>
            </a:fld>
            <a:endParaRPr lang="en-GB"/>
          </a:p>
        </p:txBody>
      </p:sp>
    </p:spTree>
    <p:extLst>
      <p:ext uri="{BB962C8B-B14F-4D97-AF65-F5344CB8AC3E}">
        <p14:creationId xmlns:p14="http://schemas.microsoft.com/office/powerpoint/2010/main" val="12508337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dirty="0">
                <a:latin typeface="Arial" panose="020B0604020202020204" pitchFamily="34" charset="0"/>
                <a:cs typeface="Arial" panose="020B0604020202020204" pitchFamily="34" charset="0"/>
              </a:rPr>
              <a:t>STEM Professional Notes</a:t>
            </a:r>
            <a:r>
              <a:rPr lang="en-US" sz="1200" b="0" u="none" dirty="0">
                <a:latin typeface="Arial" panose="020B0604020202020204" pitchFamily="34" charset="0"/>
                <a:cs typeface="Arial" panose="020B0604020202020204" pitchFamily="34" charset="0"/>
              </a:rPr>
              <a:t> </a:t>
            </a:r>
            <a:r>
              <a:rPr lang="en-US" sz="1200" b="0" i="1" u="none" dirty="0">
                <a:latin typeface="Arial" panose="020B0604020202020204" pitchFamily="34" charset="0"/>
                <a:cs typeface="Arial" panose="020B0604020202020204" pitchFamily="34" charset="0"/>
              </a:rPr>
              <a:t>(see pages    in the STEM Professional Handbook for more details)</a:t>
            </a:r>
            <a:endParaRPr lang="en-GB" sz="1200" b="0" i="0" u="none" strike="noStrike"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5255D"/>
                </a:solidFill>
                <a:latin typeface="Arial" panose="020B0604020202020204" pitchFamily="34" charset="0"/>
                <a:cs typeface="Arial" panose="020B0604020202020204" pitchFamily="34" charset="0"/>
              </a:rPr>
              <a:t>Because Earth’s orbit is much less oval shaped than Mars’s orbit, the distance between the Sun and Earth’s orbit doesn’t change very much. This is why only 1 distance (149 million km) is given.</a:t>
            </a:r>
          </a:p>
          <a:p>
            <a:endParaRPr lang="en-US" dirty="0"/>
          </a:p>
        </p:txBody>
      </p:sp>
      <p:sp>
        <p:nvSpPr>
          <p:cNvPr id="4" name="Slide Number Placeholder 3"/>
          <p:cNvSpPr>
            <a:spLocks noGrp="1"/>
          </p:cNvSpPr>
          <p:nvPr>
            <p:ph type="sldNum" sz="quarter" idx="5"/>
          </p:nvPr>
        </p:nvSpPr>
        <p:spPr/>
        <p:txBody>
          <a:bodyPr/>
          <a:lstStyle/>
          <a:p>
            <a:fld id="{3DD05905-E595-4FAE-829E-5244D4535A65}" type="slidenum">
              <a:rPr lang="en-GB" smtClean="0"/>
              <a:t>20</a:t>
            </a:fld>
            <a:endParaRPr lang="en-GB"/>
          </a:p>
        </p:txBody>
      </p:sp>
    </p:spTree>
    <p:extLst>
      <p:ext uri="{BB962C8B-B14F-4D97-AF65-F5344CB8AC3E}">
        <p14:creationId xmlns:p14="http://schemas.microsoft.com/office/powerpoint/2010/main" val="41662661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4E8930-6BC0-BAC7-0039-6913851403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16D091-5081-3F8E-B463-E6344B16883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7E185EC-4989-070E-C05A-CC19553CD72A}"/>
              </a:ext>
            </a:extLst>
          </p:cNvPr>
          <p:cNvSpPr>
            <a:spLocks noGrp="1"/>
          </p:cNvSpPr>
          <p:nvPr>
            <p:ph type="body" idx="1"/>
          </p:nvPr>
        </p:nvSpPr>
        <p:spPr/>
        <p:txBody>
          <a:bodyPr/>
          <a:lstStyle/>
          <a:p>
            <a:r>
              <a:rPr lang="en-US" sz="1200" b="1" u="sng" dirty="0">
                <a:latin typeface="Arial" panose="020B0604020202020204" pitchFamily="34" charset="0"/>
                <a:cs typeface="Arial" panose="020B0604020202020204" pitchFamily="34" charset="0"/>
              </a:rPr>
              <a:t>STEM Professional Notes</a:t>
            </a:r>
            <a:r>
              <a:rPr lang="en-US" sz="1200" b="0" u="none" dirty="0">
                <a:latin typeface="Arial" panose="020B0604020202020204" pitchFamily="34" charset="0"/>
                <a:cs typeface="Arial" panose="020B0604020202020204" pitchFamily="34" charset="0"/>
              </a:rPr>
              <a:t> </a:t>
            </a:r>
            <a:r>
              <a:rPr lang="en-US" sz="1200" b="0" i="1" u="none" dirty="0">
                <a:latin typeface="Arial" panose="020B0604020202020204" pitchFamily="34" charset="0"/>
                <a:cs typeface="Arial" panose="020B0604020202020204" pitchFamily="34" charset="0"/>
              </a:rPr>
              <a:t>(see pages    in the STEM Professional Handbook for more details)</a:t>
            </a:r>
          </a:p>
          <a:p>
            <a:endParaRPr lang="en-US" sz="1200" b="0" i="0" u="none" dirty="0">
              <a:latin typeface="Arial" panose="020B0604020202020204" pitchFamily="34" charset="0"/>
              <a:cs typeface="Arial" panose="020B0604020202020204" pitchFamily="34" charset="0"/>
            </a:endParaRPr>
          </a:p>
          <a:p>
            <a:r>
              <a:rPr lang="en-US" sz="1200" b="0" i="0" u="none" dirty="0">
                <a:latin typeface="Arial" panose="020B0604020202020204" pitchFamily="34" charset="0"/>
                <a:cs typeface="Arial" panose="020B0604020202020204" pitchFamily="34" charset="0"/>
              </a:rPr>
              <a:t>Link to previous investigation: Students learned how the human body reacts in environments different to Earth and how to mitigate negative changes. This will enable them to keep healthy during when travelling to Mars and when they live on the planet. Now, this investigation will explore the movements of planets in our Solar System and help us understand why this is important when considering our journey to Mars.</a:t>
            </a:r>
          </a:p>
          <a:p>
            <a:endParaRPr lang="en-US" sz="1200" b="0" i="0" u="none"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panose="020B0604020202020204" pitchFamily="34" charset="0"/>
                <a:cs typeface="Arial" panose="020B0604020202020204" pitchFamily="34" charset="0"/>
              </a:rPr>
              <a:t>Link to overall Mars project: Students have learned how they can live and work in environments off-Earth. We now need to think about our journey to Mars. Mars appears to change size in the sky when we look at it from Earth. </a:t>
            </a:r>
            <a:r>
              <a:rPr lang="en-GB" sz="1200" dirty="0">
                <a:solidFill>
                  <a:srgbClr val="05255D"/>
                </a:solidFill>
                <a:latin typeface="Arial" panose="020B0604020202020204" pitchFamily="34" charset="0"/>
                <a:cs typeface="Arial" panose="020B0604020202020204" pitchFamily="34" charset="0"/>
              </a:rPr>
              <a:t>Understanding why these changes happen is crucial to our mission – it could affect our plans of getting to the planet.</a:t>
            </a:r>
          </a:p>
          <a:p>
            <a:endParaRPr lang="en-US" sz="1200" b="0" i="0" u="none"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C4453380-234D-67FC-67C2-5217431AA221}"/>
              </a:ext>
            </a:extLst>
          </p:cNvPr>
          <p:cNvSpPr>
            <a:spLocks noGrp="1"/>
          </p:cNvSpPr>
          <p:nvPr>
            <p:ph type="sldNum" sz="quarter" idx="5"/>
          </p:nvPr>
        </p:nvSpPr>
        <p:spPr/>
        <p:txBody>
          <a:bodyPr/>
          <a:lstStyle/>
          <a:p>
            <a:fld id="{3DD05905-E595-4FAE-829E-5244D4535A65}" type="slidenum">
              <a:rPr lang="en-GB" smtClean="0"/>
              <a:t>2</a:t>
            </a:fld>
            <a:endParaRPr lang="en-GB"/>
          </a:p>
        </p:txBody>
      </p:sp>
    </p:spTree>
    <p:extLst>
      <p:ext uri="{BB962C8B-B14F-4D97-AF65-F5344CB8AC3E}">
        <p14:creationId xmlns:p14="http://schemas.microsoft.com/office/powerpoint/2010/main" val="30640206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dirty="0">
                <a:latin typeface="Arial" panose="020B0604020202020204" pitchFamily="34" charset="0"/>
                <a:cs typeface="Arial" panose="020B0604020202020204" pitchFamily="34" charset="0"/>
              </a:rPr>
              <a:t>STEM Professional Notes</a:t>
            </a:r>
            <a:r>
              <a:rPr lang="en-US" sz="1200" b="0" u="none" dirty="0">
                <a:latin typeface="Arial" panose="020B0604020202020204" pitchFamily="34" charset="0"/>
                <a:cs typeface="Arial" panose="020B0604020202020204" pitchFamily="34" charset="0"/>
              </a:rPr>
              <a:t> </a:t>
            </a:r>
            <a:r>
              <a:rPr lang="en-US" sz="1200" b="0" i="1" u="none" dirty="0">
                <a:latin typeface="Arial" panose="020B0604020202020204" pitchFamily="34" charset="0"/>
                <a:cs typeface="Arial" panose="020B0604020202020204" pitchFamily="34" charset="0"/>
              </a:rPr>
              <a:t>(see pages    in the STEM Professional Handbook for more details)</a:t>
            </a:r>
            <a:endParaRPr lang="en-GB" sz="1200" b="0" i="0" u="none" strike="noStrike"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5255D"/>
                </a:solidFill>
                <a:latin typeface="Arial" panose="020B0604020202020204" pitchFamily="34" charset="0"/>
                <a:cs typeface="Arial" panose="020B0604020202020204" pitchFamily="34" charset="0"/>
              </a:rPr>
              <a:t>Mars’s orbit is much more oval shaped, so the distance between the Sun and Mars’s orbit changes a lot. This is why 2 distances (204 million km and 247 million km) are given – the closest and furthest points of the orbit.</a:t>
            </a:r>
          </a:p>
          <a:p>
            <a:endParaRPr lang="en-US" dirty="0"/>
          </a:p>
          <a:p>
            <a:r>
              <a:rPr lang="en-US" sz="1200" dirty="0">
                <a:solidFill>
                  <a:srgbClr val="05255D"/>
                </a:solidFill>
                <a:latin typeface="Arial" panose="020B0604020202020204" pitchFamily="34" charset="0"/>
                <a:cs typeface="Arial" panose="020B0604020202020204" pitchFamily="34" charset="0"/>
              </a:rPr>
              <a:t>The distance between Earth and Mars changes due to their orbits. The first image shows the planets on the same side of the Sun. They have lined up in their orbits and are close to each other.</a:t>
            </a:r>
          </a:p>
          <a:p>
            <a:endParaRPr lang="en-US" sz="1200" dirty="0">
              <a:solidFill>
                <a:srgbClr val="05255D"/>
              </a:solidFill>
              <a:latin typeface="Arial" panose="020B0604020202020204" pitchFamily="34" charset="0"/>
              <a:cs typeface="Arial" panose="020B0604020202020204" pitchFamily="34" charset="0"/>
            </a:endParaRPr>
          </a:p>
          <a:p>
            <a:r>
              <a:rPr lang="en-US" sz="1200" dirty="0">
                <a:solidFill>
                  <a:srgbClr val="05255D"/>
                </a:solidFill>
                <a:latin typeface="Arial" panose="020B0604020202020204" pitchFamily="34" charset="0"/>
                <a:cs typeface="Arial" panose="020B0604020202020204" pitchFamily="34" charset="0"/>
              </a:rPr>
              <a:t>Click to show the second image. At this point in their orbits, the planets are on opposite sides of the Sun, so are further away from each other.</a:t>
            </a:r>
          </a:p>
          <a:p>
            <a:endParaRPr lang="en-US" sz="1200" dirty="0">
              <a:solidFill>
                <a:srgbClr val="05255D"/>
              </a:solidFill>
              <a:latin typeface="Arial" panose="020B0604020202020204" pitchFamily="34" charset="0"/>
              <a:cs typeface="Arial" panose="020B0604020202020204" pitchFamily="34" charset="0"/>
            </a:endParaRPr>
          </a:p>
          <a:p>
            <a:r>
              <a:rPr lang="en-US" sz="1200" dirty="0">
                <a:solidFill>
                  <a:srgbClr val="05255D"/>
                </a:solidFill>
                <a:latin typeface="Arial" panose="020B0604020202020204" pitchFamily="34" charset="0"/>
                <a:cs typeface="Arial" panose="020B0604020202020204" pitchFamily="34" charset="0"/>
              </a:rPr>
              <a:t>However, even if Earth was on the same side as Mars, the distance between them is still larger than the distance in the previous example (first image).</a:t>
            </a:r>
          </a:p>
          <a:p>
            <a:endParaRPr lang="en-US" sz="1200" dirty="0">
              <a:solidFill>
                <a:srgbClr val="05255D"/>
              </a:solidFill>
              <a:latin typeface="Arial" panose="020B0604020202020204" pitchFamily="34" charset="0"/>
              <a:cs typeface="Arial" panose="020B0604020202020204" pitchFamily="34" charset="0"/>
            </a:endParaRPr>
          </a:p>
          <a:p>
            <a:r>
              <a:rPr lang="en-US" sz="1200" dirty="0">
                <a:solidFill>
                  <a:srgbClr val="05255D"/>
                </a:solidFill>
                <a:latin typeface="Arial" panose="020B0604020202020204" pitchFamily="34" charset="0"/>
                <a:cs typeface="Arial" panose="020B0604020202020204" pitchFamily="34" charset="0"/>
              </a:rPr>
              <a:t>This is due to the shape of Mars’s orbit.</a:t>
            </a:r>
          </a:p>
          <a:p>
            <a:endParaRPr lang="en-US" dirty="0"/>
          </a:p>
        </p:txBody>
      </p:sp>
      <p:sp>
        <p:nvSpPr>
          <p:cNvPr id="4" name="Slide Number Placeholder 3"/>
          <p:cNvSpPr>
            <a:spLocks noGrp="1"/>
          </p:cNvSpPr>
          <p:nvPr>
            <p:ph type="sldNum" sz="quarter" idx="5"/>
          </p:nvPr>
        </p:nvSpPr>
        <p:spPr/>
        <p:txBody>
          <a:bodyPr/>
          <a:lstStyle/>
          <a:p>
            <a:fld id="{3DD05905-E595-4FAE-829E-5244D4535A65}" type="slidenum">
              <a:rPr lang="en-GB" smtClean="0"/>
              <a:t>21</a:t>
            </a:fld>
            <a:endParaRPr lang="en-GB"/>
          </a:p>
        </p:txBody>
      </p:sp>
    </p:spTree>
    <p:extLst>
      <p:ext uri="{BB962C8B-B14F-4D97-AF65-F5344CB8AC3E}">
        <p14:creationId xmlns:p14="http://schemas.microsoft.com/office/powerpoint/2010/main" val="28938796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F5F5A1-EB1A-10F5-608D-AB2BA508DC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834702-F1C5-CD57-A7F1-4BC14DE0AB6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9543C41-B826-1363-E0C2-03CBF71EDED8}"/>
              </a:ext>
            </a:extLst>
          </p:cNvPr>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A6180C40-7FDF-9879-C430-2BDAE71B0E2D}"/>
              </a:ext>
            </a:extLst>
          </p:cNvPr>
          <p:cNvSpPr>
            <a:spLocks noGrp="1"/>
          </p:cNvSpPr>
          <p:nvPr>
            <p:ph type="sldNum" sz="quarter" idx="5"/>
          </p:nvPr>
        </p:nvSpPr>
        <p:spPr/>
        <p:txBody>
          <a:bodyPr/>
          <a:lstStyle/>
          <a:p>
            <a:fld id="{3DD05905-E595-4FAE-829E-5244D4535A65}" type="slidenum">
              <a:rPr lang="en-GB" smtClean="0"/>
              <a:t>22</a:t>
            </a:fld>
            <a:endParaRPr lang="en-GB"/>
          </a:p>
        </p:txBody>
      </p:sp>
    </p:spTree>
    <p:extLst>
      <p:ext uri="{BB962C8B-B14F-4D97-AF65-F5344CB8AC3E}">
        <p14:creationId xmlns:p14="http://schemas.microsoft.com/office/powerpoint/2010/main" val="11565990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D05905-E595-4FAE-829E-5244D4535A65}" type="slidenum">
              <a:rPr lang="en-GB" smtClean="0"/>
              <a:t>23</a:t>
            </a:fld>
            <a:endParaRPr lang="en-GB"/>
          </a:p>
        </p:txBody>
      </p:sp>
    </p:spTree>
    <p:extLst>
      <p:ext uri="{BB962C8B-B14F-4D97-AF65-F5344CB8AC3E}">
        <p14:creationId xmlns:p14="http://schemas.microsoft.com/office/powerpoint/2010/main" val="36835296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dirty="0">
                <a:latin typeface="Arial" panose="020B0604020202020204" pitchFamily="34" charset="0"/>
                <a:cs typeface="Arial" panose="020B0604020202020204" pitchFamily="34" charset="0"/>
              </a:rPr>
              <a:t>STEM Professional Notes</a:t>
            </a:r>
            <a:r>
              <a:rPr lang="en-US" sz="1200" b="0" u="none" dirty="0">
                <a:latin typeface="Arial" panose="020B0604020202020204" pitchFamily="34" charset="0"/>
                <a:cs typeface="Arial" panose="020B0604020202020204" pitchFamily="34" charset="0"/>
              </a:rPr>
              <a:t> </a:t>
            </a:r>
            <a:r>
              <a:rPr lang="en-US" sz="1200" b="0" i="1" u="none" dirty="0">
                <a:latin typeface="Arial" panose="020B0604020202020204" pitchFamily="34" charset="0"/>
                <a:cs typeface="Arial" panose="020B0604020202020204" pitchFamily="34" charset="0"/>
              </a:rPr>
              <a:t>(see pages    in the STEM Professional Handbook for more details)</a:t>
            </a:r>
            <a:endParaRPr lang="en-GB" sz="1200" b="0" i="0" u="none" strike="noStrike" kern="1200" dirty="0">
              <a:solidFill>
                <a:schemeClr val="tx1"/>
              </a:solidFill>
              <a:effectLst/>
              <a:latin typeface="+mn-lt"/>
              <a:ea typeface="+mn-ea"/>
              <a:cs typeface="+mn-cs"/>
            </a:endParaRPr>
          </a:p>
          <a:p>
            <a:endParaRPr lang="en-US" dirty="0"/>
          </a:p>
          <a:p>
            <a:r>
              <a:rPr lang="en-GB" sz="1200" kern="1200" dirty="0">
                <a:solidFill>
                  <a:srgbClr val="05255D"/>
                </a:solidFill>
                <a:latin typeface="Arial" panose="020B0604020202020204" pitchFamily="34" charset="0"/>
                <a:cs typeface="Arial" panose="020B0604020202020204" pitchFamily="34" charset="0"/>
              </a:rPr>
              <a:t>Highlight the difference between the longest and shortest distances. It would take longer to reach Mars if it was further away from us. This is why we need to consider where each planet is in its orbit when planning our trip to Mars. Students will explore this further in the next investigation.</a:t>
            </a:r>
          </a:p>
          <a:p>
            <a:endParaRPr lang="en-GB" sz="1200" kern="1200" dirty="0">
              <a:solidFill>
                <a:srgbClr val="05255D"/>
              </a:solidFill>
              <a:latin typeface="Arial" panose="020B0604020202020204" pitchFamily="34" charset="0"/>
              <a:cs typeface="Arial" panose="020B0604020202020204" pitchFamily="34" charset="0"/>
            </a:endParaRPr>
          </a:p>
          <a:p>
            <a:r>
              <a:rPr lang="en-GB" sz="1200" kern="1200" dirty="0">
                <a:solidFill>
                  <a:srgbClr val="05255D"/>
                </a:solidFill>
                <a:latin typeface="Arial" panose="020B0604020202020204" pitchFamily="34" charset="0"/>
                <a:cs typeface="Arial" panose="020B0604020202020204" pitchFamily="34" charset="0"/>
              </a:rPr>
              <a:t>Remind students of the Solar System map they made earlier. Earth and Mars are some of the closest planets in the Solar System, but even at the closest point in their orbits, the distance (55 million km) is still vast.</a:t>
            </a:r>
          </a:p>
        </p:txBody>
      </p:sp>
      <p:sp>
        <p:nvSpPr>
          <p:cNvPr id="4" name="Slide Number Placeholder 3"/>
          <p:cNvSpPr>
            <a:spLocks noGrp="1"/>
          </p:cNvSpPr>
          <p:nvPr>
            <p:ph type="sldNum" sz="quarter" idx="5"/>
          </p:nvPr>
        </p:nvSpPr>
        <p:spPr/>
        <p:txBody>
          <a:bodyPr/>
          <a:lstStyle/>
          <a:p>
            <a:fld id="{3DD05905-E595-4FAE-829E-5244D4535A65}" type="slidenum">
              <a:rPr lang="en-GB" smtClean="0"/>
              <a:t>28</a:t>
            </a:fld>
            <a:endParaRPr lang="en-GB"/>
          </a:p>
        </p:txBody>
      </p:sp>
    </p:spTree>
    <p:extLst>
      <p:ext uri="{BB962C8B-B14F-4D97-AF65-F5344CB8AC3E}">
        <p14:creationId xmlns:p14="http://schemas.microsoft.com/office/powerpoint/2010/main" val="21730728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20B75B-4C9F-A1C4-AFF1-48B5BA2A24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44A39C-C758-A3DE-A4A9-AAEC85252EC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26E0889-03D9-6144-6666-58BE9F4F0EF8}"/>
              </a:ext>
            </a:extLst>
          </p:cNvPr>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01FCBD18-2580-E44B-8EAF-A6181A2DCE1D}"/>
              </a:ext>
            </a:extLst>
          </p:cNvPr>
          <p:cNvSpPr>
            <a:spLocks noGrp="1"/>
          </p:cNvSpPr>
          <p:nvPr>
            <p:ph type="sldNum" sz="quarter" idx="5"/>
          </p:nvPr>
        </p:nvSpPr>
        <p:spPr/>
        <p:txBody>
          <a:bodyPr/>
          <a:lstStyle/>
          <a:p>
            <a:fld id="{3DD05905-E595-4FAE-829E-5244D4535A65}" type="slidenum">
              <a:rPr lang="en-GB" smtClean="0"/>
              <a:t>29</a:t>
            </a:fld>
            <a:endParaRPr lang="en-GB"/>
          </a:p>
        </p:txBody>
      </p:sp>
    </p:spTree>
    <p:extLst>
      <p:ext uri="{BB962C8B-B14F-4D97-AF65-F5344CB8AC3E}">
        <p14:creationId xmlns:p14="http://schemas.microsoft.com/office/powerpoint/2010/main" val="18583927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dirty="0">
                <a:latin typeface="Arial" panose="020B0604020202020204" pitchFamily="34" charset="0"/>
                <a:cs typeface="Arial" panose="020B0604020202020204" pitchFamily="34" charset="0"/>
              </a:rPr>
              <a:t>STEM Professional Notes</a:t>
            </a:r>
            <a:r>
              <a:rPr lang="en-US" sz="1200" b="0" u="none" dirty="0">
                <a:latin typeface="Arial" panose="020B0604020202020204" pitchFamily="34" charset="0"/>
                <a:cs typeface="Arial" panose="020B0604020202020204" pitchFamily="34" charset="0"/>
              </a:rPr>
              <a:t> </a:t>
            </a:r>
            <a:r>
              <a:rPr lang="en-US" sz="1200" b="0" i="1" u="none" dirty="0">
                <a:latin typeface="Arial" panose="020B0604020202020204" pitchFamily="34" charset="0"/>
                <a:cs typeface="Arial" panose="020B0604020202020204" pitchFamily="34" charset="0"/>
              </a:rPr>
              <a:t>(see pages    in the STEM Professional Handbook for more details)</a:t>
            </a:r>
            <a:endParaRPr lang="en-GB" sz="1200" b="0" i="0" u="none" strike="noStrike" kern="1200" dirty="0">
              <a:solidFill>
                <a:schemeClr val="tx1"/>
              </a:solidFill>
              <a:effectLst/>
              <a:latin typeface="+mn-lt"/>
              <a:ea typeface="+mn-ea"/>
              <a:cs typeface="+mn-cs"/>
            </a:endParaRPr>
          </a:p>
          <a:p>
            <a:endParaRPr lang="en-US" dirty="0"/>
          </a:p>
          <a:p>
            <a:r>
              <a:rPr lang="en-GB" sz="1200" kern="1200" dirty="0">
                <a:solidFill>
                  <a:srgbClr val="05255D"/>
                </a:solidFill>
                <a:latin typeface="Arial" panose="020B0604020202020204" pitchFamily="34" charset="0"/>
                <a:cs typeface="Arial" panose="020B0604020202020204" pitchFamily="34" charset="0"/>
              </a:rPr>
              <a:t>Students have 8 images of Mars in their workbooks. They are all zoomed in to the same amount, so any differences in size are not to do with the images themselves.</a:t>
            </a:r>
          </a:p>
          <a:p>
            <a:endParaRPr lang="en-GB" sz="1200" kern="1200" dirty="0">
              <a:solidFill>
                <a:srgbClr val="05255D"/>
              </a:solidFill>
              <a:latin typeface="Arial" panose="020B0604020202020204" pitchFamily="34" charset="0"/>
              <a:cs typeface="Arial" panose="020B0604020202020204" pitchFamily="34" charset="0"/>
            </a:endParaRPr>
          </a:p>
          <a:p>
            <a:r>
              <a:rPr lang="en-GB" sz="1200" kern="1200" dirty="0">
                <a:solidFill>
                  <a:srgbClr val="05255D"/>
                </a:solidFill>
                <a:latin typeface="Arial" panose="020B0604020202020204" pitchFamily="34" charset="0"/>
                <a:cs typeface="Arial" panose="020B0604020202020204" pitchFamily="34" charset="0"/>
              </a:rPr>
              <a:t>Students will investigate these differences in this activity.</a:t>
            </a:r>
          </a:p>
        </p:txBody>
      </p:sp>
      <p:sp>
        <p:nvSpPr>
          <p:cNvPr id="4" name="Slide Number Placeholder 3"/>
          <p:cNvSpPr>
            <a:spLocks noGrp="1"/>
          </p:cNvSpPr>
          <p:nvPr>
            <p:ph type="sldNum" sz="quarter" idx="5"/>
          </p:nvPr>
        </p:nvSpPr>
        <p:spPr/>
        <p:txBody>
          <a:bodyPr/>
          <a:lstStyle/>
          <a:p>
            <a:fld id="{3DD05905-E595-4FAE-829E-5244D4535A65}" type="slidenum">
              <a:rPr lang="en-GB" smtClean="0"/>
              <a:t>30</a:t>
            </a:fld>
            <a:endParaRPr lang="en-GB"/>
          </a:p>
        </p:txBody>
      </p:sp>
    </p:spTree>
    <p:extLst>
      <p:ext uri="{BB962C8B-B14F-4D97-AF65-F5344CB8AC3E}">
        <p14:creationId xmlns:p14="http://schemas.microsoft.com/office/powerpoint/2010/main" val="32173230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dirty="0">
                <a:latin typeface="Arial" panose="020B0604020202020204" pitchFamily="34" charset="0"/>
                <a:cs typeface="Arial" panose="020B0604020202020204" pitchFamily="34" charset="0"/>
              </a:rPr>
              <a:t>STEM Professional Notes</a:t>
            </a:r>
            <a:r>
              <a:rPr lang="en-US" sz="1200" b="0" u="none" dirty="0">
                <a:latin typeface="Arial" panose="020B0604020202020204" pitchFamily="34" charset="0"/>
                <a:cs typeface="Arial" panose="020B0604020202020204" pitchFamily="34" charset="0"/>
              </a:rPr>
              <a:t> </a:t>
            </a:r>
            <a:r>
              <a:rPr lang="en-US" sz="1200" b="0" i="1" u="none" dirty="0">
                <a:latin typeface="Arial" panose="020B0604020202020204" pitchFamily="34" charset="0"/>
                <a:cs typeface="Arial" panose="020B0604020202020204" pitchFamily="34" charset="0"/>
              </a:rPr>
              <a:t>(see pages    in the STEM Professional Handbook for more details)</a:t>
            </a:r>
            <a:endParaRPr lang="en-GB" sz="1200" b="0" i="0" u="none" strike="noStrike" kern="1200" dirty="0">
              <a:solidFill>
                <a:schemeClr val="tx1"/>
              </a:solidFill>
              <a:effectLst/>
              <a:latin typeface="+mn-lt"/>
              <a:ea typeface="+mn-ea"/>
              <a:cs typeface="+mn-cs"/>
            </a:endParaRPr>
          </a:p>
          <a:p>
            <a:endParaRPr lang="en-US" dirty="0"/>
          </a:p>
          <a:p>
            <a:r>
              <a:rPr lang="en-GB" sz="1200" kern="1200" dirty="0">
                <a:solidFill>
                  <a:srgbClr val="05255D"/>
                </a:solidFill>
                <a:latin typeface="Arial" panose="020B0604020202020204" pitchFamily="34" charset="0"/>
                <a:cs typeface="Arial" panose="020B0604020202020204" pitchFamily="34" charset="0"/>
              </a:rPr>
              <a:t>Emphasise completing a full set of measurements in one direction before measuring in a different direction.</a:t>
            </a:r>
          </a:p>
          <a:p>
            <a:endParaRPr lang="en-GB" sz="1200" kern="1200" dirty="0">
              <a:solidFill>
                <a:srgbClr val="05255D"/>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5255D"/>
                </a:solidFill>
                <a:latin typeface="Arial"/>
                <a:cs typeface="Arial"/>
              </a:rPr>
              <a:t>Students might struggle to know where the ‘edge’ is to take their measurement from. This is often the case when measuring things in astronomy – just tell them that their best guess is okay.</a:t>
            </a:r>
            <a:endParaRPr lang="en-GB" sz="1200" kern="1200" dirty="0">
              <a:solidFill>
                <a:srgbClr val="05255D"/>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3DD05905-E595-4FAE-829E-5244D4535A65}" type="slidenum">
              <a:rPr lang="en-GB" smtClean="0"/>
              <a:t>31</a:t>
            </a:fld>
            <a:endParaRPr lang="en-GB"/>
          </a:p>
        </p:txBody>
      </p:sp>
    </p:spTree>
    <p:extLst>
      <p:ext uri="{BB962C8B-B14F-4D97-AF65-F5344CB8AC3E}">
        <p14:creationId xmlns:p14="http://schemas.microsoft.com/office/powerpoint/2010/main" val="40190730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D05905-E595-4FAE-829E-5244D4535A65}" type="slidenum">
              <a:rPr lang="en-GB" smtClean="0"/>
              <a:t>32</a:t>
            </a:fld>
            <a:endParaRPr lang="en-GB"/>
          </a:p>
        </p:txBody>
      </p:sp>
    </p:spTree>
    <p:extLst>
      <p:ext uri="{BB962C8B-B14F-4D97-AF65-F5344CB8AC3E}">
        <p14:creationId xmlns:p14="http://schemas.microsoft.com/office/powerpoint/2010/main" val="42784283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dirty="0">
                <a:latin typeface="Arial" panose="020B0604020202020204" pitchFamily="34" charset="0"/>
                <a:cs typeface="Arial" panose="020B0604020202020204" pitchFamily="34" charset="0"/>
              </a:rPr>
              <a:t>STEM Professional Notes</a:t>
            </a:r>
            <a:r>
              <a:rPr lang="en-US" sz="1200" b="0" u="none" dirty="0">
                <a:latin typeface="Arial" panose="020B0604020202020204" pitchFamily="34" charset="0"/>
                <a:cs typeface="Arial" panose="020B0604020202020204" pitchFamily="34" charset="0"/>
              </a:rPr>
              <a:t> </a:t>
            </a:r>
            <a:r>
              <a:rPr lang="en-US" sz="1200" b="0" i="1" u="none" dirty="0">
                <a:latin typeface="Arial" panose="020B0604020202020204" pitchFamily="34" charset="0"/>
                <a:cs typeface="Arial" panose="020B0604020202020204" pitchFamily="34" charset="0"/>
              </a:rPr>
              <a:t>(see pages    in the STEM Professional Handbook for more details)</a:t>
            </a:r>
            <a:endParaRPr lang="en-GB" sz="1200" b="0" i="0" u="none" strike="noStrike"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rgbClr val="05255D"/>
                </a:solidFill>
                <a:latin typeface="Arial" panose="020B0604020202020204" pitchFamily="34" charset="0"/>
                <a:cs typeface="Arial" panose="020B0604020202020204" pitchFamily="34" charset="0"/>
              </a:rPr>
              <a:t>Students should use a sharp pencil and plot using a cross (x) rather than a dot (•) – it’s easier to see the centre of the cross, so results can be plotted precisely.</a:t>
            </a:r>
          </a:p>
        </p:txBody>
      </p:sp>
      <p:sp>
        <p:nvSpPr>
          <p:cNvPr id="4" name="Slide Number Placeholder 3"/>
          <p:cNvSpPr>
            <a:spLocks noGrp="1"/>
          </p:cNvSpPr>
          <p:nvPr>
            <p:ph type="sldNum" sz="quarter" idx="5"/>
          </p:nvPr>
        </p:nvSpPr>
        <p:spPr/>
        <p:txBody>
          <a:bodyPr/>
          <a:lstStyle/>
          <a:p>
            <a:fld id="{3DD05905-E595-4FAE-829E-5244D4535A65}" type="slidenum">
              <a:rPr lang="en-GB" smtClean="0"/>
              <a:t>33</a:t>
            </a:fld>
            <a:endParaRPr lang="en-GB"/>
          </a:p>
        </p:txBody>
      </p:sp>
    </p:spTree>
    <p:extLst>
      <p:ext uri="{BB962C8B-B14F-4D97-AF65-F5344CB8AC3E}">
        <p14:creationId xmlns:p14="http://schemas.microsoft.com/office/powerpoint/2010/main" val="29122666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dirty="0">
                <a:latin typeface="Arial" panose="020B0604020202020204" pitchFamily="34" charset="0"/>
                <a:cs typeface="Arial" panose="020B0604020202020204" pitchFamily="34" charset="0"/>
              </a:rPr>
              <a:t>STEM Professional Notes</a:t>
            </a:r>
            <a:r>
              <a:rPr lang="en-US" sz="1200" b="0" u="none" dirty="0">
                <a:latin typeface="Arial" panose="020B0604020202020204" pitchFamily="34" charset="0"/>
                <a:cs typeface="Arial" panose="020B0604020202020204" pitchFamily="34" charset="0"/>
              </a:rPr>
              <a:t> </a:t>
            </a:r>
            <a:r>
              <a:rPr lang="en-US" sz="1200" b="0" i="1" u="none" dirty="0">
                <a:latin typeface="Arial" panose="020B0604020202020204" pitchFamily="34" charset="0"/>
                <a:cs typeface="Arial" panose="020B0604020202020204" pitchFamily="34" charset="0"/>
              </a:rPr>
              <a:t>(see pages    in the STEM Professional Handbook for more details)</a:t>
            </a:r>
            <a:endParaRPr lang="en-GB" sz="1200" b="0" i="0" u="none" strike="noStrike" kern="1200" dirty="0">
              <a:solidFill>
                <a:schemeClr val="tx1"/>
              </a:solidFill>
              <a:effectLst/>
              <a:latin typeface="+mn-lt"/>
              <a:ea typeface="+mn-ea"/>
              <a:cs typeface="+mn-cs"/>
            </a:endParaRPr>
          </a:p>
          <a:p>
            <a:endParaRPr lang="en-US" dirty="0"/>
          </a:p>
          <a:p>
            <a:r>
              <a:rPr lang="en-GB" sz="1200" kern="1200" dirty="0">
                <a:solidFill>
                  <a:srgbClr val="05255D"/>
                </a:solidFill>
                <a:latin typeface="Arial" panose="020B0604020202020204" pitchFamily="34" charset="0"/>
                <a:cs typeface="Arial" panose="020B0604020202020204" pitchFamily="34" charset="0"/>
              </a:rPr>
              <a:t>Students have a range of prompts and sentence starts in their workbooks to help them answer the questions.</a:t>
            </a:r>
            <a:endParaRPr lang="en-US" dirty="0"/>
          </a:p>
        </p:txBody>
      </p:sp>
      <p:sp>
        <p:nvSpPr>
          <p:cNvPr id="4" name="Slide Number Placeholder 3"/>
          <p:cNvSpPr>
            <a:spLocks noGrp="1"/>
          </p:cNvSpPr>
          <p:nvPr>
            <p:ph type="sldNum" sz="quarter" idx="5"/>
          </p:nvPr>
        </p:nvSpPr>
        <p:spPr/>
        <p:txBody>
          <a:bodyPr/>
          <a:lstStyle/>
          <a:p>
            <a:fld id="{3DD05905-E595-4FAE-829E-5244D4535A65}" type="slidenum">
              <a:rPr lang="en-GB" smtClean="0"/>
              <a:t>34</a:t>
            </a:fld>
            <a:endParaRPr lang="en-GB"/>
          </a:p>
        </p:txBody>
      </p:sp>
    </p:spTree>
    <p:extLst>
      <p:ext uri="{BB962C8B-B14F-4D97-AF65-F5344CB8AC3E}">
        <p14:creationId xmlns:p14="http://schemas.microsoft.com/office/powerpoint/2010/main" val="18842775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FC7B67-C508-823A-5276-DBD5F9080F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DE9528-BD53-657F-09F1-DA5BEE30FF9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51B94D9-40C4-F47A-76C7-7E8DE0E57E60}"/>
              </a:ext>
            </a:extLst>
          </p:cNvPr>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8A2998C4-6BB3-677B-ADE0-F3B2D2B4204B}"/>
              </a:ext>
            </a:extLst>
          </p:cNvPr>
          <p:cNvSpPr>
            <a:spLocks noGrp="1"/>
          </p:cNvSpPr>
          <p:nvPr>
            <p:ph type="sldNum" sz="quarter" idx="5"/>
          </p:nvPr>
        </p:nvSpPr>
        <p:spPr/>
        <p:txBody>
          <a:bodyPr/>
          <a:lstStyle/>
          <a:p>
            <a:fld id="{3DD05905-E595-4FAE-829E-5244D4535A65}" type="slidenum">
              <a:rPr lang="en-GB" smtClean="0"/>
              <a:t>3</a:t>
            </a:fld>
            <a:endParaRPr lang="en-GB"/>
          </a:p>
        </p:txBody>
      </p:sp>
    </p:spTree>
    <p:extLst>
      <p:ext uri="{BB962C8B-B14F-4D97-AF65-F5344CB8AC3E}">
        <p14:creationId xmlns:p14="http://schemas.microsoft.com/office/powerpoint/2010/main" val="913769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5EB43B-FF0A-6FAF-E599-F4958A62B1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094B90-C695-10E6-588E-D0B23BD8B55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B6E7673-43A9-4C23-C37C-CF58D2C730D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dirty="0">
                <a:latin typeface="Arial" panose="020B0604020202020204" pitchFamily="34" charset="0"/>
                <a:cs typeface="Arial" panose="020B0604020202020204" pitchFamily="34" charset="0"/>
              </a:rPr>
              <a:t>STEM Professional Notes</a:t>
            </a:r>
            <a:r>
              <a:rPr lang="en-US" sz="1200" b="0" u="none" dirty="0">
                <a:latin typeface="Arial" panose="020B0604020202020204" pitchFamily="34" charset="0"/>
                <a:cs typeface="Arial" panose="020B0604020202020204" pitchFamily="34" charset="0"/>
              </a:rPr>
              <a:t> </a:t>
            </a:r>
            <a:r>
              <a:rPr lang="en-US" sz="1200" b="0" i="1" u="none" dirty="0">
                <a:latin typeface="Arial" panose="020B0604020202020204" pitchFamily="34" charset="0"/>
                <a:cs typeface="Arial" panose="020B0604020202020204" pitchFamily="34" charset="0"/>
              </a:rPr>
              <a:t>(see pages    in the STEM Professional Handbook for more details)</a:t>
            </a:r>
            <a:endParaRPr lang="en-GB" sz="1200" b="0" i="0" u="none" strike="noStrike"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algn="l"/>
            <a:r>
              <a:rPr lang="en-GB" sz="1200" dirty="0">
                <a:solidFill>
                  <a:srgbClr val="05255D"/>
                </a:solidFill>
                <a:latin typeface="Arial"/>
                <a:cs typeface="Arial"/>
              </a:rPr>
              <a:t>In the next investigation, students will use an online tool to analyse the movement of the planets and plan a launch </a:t>
            </a:r>
            <a:r>
              <a:rPr lang="en-GB" sz="1200">
                <a:solidFill>
                  <a:srgbClr val="05255D"/>
                </a:solidFill>
                <a:latin typeface="Arial"/>
                <a:cs typeface="Arial"/>
              </a:rPr>
              <a:t>date.</a:t>
            </a:r>
            <a:endParaRPr lang="en-GB" sz="1200" dirty="0">
              <a:solidFill>
                <a:srgbClr val="05255D"/>
              </a:solidFill>
              <a:latin typeface="Arial"/>
              <a:cs typeface="Arial"/>
            </a:endParaRPr>
          </a:p>
        </p:txBody>
      </p:sp>
      <p:sp>
        <p:nvSpPr>
          <p:cNvPr id="4" name="Slide Number Placeholder 3">
            <a:extLst>
              <a:ext uri="{FF2B5EF4-FFF2-40B4-BE49-F238E27FC236}">
                <a16:creationId xmlns:a16="http://schemas.microsoft.com/office/drawing/2014/main" id="{D96A73BB-92CA-83E8-2387-9530379030E4}"/>
              </a:ext>
            </a:extLst>
          </p:cNvPr>
          <p:cNvSpPr>
            <a:spLocks noGrp="1"/>
          </p:cNvSpPr>
          <p:nvPr>
            <p:ph type="sldNum" sz="quarter" idx="5"/>
          </p:nvPr>
        </p:nvSpPr>
        <p:spPr/>
        <p:txBody>
          <a:bodyPr/>
          <a:lstStyle/>
          <a:p>
            <a:fld id="{3DD05905-E595-4FAE-829E-5244D4535A65}" type="slidenum">
              <a:rPr lang="en-GB" smtClean="0"/>
              <a:t>37</a:t>
            </a:fld>
            <a:endParaRPr lang="en-GB"/>
          </a:p>
        </p:txBody>
      </p:sp>
    </p:spTree>
    <p:extLst>
      <p:ext uri="{BB962C8B-B14F-4D97-AF65-F5344CB8AC3E}">
        <p14:creationId xmlns:p14="http://schemas.microsoft.com/office/powerpoint/2010/main" val="3067641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dirty="0">
                <a:latin typeface="Arial" panose="020B0604020202020204" pitchFamily="34" charset="0"/>
                <a:cs typeface="Arial" panose="020B0604020202020204" pitchFamily="34" charset="0"/>
              </a:rPr>
              <a:t>STEM Professional Notes</a:t>
            </a:r>
            <a:r>
              <a:rPr lang="en-US" sz="1200" b="0" u="none" dirty="0">
                <a:latin typeface="Arial" panose="020B0604020202020204" pitchFamily="34" charset="0"/>
                <a:cs typeface="Arial" panose="020B0604020202020204" pitchFamily="34" charset="0"/>
              </a:rPr>
              <a:t> </a:t>
            </a:r>
            <a:r>
              <a:rPr lang="en-US" sz="1200" b="0" i="1" u="none" dirty="0">
                <a:latin typeface="Arial" panose="020B0604020202020204" pitchFamily="34" charset="0"/>
                <a:cs typeface="Arial" panose="020B0604020202020204" pitchFamily="34" charset="0"/>
              </a:rPr>
              <a:t>(see pages    in the STEM Professional Handbook for more details)</a:t>
            </a:r>
            <a:endParaRPr lang="en-GB"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dirty="0">
              <a:solidFill>
                <a:schemeClr val="tx1"/>
              </a:solidFill>
              <a:effectLst/>
              <a:latin typeface="+mn-lt"/>
              <a:ea typeface="+mn-ea"/>
              <a:cs typeface="+mn-cs"/>
            </a:endParaRPr>
          </a:p>
          <a:p>
            <a:pPr algn="l"/>
            <a:r>
              <a:rPr lang="en-GB" sz="1200" dirty="0">
                <a:solidFill>
                  <a:srgbClr val="05255D"/>
                </a:solidFill>
                <a:latin typeface="Arial"/>
                <a:cs typeface="Arial"/>
              </a:rPr>
              <a:t>Ask students if they know the names of any planets in the Solar System. Select some to share their answers.</a:t>
            </a:r>
          </a:p>
          <a:p>
            <a:pPr algn="l"/>
            <a:endParaRPr lang="en-GB" sz="1200" dirty="0">
              <a:solidFill>
                <a:srgbClr val="05255D"/>
              </a:solidFill>
              <a:latin typeface="Arial"/>
              <a:cs typeface="Arial"/>
            </a:endParaRPr>
          </a:p>
          <a:p>
            <a:pPr algn="l"/>
            <a:r>
              <a:rPr lang="en-GB" sz="1200" dirty="0">
                <a:solidFill>
                  <a:srgbClr val="05255D"/>
                </a:solidFill>
                <a:latin typeface="Arial"/>
                <a:cs typeface="Arial"/>
              </a:rPr>
              <a:t>Students then need to write the order of the planets in their workbooks.</a:t>
            </a:r>
          </a:p>
          <a:p>
            <a:pPr algn="l"/>
            <a:endParaRPr lang="en-GB" sz="1200" kern="1200" dirty="0">
              <a:solidFill>
                <a:srgbClr val="05255D"/>
              </a:solidFill>
              <a:effectLst/>
              <a:latin typeface="Arial"/>
              <a:ea typeface="+mn-ea"/>
              <a:cs typeface="Arial"/>
            </a:endParaRPr>
          </a:p>
          <a:p>
            <a:pPr algn="l"/>
            <a:r>
              <a:rPr lang="en-GB" sz="1200" kern="1200" dirty="0">
                <a:solidFill>
                  <a:srgbClr val="05255D"/>
                </a:solidFill>
                <a:effectLst/>
                <a:latin typeface="Arial"/>
                <a:ea typeface="+mn-ea"/>
                <a:cs typeface="Arial"/>
              </a:rPr>
              <a:t>Click through the animations to show the correct order.</a:t>
            </a:r>
            <a:r>
              <a:rPr lang="en-US" sz="1200" kern="1200" dirty="0">
                <a:solidFill>
                  <a:schemeClr val="tx1"/>
                </a:solidFill>
                <a:effectLst/>
                <a:latin typeface="+mn-lt"/>
                <a:ea typeface="+mn-ea"/>
                <a:cs typeface="+mn-cs"/>
              </a:rPr>
              <a:t> Mention that beyond Neptune there are also some dwarf planets, including Pluto.</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Note: there is also a dwarf planet in the asteroid belt called Ceres – but only mention this if a students does. For the sake of the next activity, we will just have ‘Dwarf Planets’ listed at the orbit of Pluto.</a:t>
            </a:r>
          </a:p>
        </p:txBody>
      </p:sp>
      <p:sp>
        <p:nvSpPr>
          <p:cNvPr id="4" name="Slide Number Placeholder 3"/>
          <p:cNvSpPr>
            <a:spLocks noGrp="1"/>
          </p:cNvSpPr>
          <p:nvPr>
            <p:ph type="sldNum" sz="quarter" idx="5"/>
          </p:nvPr>
        </p:nvSpPr>
        <p:spPr/>
        <p:txBody>
          <a:bodyPr/>
          <a:lstStyle/>
          <a:p>
            <a:fld id="{3DD05905-E595-4FAE-829E-5244D4535A65}" type="slidenum">
              <a:rPr lang="en-GB" smtClean="0"/>
              <a:t>4</a:t>
            </a:fld>
            <a:endParaRPr lang="en-GB"/>
          </a:p>
        </p:txBody>
      </p:sp>
    </p:spTree>
    <p:extLst>
      <p:ext uri="{BB962C8B-B14F-4D97-AF65-F5344CB8AC3E}">
        <p14:creationId xmlns:p14="http://schemas.microsoft.com/office/powerpoint/2010/main" val="12691573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993CFD-F236-1360-9E24-19A3D512DF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4FF2D0-2955-8B12-03C0-27EEC3085C6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2D778F8-5D88-9541-5D61-467337FF49D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dirty="0">
                <a:latin typeface="Arial" panose="020B0604020202020204" pitchFamily="34" charset="0"/>
                <a:cs typeface="Arial" panose="020B0604020202020204" pitchFamily="34" charset="0"/>
              </a:rPr>
              <a:t>STEM Professional Notes</a:t>
            </a:r>
            <a:r>
              <a:rPr lang="en-US" sz="1200" b="0" u="none" dirty="0">
                <a:latin typeface="Arial" panose="020B0604020202020204" pitchFamily="34" charset="0"/>
                <a:cs typeface="Arial" panose="020B0604020202020204" pitchFamily="34" charset="0"/>
              </a:rPr>
              <a:t> </a:t>
            </a:r>
            <a:r>
              <a:rPr lang="en-US" sz="1200" b="0" i="1" u="none" dirty="0">
                <a:latin typeface="Arial" panose="020B0604020202020204" pitchFamily="34" charset="0"/>
                <a:cs typeface="Arial" panose="020B0604020202020204" pitchFamily="34" charset="0"/>
              </a:rPr>
              <a:t>(see pages    in the STEM Professional Handbook for more details)</a:t>
            </a:r>
            <a:endParaRPr lang="en-GB" sz="1200" b="0" i="0" u="none" strike="noStrike"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 could show this image and discuss the size of the planets in comparison to each other, especially if some students have talked about which planets are larger than others.</a:t>
            </a:r>
          </a:p>
        </p:txBody>
      </p:sp>
      <p:sp>
        <p:nvSpPr>
          <p:cNvPr id="4" name="Slide Number Placeholder 3">
            <a:extLst>
              <a:ext uri="{FF2B5EF4-FFF2-40B4-BE49-F238E27FC236}">
                <a16:creationId xmlns:a16="http://schemas.microsoft.com/office/drawing/2014/main" id="{BF42D849-C9B3-1FC9-B75F-C1D139762BAB}"/>
              </a:ext>
            </a:extLst>
          </p:cNvPr>
          <p:cNvSpPr>
            <a:spLocks noGrp="1"/>
          </p:cNvSpPr>
          <p:nvPr>
            <p:ph type="sldNum" sz="quarter" idx="5"/>
          </p:nvPr>
        </p:nvSpPr>
        <p:spPr/>
        <p:txBody>
          <a:bodyPr/>
          <a:lstStyle/>
          <a:p>
            <a:fld id="{3DD05905-E595-4FAE-829E-5244D4535A65}" type="slidenum">
              <a:rPr lang="en-GB" smtClean="0"/>
              <a:t>5</a:t>
            </a:fld>
            <a:endParaRPr lang="en-GB"/>
          </a:p>
        </p:txBody>
      </p:sp>
    </p:spTree>
    <p:extLst>
      <p:ext uri="{BB962C8B-B14F-4D97-AF65-F5344CB8AC3E}">
        <p14:creationId xmlns:p14="http://schemas.microsoft.com/office/powerpoint/2010/main" val="378668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A70FFD-234A-DE0E-1445-E642457449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C4C2B5-7708-78E2-146E-BC6F9094DD3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31356E8-E4EB-0E9A-DD1C-908F0A41466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dirty="0">
                <a:latin typeface="Arial" panose="020B0604020202020204" pitchFamily="34" charset="0"/>
                <a:cs typeface="Arial" panose="020B0604020202020204" pitchFamily="34" charset="0"/>
              </a:rPr>
              <a:t>STEM Professional Notes</a:t>
            </a:r>
            <a:r>
              <a:rPr lang="en-US" sz="1200" b="0" u="none" dirty="0">
                <a:latin typeface="Arial" panose="020B0604020202020204" pitchFamily="34" charset="0"/>
                <a:cs typeface="Arial" panose="020B0604020202020204" pitchFamily="34" charset="0"/>
              </a:rPr>
              <a:t> </a:t>
            </a:r>
            <a:r>
              <a:rPr lang="en-US" sz="1200" b="0" i="1" u="none" dirty="0">
                <a:latin typeface="Arial" panose="020B0604020202020204" pitchFamily="34" charset="0"/>
                <a:cs typeface="Arial" panose="020B0604020202020204" pitchFamily="34" charset="0"/>
              </a:rPr>
              <a:t>(see pages    in the STEM Professional Handbook for more details)</a:t>
            </a:r>
            <a:endParaRPr lang="en-GB" sz="1200" b="0" i="0" u="none" strike="noStrike"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05255D"/>
                </a:solidFill>
                <a:latin typeface="Arial" panose="020B0604020202020204" pitchFamily="34" charset="0"/>
                <a:cs typeface="Arial" panose="020B0604020202020204" pitchFamily="34" charset="0"/>
              </a:rPr>
              <a:t>The steps for this activity are given on slides 7 – 14 along with reference images. Students might find these useful to refer to as they work through the activity.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05255D"/>
              </a:solidFill>
              <a:latin typeface="Arial" panose="020B0604020202020204" pitchFamily="34" charset="0"/>
              <a:cs typeface="Arial" panose="020B0604020202020204" pitchFamily="34" charset="0"/>
            </a:endParaRPr>
          </a:p>
          <a:p>
            <a:pPr algn="l"/>
            <a:r>
              <a:rPr lang="en-GB" sz="1200" dirty="0">
                <a:solidFill>
                  <a:srgbClr val="05255D"/>
                </a:solidFill>
                <a:latin typeface="Arial" panose="020B0604020202020204" pitchFamily="34" charset="0"/>
                <a:cs typeface="Arial" panose="020B0604020202020204" pitchFamily="34" charset="0"/>
              </a:rPr>
              <a:t>If any students lack confidence with writing or spelling (ask your class teacher about this), give them the planet stickers to use instead.</a:t>
            </a:r>
          </a:p>
        </p:txBody>
      </p:sp>
      <p:sp>
        <p:nvSpPr>
          <p:cNvPr id="4" name="Slide Number Placeholder 3">
            <a:extLst>
              <a:ext uri="{FF2B5EF4-FFF2-40B4-BE49-F238E27FC236}">
                <a16:creationId xmlns:a16="http://schemas.microsoft.com/office/drawing/2014/main" id="{8AE11565-8154-5B32-B8B1-42C67CF95FDC}"/>
              </a:ext>
            </a:extLst>
          </p:cNvPr>
          <p:cNvSpPr>
            <a:spLocks noGrp="1"/>
          </p:cNvSpPr>
          <p:nvPr>
            <p:ph type="sldNum" sz="quarter" idx="5"/>
          </p:nvPr>
        </p:nvSpPr>
        <p:spPr/>
        <p:txBody>
          <a:bodyPr/>
          <a:lstStyle/>
          <a:p>
            <a:fld id="{3DD05905-E595-4FAE-829E-5244D4535A65}" type="slidenum">
              <a:rPr lang="en-GB" smtClean="0"/>
              <a:t>6</a:t>
            </a:fld>
            <a:endParaRPr lang="en-GB"/>
          </a:p>
        </p:txBody>
      </p:sp>
    </p:spTree>
    <p:extLst>
      <p:ext uri="{BB962C8B-B14F-4D97-AF65-F5344CB8AC3E}">
        <p14:creationId xmlns:p14="http://schemas.microsoft.com/office/powerpoint/2010/main" val="37925668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D05905-E595-4FAE-829E-5244D4535A65}" type="slidenum">
              <a:rPr lang="en-GB" smtClean="0"/>
              <a:t>8</a:t>
            </a:fld>
            <a:endParaRPr lang="en-GB"/>
          </a:p>
        </p:txBody>
      </p:sp>
    </p:spTree>
    <p:extLst>
      <p:ext uri="{BB962C8B-B14F-4D97-AF65-F5344CB8AC3E}">
        <p14:creationId xmlns:p14="http://schemas.microsoft.com/office/powerpoint/2010/main" val="16717020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4E2598-4DF0-34F6-8F7A-89A5222B9B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097596-B39C-A5DB-96A9-4081541E930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3BA2E42-D2B4-6C3B-84FB-ACB44EBEDEC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C0B105E-0323-F7B8-79C9-0215B5D1151F}"/>
              </a:ext>
            </a:extLst>
          </p:cNvPr>
          <p:cNvSpPr>
            <a:spLocks noGrp="1"/>
          </p:cNvSpPr>
          <p:nvPr>
            <p:ph type="sldNum" sz="quarter" idx="5"/>
          </p:nvPr>
        </p:nvSpPr>
        <p:spPr/>
        <p:txBody>
          <a:bodyPr/>
          <a:lstStyle/>
          <a:p>
            <a:fld id="{3DD05905-E595-4FAE-829E-5244D4535A65}" type="slidenum">
              <a:rPr lang="en-GB" smtClean="0"/>
              <a:t>9</a:t>
            </a:fld>
            <a:endParaRPr lang="en-GB"/>
          </a:p>
        </p:txBody>
      </p:sp>
    </p:spTree>
    <p:extLst>
      <p:ext uri="{BB962C8B-B14F-4D97-AF65-F5344CB8AC3E}">
        <p14:creationId xmlns:p14="http://schemas.microsoft.com/office/powerpoint/2010/main" val="25125697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06ED26-86BA-6941-CCFA-797924ECF5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5A682D-C5DB-205A-AB08-B3B19D29F1E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FA6E201-3272-85F7-AEA8-9A66EFFB538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EFC0FA0-757A-A7B2-6EDB-77E8D1706A35}"/>
              </a:ext>
            </a:extLst>
          </p:cNvPr>
          <p:cNvSpPr>
            <a:spLocks noGrp="1"/>
          </p:cNvSpPr>
          <p:nvPr>
            <p:ph type="sldNum" sz="quarter" idx="5"/>
          </p:nvPr>
        </p:nvSpPr>
        <p:spPr/>
        <p:txBody>
          <a:bodyPr/>
          <a:lstStyle/>
          <a:p>
            <a:fld id="{3DD05905-E595-4FAE-829E-5244D4535A65}" type="slidenum">
              <a:rPr lang="en-GB" smtClean="0"/>
              <a:t>10</a:t>
            </a:fld>
            <a:endParaRPr lang="en-GB"/>
          </a:p>
        </p:txBody>
      </p:sp>
    </p:spTree>
    <p:extLst>
      <p:ext uri="{BB962C8B-B14F-4D97-AF65-F5344CB8AC3E}">
        <p14:creationId xmlns:p14="http://schemas.microsoft.com/office/powerpoint/2010/main" val="9707556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EFF2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46D44-0E87-4179-B9A1-08FAE16D4D8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4482822-6144-4E11-94E4-B12B0A5E06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6C3732E-D37D-42E3-9F41-885432363004}"/>
              </a:ext>
            </a:extLst>
          </p:cNvPr>
          <p:cNvSpPr>
            <a:spLocks noGrp="1"/>
          </p:cNvSpPr>
          <p:nvPr>
            <p:ph type="dt" sz="half" idx="10"/>
          </p:nvPr>
        </p:nvSpPr>
        <p:spPr/>
        <p:txBody>
          <a:bodyPr/>
          <a:lstStyle/>
          <a:p>
            <a:fld id="{07F8F976-3F7F-4F3F-B970-92684AD0A00E}" type="datetimeFigureOut">
              <a:rPr lang="en-GB" smtClean="0"/>
              <a:t>16/03/2026</a:t>
            </a:fld>
            <a:endParaRPr lang="en-GB"/>
          </a:p>
        </p:txBody>
      </p:sp>
      <p:sp>
        <p:nvSpPr>
          <p:cNvPr id="5" name="Footer Placeholder 4">
            <a:extLst>
              <a:ext uri="{FF2B5EF4-FFF2-40B4-BE49-F238E27FC236}">
                <a16:creationId xmlns:a16="http://schemas.microsoft.com/office/drawing/2014/main" id="{4ECFEC30-DDFC-4431-963A-E1C17417F75C}"/>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721B5699-B2C2-4C02-A528-BF3B146C3490}"/>
              </a:ext>
            </a:extLst>
          </p:cNvPr>
          <p:cNvSpPr>
            <a:spLocks noGrp="1"/>
          </p:cNvSpPr>
          <p:nvPr>
            <p:ph type="sldNum" sz="quarter" idx="12"/>
          </p:nvPr>
        </p:nvSpPr>
        <p:spPr/>
        <p:txBody>
          <a:bodyPr/>
          <a:lstStyle/>
          <a:p>
            <a:fld id="{C39D7C15-77B3-4FC2-972A-912001DC3062}" type="slidenum">
              <a:rPr lang="en-GB" smtClean="0"/>
              <a:t>‹#›</a:t>
            </a:fld>
            <a:endParaRPr lang="en-GB"/>
          </a:p>
        </p:txBody>
      </p:sp>
    </p:spTree>
    <p:extLst>
      <p:ext uri="{BB962C8B-B14F-4D97-AF65-F5344CB8AC3E}">
        <p14:creationId xmlns:p14="http://schemas.microsoft.com/office/powerpoint/2010/main" val="13894813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960BE-24B4-469F-ADC5-8A7F76B3BBCA}"/>
              </a:ext>
            </a:extLst>
          </p:cNvPr>
          <p:cNvSpPr>
            <a:spLocks noGrp="1"/>
          </p:cNvSpPr>
          <p:nvPr>
            <p:ph type="title"/>
          </p:nvPr>
        </p:nvSpPr>
        <p:spPr>
          <a:xfrm>
            <a:off x="838200" y="1094110"/>
            <a:ext cx="10515600" cy="691200"/>
          </a:xfrm>
          <a:prstGeom prst="rect">
            <a:avLst/>
          </a:prstGeom>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47152BD-FDCA-480C-8C12-FF85D35658E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28730BB-622E-4429-B8FC-E5C3590E06D0}"/>
              </a:ext>
            </a:extLst>
          </p:cNvPr>
          <p:cNvSpPr>
            <a:spLocks noGrp="1"/>
          </p:cNvSpPr>
          <p:nvPr>
            <p:ph type="dt" sz="half" idx="10"/>
          </p:nvPr>
        </p:nvSpPr>
        <p:spPr/>
        <p:txBody>
          <a:bodyPr/>
          <a:lstStyle/>
          <a:p>
            <a:fld id="{07F8F976-3F7F-4F3F-B970-92684AD0A00E}" type="datetimeFigureOut">
              <a:rPr lang="en-GB" smtClean="0"/>
              <a:t>16/03/2026</a:t>
            </a:fld>
            <a:endParaRPr lang="en-GB"/>
          </a:p>
        </p:txBody>
      </p:sp>
      <p:sp>
        <p:nvSpPr>
          <p:cNvPr id="5" name="Footer Placeholder 4">
            <a:extLst>
              <a:ext uri="{FF2B5EF4-FFF2-40B4-BE49-F238E27FC236}">
                <a16:creationId xmlns:a16="http://schemas.microsoft.com/office/drawing/2014/main" id="{92BDDC3A-9058-4493-9A4B-5088AE84385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63EE6BA-2765-42A4-AB00-6D9F778F0243}"/>
              </a:ext>
            </a:extLst>
          </p:cNvPr>
          <p:cNvSpPr>
            <a:spLocks noGrp="1"/>
          </p:cNvSpPr>
          <p:nvPr>
            <p:ph type="sldNum" sz="quarter" idx="12"/>
          </p:nvPr>
        </p:nvSpPr>
        <p:spPr/>
        <p:txBody>
          <a:bodyPr/>
          <a:lstStyle/>
          <a:p>
            <a:fld id="{C39D7C15-77B3-4FC2-972A-912001DC3062}" type="slidenum">
              <a:rPr lang="en-GB" smtClean="0"/>
              <a:t>‹#›</a:t>
            </a:fld>
            <a:endParaRPr lang="en-GB"/>
          </a:p>
        </p:txBody>
      </p:sp>
    </p:spTree>
    <p:extLst>
      <p:ext uri="{BB962C8B-B14F-4D97-AF65-F5344CB8AC3E}">
        <p14:creationId xmlns:p14="http://schemas.microsoft.com/office/powerpoint/2010/main" val="17750323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DE6969-A3B0-453E-A3D4-74160A5607A1}"/>
              </a:ext>
            </a:extLst>
          </p:cNvPr>
          <p:cNvSpPr>
            <a:spLocks noGrp="1"/>
          </p:cNvSpPr>
          <p:nvPr>
            <p:ph type="title" orient="vert"/>
          </p:nvPr>
        </p:nvSpPr>
        <p:spPr>
          <a:xfrm>
            <a:off x="8724900" y="1063689"/>
            <a:ext cx="2628900" cy="5113274"/>
          </a:xfrm>
          <a:prstGeom prst="rect">
            <a:avLst/>
          </a:prstGeom>
        </p:spPr>
        <p:txBody>
          <a:bodyPr vert="eaVert"/>
          <a:lstStyle/>
          <a:p>
            <a:r>
              <a:rPr lang="en-US"/>
              <a:t>Click to edit Master title style</a:t>
            </a:r>
            <a:endParaRPr lang="en-GB" dirty="0"/>
          </a:p>
        </p:txBody>
      </p:sp>
      <p:sp>
        <p:nvSpPr>
          <p:cNvPr id="3" name="Vertical Text Placeholder 2">
            <a:extLst>
              <a:ext uri="{FF2B5EF4-FFF2-40B4-BE49-F238E27FC236}">
                <a16:creationId xmlns:a16="http://schemas.microsoft.com/office/drawing/2014/main" id="{E8657B2D-5063-4C68-B6E0-EDE9F9C0A3B8}"/>
              </a:ext>
            </a:extLst>
          </p:cNvPr>
          <p:cNvSpPr>
            <a:spLocks noGrp="1"/>
          </p:cNvSpPr>
          <p:nvPr>
            <p:ph type="body" orient="vert" idx="1"/>
          </p:nvPr>
        </p:nvSpPr>
        <p:spPr>
          <a:xfrm>
            <a:off x="838200" y="1063689"/>
            <a:ext cx="7734300" cy="511327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8F8BEC51-D4C9-4A48-A126-14B7A0341B0E}"/>
              </a:ext>
            </a:extLst>
          </p:cNvPr>
          <p:cNvSpPr>
            <a:spLocks noGrp="1"/>
          </p:cNvSpPr>
          <p:nvPr>
            <p:ph type="dt" sz="half" idx="10"/>
          </p:nvPr>
        </p:nvSpPr>
        <p:spPr/>
        <p:txBody>
          <a:bodyPr/>
          <a:lstStyle/>
          <a:p>
            <a:fld id="{07F8F976-3F7F-4F3F-B970-92684AD0A00E}" type="datetimeFigureOut">
              <a:rPr lang="en-GB" smtClean="0"/>
              <a:t>16/03/2026</a:t>
            </a:fld>
            <a:endParaRPr lang="en-GB"/>
          </a:p>
        </p:txBody>
      </p:sp>
      <p:sp>
        <p:nvSpPr>
          <p:cNvPr id="5" name="Footer Placeholder 4">
            <a:extLst>
              <a:ext uri="{FF2B5EF4-FFF2-40B4-BE49-F238E27FC236}">
                <a16:creationId xmlns:a16="http://schemas.microsoft.com/office/drawing/2014/main" id="{26F1E1C3-A68C-4640-A13B-610BDA329F4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C56EB97-71DE-41FA-AF2E-5C0610FEAD0B}"/>
              </a:ext>
            </a:extLst>
          </p:cNvPr>
          <p:cNvSpPr>
            <a:spLocks noGrp="1"/>
          </p:cNvSpPr>
          <p:nvPr>
            <p:ph type="sldNum" sz="quarter" idx="12"/>
          </p:nvPr>
        </p:nvSpPr>
        <p:spPr/>
        <p:txBody>
          <a:bodyPr/>
          <a:lstStyle/>
          <a:p>
            <a:fld id="{C39D7C15-77B3-4FC2-972A-912001DC3062}" type="slidenum">
              <a:rPr lang="en-GB" smtClean="0"/>
              <a:t>‹#›</a:t>
            </a:fld>
            <a:endParaRPr lang="en-GB"/>
          </a:p>
        </p:txBody>
      </p:sp>
    </p:spTree>
    <p:extLst>
      <p:ext uri="{BB962C8B-B14F-4D97-AF65-F5344CB8AC3E}">
        <p14:creationId xmlns:p14="http://schemas.microsoft.com/office/powerpoint/2010/main" val="30246840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EFF2F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A5345-13B8-464A-9B16-EA8AB6AD3FEE}"/>
              </a:ext>
            </a:extLst>
          </p:cNvPr>
          <p:cNvSpPr>
            <a:spLocks noGrp="1"/>
          </p:cNvSpPr>
          <p:nvPr>
            <p:ph type="title"/>
          </p:nvPr>
        </p:nvSpPr>
        <p:spPr>
          <a:xfrm>
            <a:off x="838200" y="1093435"/>
            <a:ext cx="10515600" cy="690563"/>
          </a:xfrm>
          <a:prstGeom prst="rect">
            <a:avLst/>
          </a:prstGeom>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AD97017A-2D66-46E0-A128-4E9938E59B3D}"/>
              </a:ext>
            </a:extLst>
          </p:cNvPr>
          <p:cNvSpPr>
            <a:spLocks noGrp="1"/>
          </p:cNvSpPr>
          <p:nvPr>
            <p:ph idx="1"/>
          </p:nvPr>
        </p:nvSpPr>
        <p:spPr>
          <a:xfrm>
            <a:off x="838200"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108739A-6754-4E6F-93E7-5A8A4180F643}"/>
              </a:ext>
            </a:extLst>
          </p:cNvPr>
          <p:cNvSpPr>
            <a:spLocks noGrp="1"/>
          </p:cNvSpPr>
          <p:nvPr>
            <p:ph type="dt" sz="half" idx="10"/>
          </p:nvPr>
        </p:nvSpPr>
        <p:spPr/>
        <p:txBody>
          <a:bodyPr/>
          <a:lstStyle/>
          <a:p>
            <a:fld id="{07F8F976-3F7F-4F3F-B970-92684AD0A00E}" type="datetimeFigureOut">
              <a:rPr lang="en-GB" smtClean="0"/>
              <a:t>16/03/2026</a:t>
            </a:fld>
            <a:endParaRPr lang="en-GB"/>
          </a:p>
        </p:txBody>
      </p:sp>
      <p:sp>
        <p:nvSpPr>
          <p:cNvPr id="5" name="Footer Placeholder 4">
            <a:extLst>
              <a:ext uri="{FF2B5EF4-FFF2-40B4-BE49-F238E27FC236}">
                <a16:creationId xmlns:a16="http://schemas.microsoft.com/office/drawing/2014/main" id="{AE902420-76FD-4439-A1C7-5408063CCD0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C0A9B72-B4B7-46F9-8A65-13BB2A651C61}"/>
              </a:ext>
            </a:extLst>
          </p:cNvPr>
          <p:cNvSpPr>
            <a:spLocks noGrp="1"/>
          </p:cNvSpPr>
          <p:nvPr>
            <p:ph type="sldNum" sz="quarter" idx="12"/>
          </p:nvPr>
        </p:nvSpPr>
        <p:spPr/>
        <p:txBody>
          <a:bodyPr/>
          <a:lstStyle/>
          <a:p>
            <a:fld id="{C39D7C15-77B3-4FC2-972A-912001DC3062}" type="slidenum">
              <a:rPr lang="en-GB" smtClean="0"/>
              <a:t>‹#›</a:t>
            </a:fld>
            <a:endParaRPr lang="en-GB"/>
          </a:p>
        </p:txBody>
      </p:sp>
    </p:spTree>
    <p:extLst>
      <p:ext uri="{BB962C8B-B14F-4D97-AF65-F5344CB8AC3E}">
        <p14:creationId xmlns:p14="http://schemas.microsoft.com/office/powerpoint/2010/main" val="34841445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F59F3-0A87-47DC-83D5-5CF14238CA6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1756736-020C-40AC-8C57-16FB98F700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41393CF-3E2E-4E61-90B4-A08397F19ECB}"/>
              </a:ext>
            </a:extLst>
          </p:cNvPr>
          <p:cNvSpPr>
            <a:spLocks noGrp="1"/>
          </p:cNvSpPr>
          <p:nvPr>
            <p:ph type="dt" sz="half" idx="10"/>
          </p:nvPr>
        </p:nvSpPr>
        <p:spPr/>
        <p:txBody>
          <a:bodyPr/>
          <a:lstStyle/>
          <a:p>
            <a:fld id="{07F8F976-3F7F-4F3F-B970-92684AD0A00E}" type="datetimeFigureOut">
              <a:rPr lang="en-GB" smtClean="0"/>
              <a:t>16/03/2026</a:t>
            </a:fld>
            <a:endParaRPr lang="en-GB"/>
          </a:p>
        </p:txBody>
      </p:sp>
      <p:sp>
        <p:nvSpPr>
          <p:cNvPr id="5" name="Footer Placeholder 4">
            <a:extLst>
              <a:ext uri="{FF2B5EF4-FFF2-40B4-BE49-F238E27FC236}">
                <a16:creationId xmlns:a16="http://schemas.microsoft.com/office/drawing/2014/main" id="{8DD7409E-31F7-4072-BB38-1D8F4F6055D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4BAD217-0772-450E-94FA-CCB63B5DE8B7}"/>
              </a:ext>
            </a:extLst>
          </p:cNvPr>
          <p:cNvSpPr>
            <a:spLocks noGrp="1"/>
          </p:cNvSpPr>
          <p:nvPr>
            <p:ph type="sldNum" sz="quarter" idx="12"/>
          </p:nvPr>
        </p:nvSpPr>
        <p:spPr/>
        <p:txBody>
          <a:bodyPr/>
          <a:lstStyle/>
          <a:p>
            <a:fld id="{C39D7C15-77B3-4FC2-972A-912001DC3062}" type="slidenum">
              <a:rPr lang="en-GB" smtClean="0"/>
              <a:t>‹#›</a:t>
            </a:fld>
            <a:endParaRPr lang="en-GB"/>
          </a:p>
        </p:txBody>
      </p:sp>
    </p:spTree>
    <p:extLst>
      <p:ext uri="{BB962C8B-B14F-4D97-AF65-F5344CB8AC3E}">
        <p14:creationId xmlns:p14="http://schemas.microsoft.com/office/powerpoint/2010/main" val="165440261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3D3BA-295C-4F37-AA6B-E6C3F3B59B4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2E4B573-5BAD-4FC6-A9ED-B07FB69867F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a:extLst>
              <a:ext uri="{FF2B5EF4-FFF2-40B4-BE49-F238E27FC236}">
                <a16:creationId xmlns:a16="http://schemas.microsoft.com/office/drawing/2014/main" id="{C9634A94-E7C7-4D43-8689-764EF215490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1A8E789-170A-42A6-9660-CFE29D94BC33}"/>
              </a:ext>
            </a:extLst>
          </p:cNvPr>
          <p:cNvSpPr>
            <a:spLocks noGrp="1"/>
          </p:cNvSpPr>
          <p:nvPr>
            <p:ph type="dt" sz="half" idx="10"/>
          </p:nvPr>
        </p:nvSpPr>
        <p:spPr/>
        <p:txBody>
          <a:bodyPr/>
          <a:lstStyle/>
          <a:p>
            <a:fld id="{07F8F976-3F7F-4F3F-B970-92684AD0A00E}" type="datetimeFigureOut">
              <a:rPr lang="en-GB" smtClean="0"/>
              <a:t>16/03/2026</a:t>
            </a:fld>
            <a:endParaRPr lang="en-GB"/>
          </a:p>
        </p:txBody>
      </p:sp>
      <p:sp>
        <p:nvSpPr>
          <p:cNvPr id="6" name="Footer Placeholder 5">
            <a:extLst>
              <a:ext uri="{FF2B5EF4-FFF2-40B4-BE49-F238E27FC236}">
                <a16:creationId xmlns:a16="http://schemas.microsoft.com/office/drawing/2014/main" id="{43BE2FA4-5241-4223-BD02-9CA9310FB49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E899AC9-437C-4AE1-80A6-6606240DE1AF}"/>
              </a:ext>
            </a:extLst>
          </p:cNvPr>
          <p:cNvSpPr>
            <a:spLocks noGrp="1"/>
          </p:cNvSpPr>
          <p:nvPr>
            <p:ph type="sldNum" sz="quarter" idx="12"/>
          </p:nvPr>
        </p:nvSpPr>
        <p:spPr/>
        <p:txBody>
          <a:bodyPr/>
          <a:lstStyle/>
          <a:p>
            <a:fld id="{C39D7C15-77B3-4FC2-972A-912001DC3062}" type="slidenum">
              <a:rPr lang="en-GB" smtClean="0"/>
              <a:t>‹#›</a:t>
            </a:fld>
            <a:endParaRPr lang="en-GB"/>
          </a:p>
        </p:txBody>
      </p:sp>
    </p:spTree>
    <p:extLst>
      <p:ext uri="{BB962C8B-B14F-4D97-AF65-F5344CB8AC3E}">
        <p14:creationId xmlns:p14="http://schemas.microsoft.com/office/powerpoint/2010/main" val="3853890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3FC2F-D25A-40B2-AAEA-FDC98FD7F7A4}"/>
              </a:ext>
            </a:extLst>
          </p:cNvPr>
          <p:cNvSpPr>
            <a:spLocks noGrp="1"/>
          </p:cNvSpPr>
          <p:nvPr>
            <p:ph type="title"/>
          </p:nvPr>
        </p:nvSpPr>
        <p:spPr>
          <a:xfrm>
            <a:off x="839788" y="1094110"/>
            <a:ext cx="10515600" cy="691200"/>
          </a:xfrm>
          <a:prstGeom prst="rect">
            <a:avLst/>
          </a:prstGeom>
        </p:spPr>
        <p:txBody>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CD07FD71-D945-4651-8FCA-D58679E05BBE}"/>
              </a:ext>
            </a:extLst>
          </p:cNvPr>
          <p:cNvSpPr>
            <a:spLocks noGrp="1"/>
          </p:cNvSpPr>
          <p:nvPr>
            <p:ph type="body" idx="1"/>
          </p:nvPr>
        </p:nvSpPr>
        <p:spPr>
          <a:xfrm>
            <a:off x="839788" y="1813873"/>
            <a:ext cx="5157787" cy="69120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84AE3DB-C170-49EA-AAC5-8937BBFF920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ADB1454-45ED-4696-9FA9-D5DB33FF8FA3}"/>
              </a:ext>
            </a:extLst>
          </p:cNvPr>
          <p:cNvSpPr>
            <a:spLocks noGrp="1"/>
          </p:cNvSpPr>
          <p:nvPr>
            <p:ph type="body" sz="quarter" idx="3"/>
          </p:nvPr>
        </p:nvSpPr>
        <p:spPr>
          <a:xfrm>
            <a:off x="6172200" y="1813873"/>
            <a:ext cx="5183188" cy="69120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DCEE293-CBB6-4C7F-8FA2-E5DA672559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2F8CF9C-7C89-4960-92B7-A9FB70885C7E}"/>
              </a:ext>
            </a:extLst>
          </p:cNvPr>
          <p:cNvSpPr>
            <a:spLocks noGrp="1"/>
          </p:cNvSpPr>
          <p:nvPr>
            <p:ph type="dt" sz="half" idx="10"/>
          </p:nvPr>
        </p:nvSpPr>
        <p:spPr/>
        <p:txBody>
          <a:bodyPr/>
          <a:lstStyle/>
          <a:p>
            <a:fld id="{07F8F976-3F7F-4F3F-B970-92684AD0A00E}" type="datetimeFigureOut">
              <a:rPr lang="en-GB" smtClean="0"/>
              <a:t>16/03/2026</a:t>
            </a:fld>
            <a:endParaRPr lang="en-GB"/>
          </a:p>
        </p:txBody>
      </p:sp>
      <p:sp>
        <p:nvSpPr>
          <p:cNvPr id="8" name="Footer Placeholder 7">
            <a:extLst>
              <a:ext uri="{FF2B5EF4-FFF2-40B4-BE49-F238E27FC236}">
                <a16:creationId xmlns:a16="http://schemas.microsoft.com/office/drawing/2014/main" id="{F980DEDA-A658-4D44-B58A-C8C990AAEF7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BA7F822-5D16-47A9-886F-EB6C85DA748A}"/>
              </a:ext>
            </a:extLst>
          </p:cNvPr>
          <p:cNvSpPr>
            <a:spLocks noGrp="1"/>
          </p:cNvSpPr>
          <p:nvPr>
            <p:ph type="sldNum" sz="quarter" idx="12"/>
          </p:nvPr>
        </p:nvSpPr>
        <p:spPr/>
        <p:txBody>
          <a:bodyPr/>
          <a:lstStyle/>
          <a:p>
            <a:fld id="{C39D7C15-77B3-4FC2-972A-912001DC3062}" type="slidenum">
              <a:rPr lang="en-GB" smtClean="0"/>
              <a:t>‹#›</a:t>
            </a:fld>
            <a:endParaRPr lang="en-GB"/>
          </a:p>
        </p:txBody>
      </p:sp>
    </p:spTree>
    <p:extLst>
      <p:ext uri="{BB962C8B-B14F-4D97-AF65-F5344CB8AC3E}">
        <p14:creationId xmlns:p14="http://schemas.microsoft.com/office/powerpoint/2010/main" val="3366506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010DD-F815-4620-80AE-C15D9F1B0BB7}"/>
              </a:ext>
            </a:extLst>
          </p:cNvPr>
          <p:cNvSpPr>
            <a:spLocks noGrp="1"/>
          </p:cNvSpPr>
          <p:nvPr>
            <p:ph type="title"/>
          </p:nvPr>
        </p:nvSpPr>
        <p:spPr>
          <a:xfrm>
            <a:off x="838200" y="1094110"/>
            <a:ext cx="10515600" cy="691200"/>
          </a:xfrm>
          <a:prstGeom prst="rect">
            <a:avLst/>
          </a:prstGeom>
        </p:spPr>
        <p:txBody>
          <a:bodyPr/>
          <a:lstStyle/>
          <a:p>
            <a:r>
              <a:rPr lang="en-US"/>
              <a:t>Click to edit Master title style</a:t>
            </a:r>
            <a:endParaRPr lang="en-GB" dirty="0"/>
          </a:p>
        </p:txBody>
      </p:sp>
      <p:sp>
        <p:nvSpPr>
          <p:cNvPr id="3" name="Date Placeholder 2">
            <a:extLst>
              <a:ext uri="{FF2B5EF4-FFF2-40B4-BE49-F238E27FC236}">
                <a16:creationId xmlns:a16="http://schemas.microsoft.com/office/drawing/2014/main" id="{43FE5949-45F5-407E-94AB-277EEF88CBB1}"/>
              </a:ext>
            </a:extLst>
          </p:cNvPr>
          <p:cNvSpPr>
            <a:spLocks noGrp="1"/>
          </p:cNvSpPr>
          <p:nvPr>
            <p:ph type="dt" sz="half" idx="10"/>
          </p:nvPr>
        </p:nvSpPr>
        <p:spPr/>
        <p:txBody>
          <a:bodyPr/>
          <a:lstStyle/>
          <a:p>
            <a:fld id="{07F8F976-3F7F-4F3F-B970-92684AD0A00E}" type="datetimeFigureOut">
              <a:rPr lang="en-GB" smtClean="0"/>
              <a:t>16/03/2026</a:t>
            </a:fld>
            <a:endParaRPr lang="en-GB"/>
          </a:p>
        </p:txBody>
      </p:sp>
      <p:sp>
        <p:nvSpPr>
          <p:cNvPr id="4" name="Footer Placeholder 3">
            <a:extLst>
              <a:ext uri="{FF2B5EF4-FFF2-40B4-BE49-F238E27FC236}">
                <a16:creationId xmlns:a16="http://schemas.microsoft.com/office/drawing/2014/main" id="{C987F8C4-44D5-4904-B6E3-CDB64D836B5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1CE7F51-AA09-4ED0-A94C-3B5C9AA00611}"/>
              </a:ext>
            </a:extLst>
          </p:cNvPr>
          <p:cNvSpPr>
            <a:spLocks noGrp="1"/>
          </p:cNvSpPr>
          <p:nvPr>
            <p:ph type="sldNum" sz="quarter" idx="12"/>
          </p:nvPr>
        </p:nvSpPr>
        <p:spPr/>
        <p:txBody>
          <a:bodyPr/>
          <a:lstStyle/>
          <a:p>
            <a:fld id="{C39D7C15-77B3-4FC2-972A-912001DC3062}" type="slidenum">
              <a:rPr lang="en-GB" smtClean="0"/>
              <a:t>‹#›</a:t>
            </a:fld>
            <a:endParaRPr lang="en-GB"/>
          </a:p>
        </p:txBody>
      </p:sp>
    </p:spTree>
    <p:extLst>
      <p:ext uri="{BB962C8B-B14F-4D97-AF65-F5344CB8AC3E}">
        <p14:creationId xmlns:p14="http://schemas.microsoft.com/office/powerpoint/2010/main" val="14244893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A583B3-9343-419A-9866-D56D62340303}"/>
              </a:ext>
            </a:extLst>
          </p:cNvPr>
          <p:cNvSpPr>
            <a:spLocks noGrp="1"/>
          </p:cNvSpPr>
          <p:nvPr>
            <p:ph type="dt" sz="half" idx="10"/>
          </p:nvPr>
        </p:nvSpPr>
        <p:spPr/>
        <p:txBody>
          <a:bodyPr/>
          <a:lstStyle/>
          <a:p>
            <a:fld id="{07F8F976-3F7F-4F3F-B970-92684AD0A00E}" type="datetimeFigureOut">
              <a:rPr lang="en-GB" smtClean="0"/>
              <a:t>16/03/2026</a:t>
            </a:fld>
            <a:endParaRPr lang="en-GB"/>
          </a:p>
        </p:txBody>
      </p:sp>
      <p:sp>
        <p:nvSpPr>
          <p:cNvPr id="3" name="Footer Placeholder 2">
            <a:extLst>
              <a:ext uri="{FF2B5EF4-FFF2-40B4-BE49-F238E27FC236}">
                <a16:creationId xmlns:a16="http://schemas.microsoft.com/office/drawing/2014/main" id="{57EB1B79-8680-465C-A96A-84B008B02DC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0E14A2E-F0C0-4778-B0E1-886BDC6C04D3}"/>
              </a:ext>
            </a:extLst>
          </p:cNvPr>
          <p:cNvSpPr>
            <a:spLocks noGrp="1"/>
          </p:cNvSpPr>
          <p:nvPr>
            <p:ph type="sldNum" sz="quarter" idx="12"/>
          </p:nvPr>
        </p:nvSpPr>
        <p:spPr/>
        <p:txBody>
          <a:bodyPr/>
          <a:lstStyle/>
          <a:p>
            <a:fld id="{C39D7C15-77B3-4FC2-972A-912001DC3062}" type="slidenum">
              <a:rPr lang="en-GB" smtClean="0"/>
              <a:t>‹#›</a:t>
            </a:fld>
            <a:endParaRPr lang="en-GB"/>
          </a:p>
        </p:txBody>
      </p:sp>
    </p:spTree>
    <p:extLst>
      <p:ext uri="{BB962C8B-B14F-4D97-AF65-F5344CB8AC3E}">
        <p14:creationId xmlns:p14="http://schemas.microsoft.com/office/powerpoint/2010/main" val="9528194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1071C-A2A3-40D5-B0D5-F44B7EE8D083}"/>
              </a:ext>
            </a:extLst>
          </p:cNvPr>
          <p:cNvSpPr>
            <a:spLocks noGrp="1"/>
          </p:cNvSpPr>
          <p:nvPr>
            <p:ph type="title"/>
          </p:nvPr>
        </p:nvSpPr>
        <p:spPr>
          <a:xfrm>
            <a:off x="839788" y="1101012"/>
            <a:ext cx="3932237" cy="956388"/>
          </a:xfrm>
          <a:prstGeom prst="rect">
            <a:avLst/>
          </a:prstGeo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1A7D961-2B0E-42EB-945D-7C07518E5CD2}"/>
              </a:ext>
            </a:extLst>
          </p:cNvPr>
          <p:cNvSpPr>
            <a:spLocks noGrp="1"/>
          </p:cNvSpPr>
          <p:nvPr>
            <p:ph idx="1"/>
          </p:nvPr>
        </p:nvSpPr>
        <p:spPr>
          <a:xfrm>
            <a:off x="5183188" y="108073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80A4FCB-9FAB-4C55-84F3-0745C1774906}"/>
              </a:ext>
            </a:extLst>
          </p:cNvPr>
          <p:cNvSpPr>
            <a:spLocks noGrp="1"/>
          </p:cNvSpPr>
          <p:nvPr>
            <p:ph type="body" sz="half" idx="2"/>
          </p:nvPr>
        </p:nvSpPr>
        <p:spPr>
          <a:xfrm>
            <a:off x="839788" y="2057400"/>
            <a:ext cx="3932237" cy="38969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15F964-E46D-43D9-8D01-903254A336C2}"/>
              </a:ext>
            </a:extLst>
          </p:cNvPr>
          <p:cNvSpPr>
            <a:spLocks noGrp="1"/>
          </p:cNvSpPr>
          <p:nvPr>
            <p:ph type="dt" sz="half" idx="10"/>
          </p:nvPr>
        </p:nvSpPr>
        <p:spPr/>
        <p:txBody>
          <a:bodyPr/>
          <a:lstStyle/>
          <a:p>
            <a:fld id="{07F8F976-3F7F-4F3F-B970-92684AD0A00E}" type="datetimeFigureOut">
              <a:rPr lang="en-GB" smtClean="0"/>
              <a:t>16/03/2026</a:t>
            </a:fld>
            <a:endParaRPr lang="en-GB"/>
          </a:p>
        </p:txBody>
      </p:sp>
      <p:sp>
        <p:nvSpPr>
          <p:cNvPr id="6" name="Footer Placeholder 5">
            <a:extLst>
              <a:ext uri="{FF2B5EF4-FFF2-40B4-BE49-F238E27FC236}">
                <a16:creationId xmlns:a16="http://schemas.microsoft.com/office/drawing/2014/main" id="{420B6392-58F9-4724-9FB3-7D57219A32F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DB37271-3DC3-42FB-9D20-6115A617C020}"/>
              </a:ext>
            </a:extLst>
          </p:cNvPr>
          <p:cNvSpPr>
            <a:spLocks noGrp="1"/>
          </p:cNvSpPr>
          <p:nvPr>
            <p:ph type="sldNum" sz="quarter" idx="12"/>
          </p:nvPr>
        </p:nvSpPr>
        <p:spPr/>
        <p:txBody>
          <a:bodyPr/>
          <a:lstStyle/>
          <a:p>
            <a:fld id="{C39D7C15-77B3-4FC2-972A-912001DC3062}" type="slidenum">
              <a:rPr lang="en-GB" smtClean="0"/>
              <a:t>‹#›</a:t>
            </a:fld>
            <a:endParaRPr lang="en-GB"/>
          </a:p>
        </p:txBody>
      </p:sp>
    </p:spTree>
    <p:extLst>
      <p:ext uri="{BB962C8B-B14F-4D97-AF65-F5344CB8AC3E}">
        <p14:creationId xmlns:p14="http://schemas.microsoft.com/office/powerpoint/2010/main" val="800401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9CB52-61F0-422F-9FA8-3CF99344CAC0}"/>
              </a:ext>
            </a:extLst>
          </p:cNvPr>
          <p:cNvSpPr>
            <a:spLocks noGrp="1"/>
          </p:cNvSpPr>
          <p:nvPr>
            <p:ph type="title"/>
          </p:nvPr>
        </p:nvSpPr>
        <p:spPr>
          <a:xfrm>
            <a:off x="839788" y="1080734"/>
            <a:ext cx="3932237" cy="976665"/>
          </a:xfrm>
          <a:prstGeom prst="rect">
            <a:avLst/>
          </a:prstGeo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405204A-1B6D-43C9-A8BD-223CF930ED81}"/>
              </a:ext>
            </a:extLst>
          </p:cNvPr>
          <p:cNvSpPr>
            <a:spLocks noGrp="1"/>
          </p:cNvSpPr>
          <p:nvPr>
            <p:ph type="pic" idx="1"/>
          </p:nvPr>
        </p:nvSpPr>
        <p:spPr>
          <a:xfrm>
            <a:off x="5183188" y="108073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a:extLst>
              <a:ext uri="{FF2B5EF4-FFF2-40B4-BE49-F238E27FC236}">
                <a16:creationId xmlns:a16="http://schemas.microsoft.com/office/drawing/2014/main" id="{AFFDDA1E-2F04-42AF-8246-8A3232E3AB3E}"/>
              </a:ext>
            </a:extLst>
          </p:cNvPr>
          <p:cNvSpPr>
            <a:spLocks noGrp="1"/>
          </p:cNvSpPr>
          <p:nvPr>
            <p:ph type="body" sz="half" idx="2"/>
          </p:nvPr>
        </p:nvSpPr>
        <p:spPr>
          <a:xfrm>
            <a:off x="839788" y="2057400"/>
            <a:ext cx="3932237" cy="389696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FCBED0-9F59-49AB-AFB3-45F8EDF2EDD4}"/>
              </a:ext>
            </a:extLst>
          </p:cNvPr>
          <p:cNvSpPr>
            <a:spLocks noGrp="1"/>
          </p:cNvSpPr>
          <p:nvPr>
            <p:ph type="dt" sz="half" idx="10"/>
          </p:nvPr>
        </p:nvSpPr>
        <p:spPr/>
        <p:txBody>
          <a:bodyPr/>
          <a:lstStyle/>
          <a:p>
            <a:fld id="{07F8F976-3F7F-4F3F-B970-92684AD0A00E}" type="datetimeFigureOut">
              <a:rPr lang="en-GB" smtClean="0"/>
              <a:t>16/03/2026</a:t>
            </a:fld>
            <a:endParaRPr lang="en-GB"/>
          </a:p>
        </p:txBody>
      </p:sp>
      <p:sp>
        <p:nvSpPr>
          <p:cNvPr id="6" name="Footer Placeholder 5">
            <a:extLst>
              <a:ext uri="{FF2B5EF4-FFF2-40B4-BE49-F238E27FC236}">
                <a16:creationId xmlns:a16="http://schemas.microsoft.com/office/drawing/2014/main" id="{55B4AABA-A6B6-42D8-877C-A19F43DA529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9AF9D64-314A-4F2F-85A1-215BFD16BBEF}"/>
              </a:ext>
            </a:extLst>
          </p:cNvPr>
          <p:cNvSpPr>
            <a:spLocks noGrp="1"/>
          </p:cNvSpPr>
          <p:nvPr>
            <p:ph type="sldNum" sz="quarter" idx="12"/>
          </p:nvPr>
        </p:nvSpPr>
        <p:spPr/>
        <p:txBody>
          <a:bodyPr/>
          <a:lstStyle/>
          <a:p>
            <a:fld id="{C39D7C15-77B3-4FC2-972A-912001DC3062}" type="slidenum">
              <a:rPr lang="en-GB" smtClean="0"/>
              <a:t>‹#›</a:t>
            </a:fld>
            <a:endParaRPr lang="en-GB"/>
          </a:p>
        </p:txBody>
      </p:sp>
    </p:spTree>
    <p:extLst>
      <p:ext uri="{BB962C8B-B14F-4D97-AF65-F5344CB8AC3E}">
        <p14:creationId xmlns:p14="http://schemas.microsoft.com/office/powerpoint/2010/main" val="37202752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FF2F5"/>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71849C-2A81-4A18-BE30-6D99097EDF07}"/>
              </a:ext>
            </a:extLst>
          </p:cNvPr>
          <p:cNvSpPr>
            <a:spLocks noGrp="1"/>
          </p:cNvSpPr>
          <p:nvPr>
            <p:ph type="title"/>
          </p:nvPr>
        </p:nvSpPr>
        <p:spPr>
          <a:xfrm>
            <a:off x="2119114" y="351739"/>
            <a:ext cx="8566168" cy="691200"/>
          </a:xfrm>
          <a:prstGeom prst="rect">
            <a:avLst/>
          </a:prstGeom>
        </p:spPr>
        <p:txBody>
          <a:bodyPr vert="horz" lIns="91440" tIns="45720" rIns="91440" bIns="45720" rtlCol="0" anchor="ctr">
            <a:norm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ED6AA456-88B3-400D-B637-D5665175E9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A15886BD-CDF2-4367-94A0-39EA48E7E0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F8F976-3F7F-4F3F-B970-92684AD0A00E}" type="datetimeFigureOut">
              <a:rPr lang="en-GB" smtClean="0"/>
              <a:t>16/03/2026</a:t>
            </a:fld>
            <a:endParaRPr lang="en-GB"/>
          </a:p>
        </p:txBody>
      </p:sp>
      <p:sp>
        <p:nvSpPr>
          <p:cNvPr id="5" name="Footer Placeholder 4">
            <a:extLst>
              <a:ext uri="{FF2B5EF4-FFF2-40B4-BE49-F238E27FC236}">
                <a16:creationId xmlns:a16="http://schemas.microsoft.com/office/drawing/2014/main" id="{41D1A13E-A499-4474-B33D-FEC1436501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6FA72DE-F2BE-4E47-985E-8EFB14CB55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9D7C15-77B3-4FC2-972A-912001DC3062}" type="slidenum">
              <a:rPr lang="en-GB" smtClean="0"/>
              <a:t>‹#›</a:t>
            </a:fld>
            <a:endParaRPr lang="en-GB"/>
          </a:p>
        </p:txBody>
      </p:sp>
      <p:sp>
        <p:nvSpPr>
          <p:cNvPr id="16" name="TextBox 15">
            <a:extLst>
              <a:ext uri="{FF2B5EF4-FFF2-40B4-BE49-F238E27FC236}">
                <a16:creationId xmlns:a16="http://schemas.microsoft.com/office/drawing/2014/main" id="{0BE4AA78-3332-49ED-A1B4-94D690D752CB}"/>
              </a:ext>
            </a:extLst>
          </p:cNvPr>
          <p:cNvSpPr txBox="1"/>
          <p:nvPr userDrawn="1"/>
        </p:nvSpPr>
        <p:spPr>
          <a:xfrm>
            <a:off x="0" y="783831"/>
            <a:ext cx="2048413" cy="284693"/>
          </a:xfrm>
          <a:prstGeom prst="rect">
            <a:avLst/>
          </a:prstGeom>
          <a:noFill/>
        </p:spPr>
        <p:txBody>
          <a:bodyPr wrap="square" rtlCol="0">
            <a:spAutoFit/>
          </a:bodyPr>
          <a:lstStyle/>
          <a:p>
            <a:r>
              <a:rPr lang="en-GB" sz="1250" dirty="0">
                <a:solidFill>
                  <a:srgbClr val="00205B"/>
                </a:solidFill>
                <a:latin typeface="+mn-lt"/>
                <a:cs typeface="Arial" panose="020B0604020202020204" pitchFamily="34" charset="0"/>
              </a:rPr>
              <a:t>www.schoolsobservatory.org</a:t>
            </a:r>
          </a:p>
        </p:txBody>
      </p:sp>
      <p:cxnSp>
        <p:nvCxnSpPr>
          <p:cNvPr id="13" name="Straight Arrow Connector 12">
            <a:extLst>
              <a:ext uri="{FF2B5EF4-FFF2-40B4-BE49-F238E27FC236}">
                <a16:creationId xmlns:a16="http://schemas.microsoft.com/office/drawing/2014/main" id="{283469BD-0B0E-4B09-80EA-719C97E6B9C4}"/>
              </a:ext>
            </a:extLst>
          </p:cNvPr>
          <p:cNvCxnSpPr>
            <a:cxnSpLocks/>
          </p:cNvCxnSpPr>
          <p:nvPr userDrawn="1"/>
        </p:nvCxnSpPr>
        <p:spPr>
          <a:xfrm>
            <a:off x="0" y="1094110"/>
            <a:ext cx="12193200" cy="0"/>
          </a:xfrm>
          <a:prstGeom prst="straightConnector1">
            <a:avLst/>
          </a:prstGeom>
          <a:ln w="28575">
            <a:solidFill>
              <a:srgbClr val="00205B"/>
            </a:solidFill>
          </a:ln>
        </p:spPr>
        <p:style>
          <a:lnRef idx="1">
            <a:schemeClr val="accent1"/>
          </a:lnRef>
          <a:fillRef idx="0">
            <a:schemeClr val="accent1"/>
          </a:fillRef>
          <a:effectRef idx="0">
            <a:schemeClr val="accent1"/>
          </a:effectRef>
          <a:fontRef idx="minor">
            <a:schemeClr val="tx1"/>
          </a:fontRef>
        </p:style>
      </p:cxnSp>
      <p:pic>
        <p:nvPicPr>
          <p:cNvPr id="9" name="Picture 8" descr="A logo with text on it&#10;&#10;Description automatically generated">
            <a:extLst>
              <a:ext uri="{FF2B5EF4-FFF2-40B4-BE49-F238E27FC236}">
                <a16:creationId xmlns:a16="http://schemas.microsoft.com/office/drawing/2014/main" id="{B887C2B9-B191-EF15-8DD9-5338801ACAA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137461"/>
            <a:ext cx="2048413" cy="866955"/>
          </a:xfrm>
          <a:prstGeom prst="rect">
            <a:avLst/>
          </a:prstGeom>
        </p:spPr>
      </p:pic>
      <p:pic>
        <p:nvPicPr>
          <p:cNvPr id="12" name="Picture 11" descr="A blue text on a black background&#10;&#10;Description automatically generated">
            <a:extLst>
              <a:ext uri="{FF2B5EF4-FFF2-40B4-BE49-F238E27FC236}">
                <a16:creationId xmlns:a16="http://schemas.microsoft.com/office/drawing/2014/main" id="{D5F5B9FB-3727-838F-51D4-CD571E2737BB}"/>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0755984" y="351739"/>
            <a:ext cx="1351174" cy="633670"/>
          </a:xfrm>
          <a:prstGeom prst="rect">
            <a:avLst/>
          </a:prstGeom>
        </p:spPr>
      </p:pic>
    </p:spTree>
    <p:extLst>
      <p:ext uri="{BB962C8B-B14F-4D97-AF65-F5344CB8AC3E}">
        <p14:creationId xmlns:p14="http://schemas.microsoft.com/office/powerpoint/2010/main" val="35528495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rgbClr val="00205B"/>
          </a:solidFill>
          <a:latin typeface="Arial Narrow" panose="020B0606020202030204" pitchFamily="34" charset="0"/>
          <a:ea typeface="+mj-ea"/>
          <a:cs typeface="+mj-cs"/>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rgbClr val="00205B"/>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rgbClr val="00205B"/>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rgbClr val="00205B"/>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rgbClr val="00205B"/>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rgbClr val="00205B"/>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0.svg"/></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3.sv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video" Target="https://www.youtube.com/embed/gvSUPFZp7Yo?feature=oembed" TargetMode="External"/><Relationship Id="rId4" Type="http://schemas.openxmlformats.org/officeDocument/2006/relationships/image" Target="../media/image14.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2.svg"/></Relationships>
</file>

<file path=ppt/slides/_rels/slide2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6.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pixabay.com/en/solar-system-space-planets-order-2453896/"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D0EC6A-2925-630C-2C41-B97A179E82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2EB014-9031-E35D-F969-CF82B1B04701}"/>
              </a:ext>
            </a:extLst>
          </p:cNvPr>
          <p:cNvSpPr>
            <a:spLocks noGrp="1"/>
          </p:cNvSpPr>
          <p:nvPr>
            <p:ph type="ctrTitle"/>
          </p:nvPr>
        </p:nvSpPr>
        <p:spPr>
          <a:xfrm>
            <a:off x="1628172" y="1041400"/>
            <a:ext cx="9144000" cy="2387600"/>
          </a:xfrm>
        </p:spPr>
        <p:txBody>
          <a:bodyPr/>
          <a:lstStyle/>
          <a:p>
            <a:r>
              <a:rPr lang="en-US" dirty="0"/>
              <a:t>Investigation 5</a:t>
            </a:r>
          </a:p>
        </p:txBody>
      </p:sp>
      <p:sp>
        <p:nvSpPr>
          <p:cNvPr id="3" name="Title 1">
            <a:extLst>
              <a:ext uri="{FF2B5EF4-FFF2-40B4-BE49-F238E27FC236}">
                <a16:creationId xmlns:a16="http://schemas.microsoft.com/office/drawing/2014/main" id="{19901837-ADB1-CC63-B352-F9CD060E2C42}"/>
              </a:ext>
            </a:extLst>
          </p:cNvPr>
          <p:cNvSpPr txBox="1">
            <a:spLocks/>
          </p:cNvSpPr>
          <p:nvPr/>
        </p:nvSpPr>
        <p:spPr>
          <a:xfrm>
            <a:off x="1296364" y="3313253"/>
            <a:ext cx="9807615" cy="118175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rgbClr val="00205B"/>
                </a:solidFill>
                <a:latin typeface="Arial Narrow" panose="020B0606020202030204" pitchFamily="34" charset="0"/>
                <a:ea typeface="+mj-ea"/>
                <a:cs typeface="+mj-cs"/>
              </a:defRPr>
            </a:lvl1pPr>
          </a:lstStyle>
          <a:p>
            <a:r>
              <a:rPr lang="en-US" dirty="0"/>
              <a:t>Why does Mars change size?</a:t>
            </a:r>
            <a:endParaRPr lang="en-US" sz="4800" dirty="0"/>
          </a:p>
        </p:txBody>
      </p:sp>
      <p:pic>
        <p:nvPicPr>
          <p:cNvPr id="4" name="Graphic 3" descr="Telescope with solid fill">
            <a:extLst>
              <a:ext uri="{FF2B5EF4-FFF2-40B4-BE49-F238E27FC236}">
                <a16:creationId xmlns:a16="http://schemas.microsoft.com/office/drawing/2014/main" id="{E956F817-1CD2-D879-E308-4367CEF8BE0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10569" y="5054997"/>
            <a:ext cx="1523205" cy="1523205"/>
          </a:xfrm>
          <a:prstGeom prst="rect">
            <a:avLst/>
          </a:prstGeom>
        </p:spPr>
      </p:pic>
      <p:sp>
        <p:nvSpPr>
          <p:cNvPr id="5" name="TextBox 4">
            <a:extLst>
              <a:ext uri="{FF2B5EF4-FFF2-40B4-BE49-F238E27FC236}">
                <a16:creationId xmlns:a16="http://schemas.microsoft.com/office/drawing/2014/main" id="{7E72787F-DE48-7734-7A53-7D13CAACCBB7}"/>
              </a:ext>
            </a:extLst>
          </p:cNvPr>
          <p:cNvSpPr txBox="1"/>
          <p:nvPr/>
        </p:nvSpPr>
        <p:spPr>
          <a:xfrm>
            <a:off x="7834596" y="5502838"/>
            <a:ext cx="2582562" cy="954107"/>
          </a:xfrm>
          <a:prstGeom prst="rect">
            <a:avLst/>
          </a:prstGeom>
          <a:noFill/>
        </p:spPr>
        <p:txBody>
          <a:bodyPr wrap="square" rtlCol="0">
            <a:spAutoFit/>
          </a:bodyPr>
          <a:lstStyle/>
          <a:p>
            <a:r>
              <a:rPr lang="en-GB" sz="2800" dirty="0">
                <a:solidFill>
                  <a:srgbClr val="00205B"/>
                </a:solidFill>
                <a:latin typeface="Arial" panose="020B0604020202020204" pitchFamily="34" charset="0"/>
                <a:cs typeface="Arial" panose="020B0604020202020204" pitchFamily="34" charset="0"/>
              </a:rPr>
              <a:t>Career Link:</a:t>
            </a:r>
          </a:p>
          <a:p>
            <a:r>
              <a:rPr lang="en-GB" sz="2800" dirty="0">
                <a:solidFill>
                  <a:srgbClr val="00205B"/>
                </a:solidFill>
                <a:latin typeface="Arial" panose="020B0604020202020204" pitchFamily="34" charset="0"/>
                <a:cs typeface="Arial" panose="020B0604020202020204" pitchFamily="34" charset="0"/>
              </a:rPr>
              <a:t>Astronomer</a:t>
            </a:r>
          </a:p>
        </p:txBody>
      </p:sp>
    </p:spTree>
    <p:extLst>
      <p:ext uri="{BB962C8B-B14F-4D97-AF65-F5344CB8AC3E}">
        <p14:creationId xmlns:p14="http://schemas.microsoft.com/office/powerpoint/2010/main" val="5967905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B1D26F-FBAB-D8DC-0B00-B0CDF910C3A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C8E9B8-C743-7B69-B6D8-1B162CBDA444}"/>
              </a:ext>
            </a:extLst>
          </p:cNvPr>
          <p:cNvSpPr>
            <a:spLocks noGrp="1"/>
          </p:cNvSpPr>
          <p:nvPr>
            <p:ph idx="1"/>
          </p:nvPr>
        </p:nvSpPr>
        <p:spPr>
          <a:xfrm>
            <a:off x="838200" y="1393722"/>
            <a:ext cx="10515600" cy="1374775"/>
          </a:xfrm>
        </p:spPr>
        <p:txBody>
          <a:bodyPr/>
          <a:lstStyle/>
          <a:p>
            <a:pPr marL="0" indent="0">
              <a:buNone/>
            </a:pPr>
            <a:r>
              <a:rPr lang="en-GB" sz="3600" b="1" dirty="0">
                <a:latin typeface="Arial" panose="020B0604020202020204" pitchFamily="34" charset="0"/>
                <a:cs typeface="Arial" panose="020B0604020202020204" pitchFamily="34" charset="0"/>
              </a:rPr>
              <a:t>Step 4: </a:t>
            </a:r>
            <a:r>
              <a:rPr lang="en-GB" sz="3600" dirty="0">
                <a:latin typeface="Arial" panose="020B0604020202020204" pitchFamily="34" charset="0"/>
                <a:cs typeface="Arial" panose="020B0604020202020204" pitchFamily="34" charset="0"/>
              </a:rPr>
              <a:t>Fold the paper from the Sun up to Uranus. Write </a:t>
            </a:r>
            <a:r>
              <a:rPr lang="en-GB" sz="3600" b="1" u="sng" dirty="0">
                <a:latin typeface="Arial" panose="020B0604020202020204" pitchFamily="34" charset="0"/>
                <a:cs typeface="Arial" panose="020B0604020202020204" pitchFamily="34" charset="0"/>
              </a:rPr>
              <a:t>Saturn</a:t>
            </a:r>
            <a:r>
              <a:rPr lang="en-GB" sz="3600" dirty="0">
                <a:latin typeface="Arial" panose="020B0604020202020204" pitchFamily="34" charset="0"/>
                <a:cs typeface="Arial" panose="020B0604020202020204" pitchFamily="34" charset="0"/>
              </a:rPr>
              <a:t> on the crease.</a:t>
            </a:r>
          </a:p>
        </p:txBody>
      </p:sp>
      <p:pic>
        <p:nvPicPr>
          <p:cNvPr id="9" name="Picture 8" descr="A diagram of a book&#10;&#10;AI-generated content may be incorrect.">
            <a:extLst>
              <a:ext uri="{FF2B5EF4-FFF2-40B4-BE49-F238E27FC236}">
                <a16:creationId xmlns:a16="http://schemas.microsoft.com/office/drawing/2014/main" id="{B6C8BFB0-67B9-7384-59DB-14DCA654721A}"/>
              </a:ext>
            </a:extLst>
          </p:cNvPr>
          <p:cNvPicPr>
            <a:picLocks noChangeAspect="1"/>
          </p:cNvPicPr>
          <p:nvPr/>
        </p:nvPicPr>
        <p:blipFill>
          <a:blip r:embed="rId3">
            <a:extLst>
              <a:ext uri="{28A0092B-C50C-407E-A947-70E740481C1C}">
                <a14:useLocalDpi xmlns:a14="http://schemas.microsoft.com/office/drawing/2010/main" val="0"/>
              </a:ext>
            </a:extLst>
          </a:blip>
          <a:srcRect t="3591" b="89336"/>
          <a:stretch>
            <a:fillRect/>
          </a:stretch>
        </p:blipFill>
        <p:spPr>
          <a:xfrm>
            <a:off x="838198" y="4776890"/>
            <a:ext cx="10515601" cy="1374775"/>
          </a:xfrm>
          <a:prstGeom prst="rect">
            <a:avLst/>
          </a:prstGeom>
        </p:spPr>
      </p:pic>
      <p:cxnSp>
        <p:nvCxnSpPr>
          <p:cNvPr id="11" name="Straight Connector 10">
            <a:extLst>
              <a:ext uri="{FF2B5EF4-FFF2-40B4-BE49-F238E27FC236}">
                <a16:creationId xmlns:a16="http://schemas.microsoft.com/office/drawing/2014/main" id="{957A7753-8EDC-F4C6-9690-1B67A0FC8D67}"/>
              </a:ext>
            </a:extLst>
          </p:cNvPr>
          <p:cNvCxnSpPr/>
          <p:nvPr/>
        </p:nvCxnSpPr>
        <p:spPr>
          <a:xfrm>
            <a:off x="6095998" y="5029200"/>
            <a:ext cx="0" cy="914400"/>
          </a:xfrm>
          <a:prstGeom prst="line">
            <a:avLst/>
          </a:prstGeom>
          <a:ln w="28575">
            <a:solidFill>
              <a:srgbClr val="05255D"/>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9C68843-122C-277F-A510-610F8AE8EB0B}"/>
              </a:ext>
            </a:extLst>
          </p:cNvPr>
          <p:cNvSpPr txBox="1"/>
          <p:nvPr/>
        </p:nvSpPr>
        <p:spPr>
          <a:xfrm>
            <a:off x="5565057" y="5264222"/>
            <a:ext cx="1327354" cy="400110"/>
          </a:xfrm>
          <a:prstGeom prst="rect">
            <a:avLst/>
          </a:prstGeom>
          <a:noFill/>
        </p:spPr>
        <p:txBody>
          <a:bodyPr wrap="square" rtlCol="0">
            <a:spAutoFit/>
          </a:bodyPr>
          <a:lstStyle/>
          <a:p>
            <a:r>
              <a:rPr lang="en-US" sz="2000" dirty="0"/>
              <a:t>URANUS</a:t>
            </a:r>
            <a:endParaRPr lang="en-US" sz="1400" dirty="0"/>
          </a:p>
        </p:txBody>
      </p:sp>
      <p:cxnSp>
        <p:nvCxnSpPr>
          <p:cNvPr id="4" name="Straight Connector 3">
            <a:extLst>
              <a:ext uri="{FF2B5EF4-FFF2-40B4-BE49-F238E27FC236}">
                <a16:creationId xmlns:a16="http://schemas.microsoft.com/office/drawing/2014/main" id="{063455B6-B7DB-DA5F-07DA-405614B81FB6}"/>
              </a:ext>
            </a:extLst>
          </p:cNvPr>
          <p:cNvCxnSpPr/>
          <p:nvPr/>
        </p:nvCxnSpPr>
        <p:spPr>
          <a:xfrm>
            <a:off x="3623185" y="5029200"/>
            <a:ext cx="0" cy="914400"/>
          </a:xfrm>
          <a:prstGeom prst="line">
            <a:avLst/>
          </a:prstGeom>
          <a:ln w="28575">
            <a:solidFill>
              <a:srgbClr val="05255D"/>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AC45910-5C6C-C352-E19D-5E4F50BE3CE5}"/>
              </a:ext>
            </a:extLst>
          </p:cNvPr>
          <p:cNvSpPr txBox="1"/>
          <p:nvPr/>
        </p:nvSpPr>
        <p:spPr>
          <a:xfrm>
            <a:off x="3266768" y="5264222"/>
            <a:ext cx="1327354" cy="400110"/>
          </a:xfrm>
          <a:prstGeom prst="rect">
            <a:avLst/>
          </a:prstGeom>
          <a:noFill/>
        </p:spPr>
        <p:txBody>
          <a:bodyPr wrap="square" rtlCol="0">
            <a:spAutoFit/>
          </a:bodyPr>
          <a:lstStyle/>
          <a:p>
            <a:r>
              <a:rPr lang="en-US" sz="2000" dirty="0"/>
              <a:t>NEPTUNE</a:t>
            </a:r>
            <a:endParaRPr lang="en-US" sz="1400" dirty="0"/>
          </a:p>
        </p:txBody>
      </p:sp>
      <p:pic>
        <p:nvPicPr>
          <p:cNvPr id="5" name="Picture 4" descr="A diagram of a book&#10;&#10;AI-generated content may be incorrect.">
            <a:extLst>
              <a:ext uri="{FF2B5EF4-FFF2-40B4-BE49-F238E27FC236}">
                <a16:creationId xmlns:a16="http://schemas.microsoft.com/office/drawing/2014/main" id="{E8FA3BAC-DABF-3D12-F239-AB125E0C468C}"/>
              </a:ext>
            </a:extLst>
          </p:cNvPr>
          <p:cNvPicPr>
            <a:picLocks noChangeAspect="1"/>
          </p:cNvPicPr>
          <p:nvPr/>
        </p:nvPicPr>
        <p:blipFill>
          <a:blip r:embed="rId3">
            <a:extLst>
              <a:ext uri="{28A0092B-C50C-407E-A947-70E740481C1C}">
                <a14:useLocalDpi xmlns:a14="http://schemas.microsoft.com/office/drawing/2010/main" val="0"/>
              </a:ext>
            </a:extLst>
          </a:blip>
          <a:srcRect t="38218" b="47571"/>
          <a:stretch>
            <a:fillRect/>
          </a:stretch>
        </p:blipFill>
        <p:spPr>
          <a:xfrm>
            <a:off x="838197" y="2746374"/>
            <a:ext cx="10515599" cy="1543183"/>
          </a:xfrm>
          <a:prstGeom prst="rect">
            <a:avLst/>
          </a:prstGeom>
        </p:spPr>
      </p:pic>
      <p:cxnSp>
        <p:nvCxnSpPr>
          <p:cNvPr id="7" name="Straight Connector 6">
            <a:extLst>
              <a:ext uri="{FF2B5EF4-FFF2-40B4-BE49-F238E27FC236}">
                <a16:creationId xmlns:a16="http://schemas.microsoft.com/office/drawing/2014/main" id="{5E91DE8E-68C5-5356-EBC9-D5426F43DABE}"/>
              </a:ext>
            </a:extLst>
          </p:cNvPr>
          <p:cNvCxnSpPr/>
          <p:nvPr/>
        </p:nvCxnSpPr>
        <p:spPr>
          <a:xfrm>
            <a:off x="8524566" y="5049816"/>
            <a:ext cx="0" cy="914400"/>
          </a:xfrm>
          <a:prstGeom prst="line">
            <a:avLst/>
          </a:prstGeom>
          <a:ln w="28575">
            <a:solidFill>
              <a:srgbClr val="05255D"/>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466ACD37-D45B-60CE-7377-FCD99BBD10FC}"/>
              </a:ext>
            </a:extLst>
          </p:cNvPr>
          <p:cNvSpPr txBox="1"/>
          <p:nvPr/>
        </p:nvSpPr>
        <p:spPr>
          <a:xfrm>
            <a:off x="7905134" y="5242099"/>
            <a:ext cx="1327354" cy="400110"/>
          </a:xfrm>
          <a:prstGeom prst="rect">
            <a:avLst/>
          </a:prstGeom>
          <a:noFill/>
        </p:spPr>
        <p:txBody>
          <a:bodyPr wrap="square" rtlCol="0">
            <a:spAutoFit/>
          </a:bodyPr>
          <a:lstStyle/>
          <a:p>
            <a:r>
              <a:rPr lang="en-US" sz="2000" dirty="0"/>
              <a:t>SATURN</a:t>
            </a:r>
            <a:endParaRPr lang="en-US" sz="1400" dirty="0"/>
          </a:p>
        </p:txBody>
      </p:sp>
    </p:spTree>
    <p:extLst>
      <p:ext uri="{BB962C8B-B14F-4D97-AF65-F5344CB8AC3E}">
        <p14:creationId xmlns:p14="http://schemas.microsoft.com/office/powerpoint/2010/main" val="21971280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555E2A-2F23-29E9-E852-5B19875459C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470F1E-369A-4FAC-B4A2-84815959CF60}"/>
              </a:ext>
            </a:extLst>
          </p:cNvPr>
          <p:cNvSpPr>
            <a:spLocks noGrp="1"/>
          </p:cNvSpPr>
          <p:nvPr>
            <p:ph idx="1"/>
          </p:nvPr>
        </p:nvSpPr>
        <p:spPr>
          <a:xfrm>
            <a:off x="838200" y="1393722"/>
            <a:ext cx="10515600" cy="1374775"/>
          </a:xfrm>
        </p:spPr>
        <p:txBody>
          <a:bodyPr/>
          <a:lstStyle/>
          <a:p>
            <a:pPr marL="0" indent="0">
              <a:buNone/>
            </a:pPr>
            <a:r>
              <a:rPr lang="en-GB" sz="3600" b="1" dirty="0">
                <a:latin typeface="Arial" panose="020B0604020202020204" pitchFamily="34" charset="0"/>
                <a:cs typeface="Arial" panose="020B0604020202020204" pitchFamily="34" charset="0"/>
              </a:rPr>
              <a:t>Step 5: </a:t>
            </a:r>
            <a:r>
              <a:rPr lang="en-GB" sz="3600" dirty="0">
                <a:latin typeface="Arial" panose="020B0604020202020204" pitchFamily="34" charset="0"/>
                <a:cs typeface="Arial" panose="020B0604020202020204" pitchFamily="34" charset="0"/>
              </a:rPr>
              <a:t>Fold the paper from the Sun up to Saturn. Write </a:t>
            </a:r>
            <a:r>
              <a:rPr lang="en-GB" sz="3600" b="1" u="sng" dirty="0">
                <a:latin typeface="Arial" panose="020B0604020202020204" pitchFamily="34" charset="0"/>
                <a:cs typeface="Arial" panose="020B0604020202020204" pitchFamily="34" charset="0"/>
              </a:rPr>
              <a:t>Jupiter</a:t>
            </a:r>
            <a:r>
              <a:rPr lang="en-GB" sz="3600" dirty="0">
                <a:latin typeface="Arial" panose="020B0604020202020204" pitchFamily="34" charset="0"/>
                <a:cs typeface="Arial" panose="020B0604020202020204" pitchFamily="34" charset="0"/>
              </a:rPr>
              <a:t> on the crease.</a:t>
            </a:r>
          </a:p>
        </p:txBody>
      </p:sp>
      <p:pic>
        <p:nvPicPr>
          <p:cNvPr id="9" name="Picture 8" descr="A diagram of a book&#10;&#10;AI-generated content may be incorrect.">
            <a:extLst>
              <a:ext uri="{FF2B5EF4-FFF2-40B4-BE49-F238E27FC236}">
                <a16:creationId xmlns:a16="http://schemas.microsoft.com/office/drawing/2014/main" id="{2AFF2166-E663-144C-DD82-554223896E5B}"/>
              </a:ext>
            </a:extLst>
          </p:cNvPr>
          <p:cNvPicPr>
            <a:picLocks noChangeAspect="1"/>
          </p:cNvPicPr>
          <p:nvPr/>
        </p:nvPicPr>
        <p:blipFill>
          <a:blip r:embed="rId3">
            <a:extLst>
              <a:ext uri="{28A0092B-C50C-407E-A947-70E740481C1C}">
                <a14:useLocalDpi xmlns:a14="http://schemas.microsoft.com/office/drawing/2010/main" val="0"/>
              </a:ext>
            </a:extLst>
          </a:blip>
          <a:srcRect t="3591" b="89336"/>
          <a:stretch>
            <a:fillRect/>
          </a:stretch>
        </p:blipFill>
        <p:spPr>
          <a:xfrm>
            <a:off x="838198" y="4776890"/>
            <a:ext cx="10515601" cy="1374775"/>
          </a:xfrm>
          <a:prstGeom prst="rect">
            <a:avLst/>
          </a:prstGeom>
        </p:spPr>
      </p:pic>
      <p:cxnSp>
        <p:nvCxnSpPr>
          <p:cNvPr id="11" name="Straight Connector 10">
            <a:extLst>
              <a:ext uri="{FF2B5EF4-FFF2-40B4-BE49-F238E27FC236}">
                <a16:creationId xmlns:a16="http://schemas.microsoft.com/office/drawing/2014/main" id="{1B9C667A-44E5-19A4-DF2C-EA6F82659C5E}"/>
              </a:ext>
            </a:extLst>
          </p:cNvPr>
          <p:cNvCxnSpPr/>
          <p:nvPr/>
        </p:nvCxnSpPr>
        <p:spPr>
          <a:xfrm>
            <a:off x="6095998" y="5029200"/>
            <a:ext cx="0" cy="914400"/>
          </a:xfrm>
          <a:prstGeom prst="line">
            <a:avLst/>
          </a:prstGeom>
          <a:ln w="28575">
            <a:solidFill>
              <a:srgbClr val="05255D"/>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AEC3CFB-A5C9-0CD9-BDA4-70B42CBAA702}"/>
              </a:ext>
            </a:extLst>
          </p:cNvPr>
          <p:cNvSpPr txBox="1"/>
          <p:nvPr/>
        </p:nvSpPr>
        <p:spPr>
          <a:xfrm>
            <a:off x="5565057" y="5264222"/>
            <a:ext cx="1327354" cy="400110"/>
          </a:xfrm>
          <a:prstGeom prst="rect">
            <a:avLst/>
          </a:prstGeom>
          <a:noFill/>
        </p:spPr>
        <p:txBody>
          <a:bodyPr wrap="square" rtlCol="0">
            <a:spAutoFit/>
          </a:bodyPr>
          <a:lstStyle/>
          <a:p>
            <a:r>
              <a:rPr lang="en-US" sz="2000" dirty="0"/>
              <a:t>URANUS</a:t>
            </a:r>
            <a:endParaRPr lang="en-US" sz="1400" dirty="0"/>
          </a:p>
        </p:txBody>
      </p:sp>
      <p:cxnSp>
        <p:nvCxnSpPr>
          <p:cNvPr id="4" name="Straight Connector 3">
            <a:extLst>
              <a:ext uri="{FF2B5EF4-FFF2-40B4-BE49-F238E27FC236}">
                <a16:creationId xmlns:a16="http://schemas.microsoft.com/office/drawing/2014/main" id="{274AF547-A734-914F-0C5E-8ED9758E93A6}"/>
              </a:ext>
            </a:extLst>
          </p:cNvPr>
          <p:cNvCxnSpPr/>
          <p:nvPr/>
        </p:nvCxnSpPr>
        <p:spPr>
          <a:xfrm>
            <a:off x="3623185" y="5029200"/>
            <a:ext cx="0" cy="914400"/>
          </a:xfrm>
          <a:prstGeom prst="line">
            <a:avLst/>
          </a:prstGeom>
          <a:ln w="28575">
            <a:solidFill>
              <a:srgbClr val="05255D"/>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59003A4-1561-9B25-816F-931D7A77D869}"/>
              </a:ext>
            </a:extLst>
          </p:cNvPr>
          <p:cNvSpPr txBox="1"/>
          <p:nvPr/>
        </p:nvSpPr>
        <p:spPr>
          <a:xfrm>
            <a:off x="3266768" y="5264222"/>
            <a:ext cx="1327354" cy="400110"/>
          </a:xfrm>
          <a:prstGeom prst="rect">
            <a:avLst/>
          </a:prstGeom>
          <a:noFill/>
        </p:spPr>
        <p:txBody>
          <a:bodyPr wrap="square" rtlCol="0">
            <a:spAutoFit/>
          </a:bodyPr>
          <a:lstStyle/>
          <a:p>
            <a:r>
              <a:rPr lang="en-US" sz="2000" dirty="0"/>
              <a:t>NEPTUNE</a:t>
            </a:r>
            <a:endParaRPr lang="en-US" sz="1400" dirty="0"/>
          </a:p>
        </p:txBody>
      </p:sp>
      <p:cxnSp>
        <p:nvCxnSpPr>
          <p:cNvPr id="7" name="Straight Connector 6">
            <a:extLst>
              <a:ext uri="{FF2B5EF4-FFF2-40B4-BE49-F238E27FC236}">
                <a16:creationId xmlns:a16="http://schemas.microsoft.com/office/drawing/2014/main" id="{F4C5E2A5-DE6A-F09E-5E6B-B7ACA304AA0A}"/>
              </a:ext>
            </a:extLst>
          </p:cNvPr>
          <p:cNvCxnSpPr/>
          <p:nvPr/>
        </p:nvCxnSpPr>
        <p:spPr>
          <a:xfrm>
            <a:off x="8524566" y="5049816"/>
            <a:ext cx="0" cy="914400"/>
          </a:xfrm>
          <a:prstGeom prst="line">
            <a:avLst/>
          </a:prstGeom>
          <a:ln w="28575">
            <a:solidFill>
              <a:srgbClr val="05255D"/>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480CC86-351E-9D8D-2113-B39D6A0818C9}"/>
              </a:ext>
            </a:extLst>
          </p:cNvPr>
          <p:cNvSpPr txBox="1"/>
          <p:nvPr/>
        </p:nvSpPr>
        <p:spPr>
          <a:xfrm>
            <a:off x="7905134" y="5242099"/>
            <a:ext cx="1327354" cy="400110"/>
          </a:xfrm>
          <a:prstGeom prst="rect">
            <a:avLst/>
          </a:prstGeom>
          <a:noFill/>
        </p:spPr>
        <p:txBody>
          <a:bodyPr wrap="square" rtlCol="0">
            <a:spAutoFit/>
          </a:bodyPr>
          <a:lstStyle/>
          <a:p>
            <a:r>
              <a:rPr lang="en-US" sz="2000" dirty="0"/>
              <a:t>SATURN</a:t>
            </a:r>
            <a:endParaRPr lang="en-US" sz="1400" dirty="0"/>
          </a:p>
        </p:txBody>
      </p:sp>
      <p:pic>
        <p:nvPicPr>
          <p:cNvPr id="2" name="Picture 1" descr="A diagram of a book&#10;&#10;AI-generated content may be incorrect.">
            <a:extLst>
              <a:ext uri="{FF2B5EF4-FFF2-40B4-BE49-F238E27FC236}">
                <a16:creationId xmlns:a16="http://schemas.microsoft.com/office/drawing/2014/main" id="{78F90E2C-4B9B-38C1-C166-CB911067CC77}"/>
              </a:ext>
            </a:extLst>
          </p:cNvPr>
          <p:cNvPicPr>
            <a:picLocks noChangeAspect="1"/>
          </p:cNvPicPr>
          <p:nvPr/>
        </p:nvPicPr>
        <p:blipFill>
          <a:blip r:embed="rId3">
            <a:extLst>
              <a:ext uri="{28A0092B-C50C-407E-A947-70E740481C1C}">
                <a14:useLocalDpi xmlns:a14="http://schemas.microsoft.com/office/drawing/2010/main" val="0"/>
              </a:ext>
            </a:extLst>
          </a:blip>
          <a:srcRect t="52952" b="35577"/>
          <a:stretch>
            <a:fillRect/>
          </a:stretch>
        </p:blipFill>
        <p:spPr>
          <a:xfrm>
            <a:off x="838198" y="2864638"/>
            <a:ext cx="10515600" cy="1424919"/>
          </a:xfrm>
          <a:prstGeom prst="rect">
            <a:avLst/>
          </a:prstGeom>
        </p:spPr>
      </p:pic>
      <p:cxnSp>
        <p:nvCxnSpPr>
          <p:cNvPr id="10" name="Straight Connector 9">
            <a:extLst>
              <a:ext uri="{FF2B5EF4-FFF2-40B4-BE49-F238E27FC236}">
                <a16:creationId xmlns:a16="http://schemas.microsoft.com/office/drawing/2014/main" id="{4B9ADF2F-C3EA-655F-FADE-682408BCFFAF}"/>
              </a:ext>
            </a:extLst>
          </p:cNvPr>
          <p:cNvCxnSpPr/>
          <p:nvPr/>
        </p:nvCxnSpPr>
        <p:spPr>
          <a:xfrm>
            <a:off x="9719185" y="5029200"/>
            <a:ext cx="0" cy="914400"/>
          </a:xfrm>
          <a:prstGeom prst="line">
            <a:avLst/>
          </a:prstGeom>
          <a:ln w="28575">
            <a:solidFill>
              <a:srgbClr val="05255D"/>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5B8D878-9596-E359-62E1-0D69F8CD333D}"/>
              </a:ext>
            </a:extLst>
          </p:cNvPr>
          <p:cNvSpPr txBox="1"/>
          <p:nvPr/>
        </p:nvSpPr>
        <p:spPr>
          <a:xfrm>
            <a:off x="9055508" y="5213396"/>
            <a:ext cx="1327354" cy="400110"/>
          </a:xfrm>
          <a:prstGeom prst="rect">
            <a:avLst/>
          </a:prstGeom>
          <a:noFill/>
        </p:spPr>
        <p:txBody>
          <a:bodyPr wrap="square" rtlCol="0">
            <a:spAutoFit/>
          </a:bodyPr>
          <a:lstStyle/>
          <a:p>
            <a:r>
              <a:rPr lang="en-US" sz="2000" dirty="0"/>
              <a:t>JUPITER</a:t>
            </a:r>
            <a:endParaRPr lang="en-US" sz="1400" dirty="0"/>
          </a:p>
        </p:txBody>
      </p:sp>
    </p:spTree>
    <p:extLst>
      <p:ext uri="{BB962C8B-B14F-4D97-AF65-F5344CB8AC3E}">
        <p14:creationId xmlns:p14="http://schemas.microsoft.com/office/powerpoint/2010/main" val="4137441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D5CC6B-C6C0-96B3-DA82-77FC51EFAFF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3E5999B-58DD-CDB9-FC82-F96477C1967E}"/>
              </a:ext>
            </a:extLst>
          </p:cNvPr>
          <p:cNvSpPr>
            <a:spLocks noGrp="1"/>
          </p:cNvSpPr>
          <p:nvPr>
            <p:ph idx="1"/>
          </p:nvPr>
        </p:nvSpPr>
        <p:spPr>
          <a:xfrm>
            <a:off x="838200" y="1393722"/>
            <a:ext cx="10515600" cy="1374775"/>
          </a:xfrm>
        </p:spPr>
        <p:txBody>
          <a:bodyPr/>
          <a:lstStyle/>
          <a:p>
            <a:pPr marL="0" indent="0">
              <a:buNone/>
            </a:pPr>
            <a:r>
              <a:rPr lang="en-GB" sz="3600" b="1" dirty="0">
                <a:latin typeface="Arial" panose="020B0604020202020204" pitchFamily="34" charset="0"/>
                <a:cs typeface="Arial" panose="020B0604020202020204" pitchFamily="34" charset="0"/>
              </a:rPr>
              <a:t>Step 6: </a:t>
            </a:r>
            <a:r>
              <a:rPr lang="en-GB" sz="3600" dirty="0">
                <a:latin typeface="Arial" panose="020B0604020202020204" pitchFamily="34" charset="0"/>
                <a:cs typeface="Arial" panose="020B0604020202020204" pitchFamily="34" charset="0"/>
              </a:rPr>
              <a:t>Fold the paper from the Sun up to Jupiter. Write </a:t>
            </a:r>
            <a:r>
              <a:rPr lang="en-GB" sz="3600" b="1" u="sng" dirty="0">
                <a:latin typeface="Arial" panose="020B0604020202020204" pitchFamily="34" charset="0"/>
                <a:cs typeface="Arial" panose="020B0604020202020204" pitchFamily="34" charset="0"/>
              </a:rPr>
              <a:t>Asteroid Belt</a:t>
            </a:r>
            <a:r>
              <a:rPr lang="en-GB" sz="3600" dirty="0">
                <a:latin typeface="Arial" panose="020B0604020202020204" pitchFamily="34" charset="0"/>
                <a:cs typeface="Arial" panose="020B0604020202020204" pitchFamily="34" charset="0"/>
              </a:rPr>
              <a:t> on the crease.</a:t>
            </a:r>
          </a:p>
        </p:txBody>
      </p:sp>
      <p:pic>
        <p:nvPicPr>
          <p:cNvPr id="9" name="Picture 8" descr="A diagram of a book&#10;&#10;AI-generated content may be incorrect.">
            <a:extLst>
              <a:ext uri="{FF2B5EF4-FFF2-40B4-BE49-F238E27FC236}">
                <a16:creationId xmlns:a16="http://schemas.microsoft.com/office/drawing/2014/main" id="{CB148A93-195B-3944-81A3-E529DB1AD751}"/>
              </a:ext>
            </a:extLst>
          </p:cNvPr>
          <p:cNvPicPr>
            <a:picLocks noChangeAspect="1"/>
          </p:cNvPicPr>
          <p:nvPr/>
        </p:nvPicPr>
        <p:blipFill>
          <a:blip r:embed="rId3">
            <a:extLst>
              <a:ext uri="{28A0092B-C50C-407E-A947-70E740481C1C}">
                <a14:useLocalDpi xmlns:a14="http://schemas.microsoft.com/office/drawing/2010/main" val="0"/>
              </a:ext>
            </a:extLst>
          </a:blip>
          <a:srcRect t="3591" b="89336"/>
          <a:stretch>
            <a:fillRect/>
          </a:stretch>
        </p:blipFill>
        <p:spPr>
          <a:xfrm>
            <a:off x="838198" y="4776890"/>
            <a:ext cx="10515601" cy="1374775"/>
          </a:xfrm>
          <a:prstGeom prst="rect">
            <a:avLst/>
          </a:prstGeom>
        </p:spPr>
      </p:pic>
      <p:cxnSp>
        <p:nvCxnSpPr>
          <p:cNvPr id="11" name="Straight Connector 10">
            <a:extLst>
              <a:ext uri="{FF2B5EF4-FFF2-40B4-BE49-F238E27FC236}">
                <a16:creationId xmlns:a16="http://schemas.microsoft.com/office/drawing/2014/main" id="{93EC6E9D-EFE5-160A-7191-386F93BB6A1F}"/>
              </a:ext>
            </a:extLst>
          </p:cNvPr>
          <p:cNvCxnSpPr/>
          <p:nvPr/>
        </p:nvCxnSpPr>
        <p:spPr>
          <a:xfrm>
            <a:off x="6095998" y="5029200"/>
            <a:ext cx="0" cy="914400"/>
          </a:xfrm>
          <a:prstGeom prst="line">
            <a:avLst/>
          </a:prstGeom>
          <a:ln w="28575">
            <a:solidFill>
              <a:srgbClr val="05255D"/>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BCE3D4FC-DB04-ACEA-91A3-DA840F7B3FA8}"/>
              </a:ext>
            </a:extLst>
          </p:cNvPr>
          <p:cNvSpPr txBox="1"/>
          <p:nvPr/>
        </p:nvSpPr>
        <p:spPr>
          <a:xfrm>
            <a:off x="5565057" y="5264222"/>
            <a:ext cx="1327354" cy="400110"/>
          </a:xfrm>
          <a:prstGeom prst="rect">
            <a:avLst/>
          </a:prstGeom>
          <a:noFill/>
        </p:spPr>
        <p:txBody>
          <a:bodyPr wrap="square" rtlCol="0">
            <a:spAutoFit/>
          </a:bodyPr>
          <a:lstStyle/>
          <a:p>
            <a:r>
              <a:rPr lang="en-US" sz="2000" dirty="0"/>
              <a:t>URANUS</a:t>
            </a:r>
            <a:endParaRPr lang="en-US" sz="1400" dirty="0"/>
          </a:p>
        </p:txBody>
      </p:sp>
      <p:cxnSp>
        <p:nvCxnSpPr>
          <p:cNvPr id="4" name="Straight Connector 3">
            <a:extLst>
              <a:ext uri="{FF2B5EF4-FFF2-40B4-BE49-F238E27FC236}">
                <a16:creationId xmlns:a16="http://schemas.microsoft.com/office/drawing/2014/main" id="{FABBCB2E-202F-BFD7-B7B3-A6D2E840ED55}"/>
              </a:ext>
            </a:extLst>
          </p:cNvPr>
          <p:cNvCxnSpPr/>
          <p:nvPr/>
        </p:nvCxnSpPr>
        <p:spPr>
          <a:xfrm>
            <a:off x="3623185" y="5029200"/>
            <a:ext cx="0" cy="914400"/>
          </a:xfrm>
          <a:prstGeom prst="line">
            <a:avLst/>
          </a:prstGeom>
          <a:ln w="28575">
            <a:solidFill>
              <a:srgbClr val="05255D"/>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A009A67-3FB9-B5C2-AFEB-458CF1FF3D4E}"/>
              </a:ext>
            </a:extLst>
          </p:cNvPr>
          <p:cNvSpPr txBox="1"/>
          <p:nvPr/>
        </p:nvSpPr>
        <p:spPr>
          <a:xfrm>
            <a:off x="3266768" y="5264222"/>
            <a:ext cx="1327354" cy="400110"/>
          </a:xfrm>
          <a:prstGeom prst="rect">
            <a:avLst/>
          </a:prstGeom>
          <a:noFill/>
        </p:spPr>
        <p:txBody>
          <a:bodyPr wrap="square" rtlCol="0">
            <a:spAutoFit/>
          </a:bodyPr>
          <a:lstStyle/>
          <a:p>
            <a:r>
              <a:rPr lang="en-US" sz="2000" dirty="0"/>
              <a:t>NEPTUNE</a:t>
            </a:r>
            <a:endParaRPr lang="en-US" sz="1400" dirty="0"/>
          </a:p>
        </p:txBody>
      </p:sp>
      <p:cxnSp>
        <p:nvCxnSpPr>
          <p:cNvPr id="7" name="Straight Connector 6">
            <a:extLst>
              <a:ext uri="{FF2B5EF4-FFF2-40B4-BE49-F238E27FC236}">
                <a16:creationId xmlns:a16="http://schemas.microsoft.com/office/drawing/2014/main" id="{5F841B3C-5496-6DBB-9FF1-A8DCB9C1704D}"/>
              </a:ext>
            </a:extLst>
          </p:cNvPr>
          <p:cNvCxnSpPr/>
          <p:nvPr/>
        </p:nvCxnSpPr>
        <p:spPr>
          <a:xfrm>
            <a:off x="8524566" y="5049816"/>
            <a:ext cx="0" cy="914400"/>
          </a:xfrm>
          <a:prstGeom prst="line">
            <a:avLst/>
          </a:prstGeom>
          <a:ln w="28575">
            <a:solidFill>
              <a:srgbClr val="05255D"/>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A2211D6B-03DE-1AA7-9B69-2EFE08CE8090}"/>
              </a:ext>
            </a:extLst>
          </p:cNvPr>
          <p:cNvSpPr txBox="1"/>
          <p:nvPr/>
        </p:nvSpPr>
        <p:spPr>
          <a:xfrm>
            <a:off x="7905134" y="5242099"/>
            <a:ext cx="1327354" cy="400110"/>
          </a:xfrm>
          <a:prstGeom prst="rect">
            <a:avLst/>
          </a:prstGeom>
          <a:noFill/>
        </p:spPr>
        <p:txBody>
          <a:bodyPr wrap="square" rtlCol="0">
            <a:spAutoFit/>
          </a:bodyPr>
          <a:lstStyle/>
          <a:p>
            <a:r>
              <a:rPr lang="en-US" sz="2000" dirty="0"/>
              <a:t>SATURN</a:t>
            </a:r>
            <a:endParaRPr lang="en-US" sz="1400" dirty="0"/>
          </a:p>
        </p:txBody>
      </p:sp>
      <p:cxnSp>
        <p:nvCxnSpPr>
          <p:cNvPr id="10" name="Straight Connector 9">
            <a:extLst>
              <a:ext uri="{FF2B5EF4-FFF2-40B4-BE49-F238E27FC236}">
                <a16:creationId xmlns:a16="http://schemas.microsoft.com/office/drawing/2014/main" id="{023BA712-07A5-E350-CFFA-6CA7E10DAE2D}"/>
              </a:ext>
            </a:extLst>
          </p:cNvPr>
          <p:cNvCxnSpPr/>
          <p:nvPr/>
        </p:nvCxnSpPr>
        <p:spPr>
          <a:xfrm>
            <a:off x="9719185" y="5029200"/>
            <a:ext cx="0" cy="914400"/>
          </a:xfrm>
          <a:prstGeom prst="line">
            <a:avLst/>
          </a:prstGeom>
          <a:ln w="28575">
            <a:solidFill>
              <a:srgbClr val="05255D"/>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3F17F44-EBC2-D063-52D3-E20F872D8875}"/>
              </a:ext>
            </a:extLst>
          </p:cNvPr>
          <p:cNvSpPr txBox="1"/>
          <p:nvPr/>
        </p:nvSpPr>
        <p:spPr>
          <a:xfrm>
            <a:off x="9055508" y="5213396"/>
            <a:ext cx="1327354" cy="400110"/>
          </a:xfrm>
          <a:prstGeom prst="rect">
            <a:avLst/>
          </a:prstGeom>
          <a:noFill/>
        </p:spPr>
        <p:txBody>
          <a:bodyPr wrap="square" rtlCol="0">
            <a:spAutoFit/>
          </a:bodyPr>
          <a:lstStyle/>
          <a:p>
            <a:r>
              <a:rPr lang="en-US" sz="2000" dirty="0"/>
              <a:t>JUPITER</a:t>
            </a:r>
            <a:endParaRPr lang="en-US" sz="1400" dirty="0"/>
          </a:p>
        </p:txBody>
      </p:sp>
      <p:pic>
        <p:nvPicPr>
          <p:cNvPr id="5" name="Picture 4" descr="A diagram of a book&#10;&#10;AI-generated content may be incorrect.">
            <a:extLst>
              <a:ext uri="{FF2B5EF4-FFF2-40B4-BE49-F238E27FC236}">
                <a16:creationId xmlns:a16="http://schemas.microsoft.com/office/drawing/2014/main" id="{90252E3A-954A-09D4-8370-A0F1501C48D5}"/>
              </a:ext>
            </a:extLst>
          </p:cNvPr>
          <p:cNvPicPr>
            <a:picLocks noChangeAspect="1"/>
          </p:cNvPicPr>
          <p:nvPr/>
        </p:nvPicPr>
        <p:blipFill>
          <a:blip r:embed="rId3">
            <a:extLst>
              <a:ext uri="{28A0092B-C50C-407E-A947-70E740481C1C}">
                <a14:useLocalDpi xmlns:a14="http://schemas.microsoft.com/office/drawing/2010/main" val="0"/>
              </a:ext>
            </a:extLst>
          </a:blip>
          <a:srcRect t="64593" b="26861"/>
          <a:stretch>
            <a:fillRect/>
          </a:stretch>
        </p:blipFill>
        <p:spPr>
          <a:xfrm>
            <a:off x="838198" y="2797200"/>
            <a:ext cx="10515600" cy="1292304"/>
          </a:xfrm>
          <a:prstGeom prst="rect">
            <a:avLst/>
          </a:prstGeom>
        </p:spPr>
      </p:pic>
      <p:cxnSp>
        <p:nvCxnSpPr>
          <p:cNvPr id="14" name="Straight Connector 13">
            <a:extLst>
              <a:ext uri="{FF2B5EF4-FFF2-40B4-BE49-F238E27FC236}">
                <a16:creationId xmlns:a16="http://schemas.microsoft.com/office/drawing/2014/main" id="{64F47048-7458-14D9-66AF-AC00E97E8C31}"/>
              </a:ext>
            </a:extLst>
          </p:cNvPr>
          <p:cNvCxnSpPr/>
          <p:nvPr/>
        </p:nvCxnSpPr>
        <p:spPr>
          <a:xfrm>
            <a:off x="10382862" y="5035067"/>
            <a:ext cx="0" cy="914400"/>
          </a:xfrm>
          <a:prstGeom prst="line">
            <a:avLst/>
          </a:prstGeom>
          <a:ln w="28575">
            <a:solidFill>
              <a:srgbClr val="05255D"/>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59EFEB2-49DC-73C2-59A7-AF15CB1C0BD6}"/>
              </a:ext>
            </a:extLst>
          </p:cNvPr>
          <p:cNvSpPr txBox="1"/>
          <p:nvPr/>
        </p:nvSpPr>
        <p:spPr>
          <a:xfrm>
            <a:off x="9719185" y="6097897"/>
            <a:ext cx="1327354" cy="707886"/>
          </a:xfrm>
          <a:prstGeom prst="rect">
            <a:avLst/>
          </a:prstGeom>
          <a:noFill/>
        </p:spPr>
        <p:txBody>
          <a:bodyPr wrap="square" rtlCol="0">
            <a:spAutoFit/>
          </a:bodyPr>
          <a:lstStyle/>
          <a:p>
            <a:r>
              <a:rPr lang="en-US" sz="2000" dirty="0"/>
              <a:t>ASTEROID BELT</a:t>
            </a:r>
            <a:endParaRPr lang="en-US" sz="1400" dirty="0"/>
          </a:p>
        </p:txBody>
      </p:sp>
      <p:sp>
        <p:nvSpPr>
          <p:cNvPr id="16" name="Freeform 15">
            <a:extLst>
              <a:ext uri="{FF2B5EF4-FFF2-40B4-BE49-F238E27FC236}">
                <a16:creationId xmlns:a16="http://schemas.microsoft.com/office/drawing/2014/main" id="{536E2EF8-0721-239B-1809-1C1A9FFD39F6}"/>
              </a:ext>
            </a:extLst>
          </p:cNvPr>
          <p:cNvSpPr/>
          <p:nvPr/>
        </p:nvSpPr>
        <p:spPr>
          <a:xfrm>
            <a:off x="10117395" y="5943600"/>
            <a:ext cx="265468" cy="250723"/>
          </a:xfrm>
          <a:custGeom>
            <a:avLst/>
            <a:gdLst>
              <a:gd name="csX0" fmla="*/ 280219 w 280219"/>
              <a:gd name="csY0" fmla="*/ 0 h 206478"/>
              <a:gd name="csX1" fmla="*/ 221225 w 280219"/>
              <a:gd name="csY1" fmla="*/ 103239 h 206478"/>
              <a:gd name="csX2" fmla="*/ 176980 w 280219"/>
              <a:gd name="csY2" fmla="*/ 117987 h 206478"/>
              <a:gd name="csX3" fmla="*/ 132735 w 280219"/>
              <a:gd name="csY3" fmla="*/ 147484 h 206478"/>
              <a:gd name="csX4" fmla="*/ 44245 w 280219"/>
              <a:gd name="csY4" fmla="*/ 176981 h 206478"/>
              <a:gd name="csX5" fmla="*/ 0 w 280219"/>
              <a:gd name="csY5" fmla="*/ 206478 h 206478"/>
            </a:gdLst>
            <a:ahLst/>
            <a:cxnLst>
              <a:cxn ang="0">
                <a:pos x="csX0" y="csY0"/>
              </a:cxn>
              <a:cxn ang="0">
                <a:pos x="csX1" y="csY1"/>
              </a:cxn>
              <a:cxn ang="0">
                <a:pos x="csX2" y="csY2"/>
              </a:cxn>
              <a:cxn ang="0">
                <a:pos x="csX3" y="csY3"/>
              </a:cxn>
              <a:cxn ang="0">
                <a:pos x="csX4" y="csY4"/>
              </a:cxn>
              <a:cxn ang="0">
                <a:pos x="csX5" y="csY5"/>
              </a:cxn>
            </a:cxnLst>
            <a:rect l="l" t="t" r="r" b="b"/>
            <a:pathLst>
              <a:path w="280219" h="206478">
                <a:moveTo>
                  <a:pt x="280219" y="0"/>
                </a:moveTo>
                <a:cubicBezTo>
                  <a:pt x="260554" y="34413"/>
                  <a:pt x="247325" y="73410"/>
                  <a:pt x="221225" y="103239"/>
                </a:cubicBezTo>
                <a:cubicBezTo>
                  <a:pt x="210988" y="114939"/>
                  <a:pt x="190885" y="111035"/>
                  <a:pt x="176980" y="117987"/>
                </a:cubicBezTo>
                <a:cubicBezTo>
                  <a:pt x="161126" y="125914"/>
                  <a:pt x="148933" y="140285"/>
                  <a:pt x="132735" y="147484"/>
                </a:cubicBezTo>
                <a:cubicBezTo>
                  <a:pt x="104323" y="160112"/>
                  <a:pt x="70115" y="159734"/>
                  <a:pt x="44245" y="176981"/>
                </a:cubicBezTo>
                <a:lnTo>
                  <a:pt x="0" y="206478"/>
                </a:lnTo>
              </a:path>
            </a:pathLst>
          </a:cu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47353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F5978E-22AA-202F-2D9E-6A4EE3F5D94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5994BFE-D281-F0A1-00F9-362868B67752}"/>
              </a:ext>
            </a:extLst>
          </p:cNvPr>
          <p:cNvSpPr>
            <a:spLocks noGrp="1"/>
          </p:cNvSpPr>
          <p:nvPr>
            <p:ph idx="1"/>
          </p:nvPr>
        </p:nvSpPr>
        <p:spPr>
          <a:xfrm>
            <a:off x="838200" y="1393722"/>
            <a:ext cx="10515600" cy="1374775"/>
          </a:xfrm>
        </p:spPr>
        <p:txBody>
          <a:bodyPr/>
          <a:lstStyle/>
          <a:p>
            <a:pPr marL="0" indent="0">
              <a:buNone/>
            </a:pPr>
            <a:r>
              <a:rPr lang="en-GB" sz="3600" b="1" dirty="0">
                <a:latin typeface="Arial" panose="020B0604020202020204" pitchFamily="34" charset="0"/>
                <a:cs typeface="Arial" panose="020B0604020202020204" pitchFamily="34" charset="0"/>
              </a:rPr>
              <a:t>Step 7: </a:t>
            </a:r>
            <a:r>
              <a:rPr lang="en-GB" sz="3600" dirty="0">
                <a:latin typeface="Arial" panose="020B0604020202020204" pitchFamily="34" charset="0"/>
                <a:cs typeface="Arial" panose="020B0604020202020204" pitchFamily="34" charset="0"/>
              </a:rPr>
              <a:t>Fold the paper from the Sun up to the Asteroid Belt. Write </a:t>
            </a:r>
            <a:r>
              <a:rPr lang="en-GB" sz="3600" b="1" u="sng" dirty="0">
                <a:latin typeface="Arial" panose="020B0604020202020204" pitchFamily="34" charset="0"/>
                <a:cs typeface="Arial" panose="020B0604020202020204" pitchFamily="34" charset="0"/>
              </a:rPr>
              <a:t>Mars</a:t>
            </a:r>
            <a:r>
              <a:rPr lang="en-GB" sz="3600" dirty="0">
                <a:latin typeface="Arial" panose="020B0604020202020204" pitchFamily="34" charset="0"/>
                <a:cs typeface="Arial" panose="020B0604020202020204" pitchFamily="34" charset="0"/>
              </a:rPr>
              <a:t> on the crease.</a:t>
            </a:r>
          </a:p>
        </p:txBody>
      </p:sp>
      <p:pic>
        <p:nvPicPr>
          <p:cNvPr id="9" name="Picture 8" descr="A diagram of a book&#10;&#10;AI-generated content may be incorrect.">
            <a:extLst>
              <a:ext uri="{FF2B5EF4-FFF2-40B4-BE49-F238E27FC236}">
                <a16:creationId xmlns:a16="http://schemas.microsoft.com/office/drawing/2014/main" id="{B59CDF30-85EC-06E5-7415-7F34BB95F3DB}"/>
              </a:ext>
            </a:extLst>
          </p:cNvPr>
          <p:cNvPicPr>
            <a:picLocks noChangeAspect="1"/>
          </p:cNvPicPr>
          <p:nvPr/>
        </p:nvPicPr>
        <p:blipFill>
          <a:blip r:embed="rId3">
            <a:extLst>
              <a:ext uri="{28A0092B-C50C-407E-A947-70E740481C1C}">
                <a14:useLocalDpi xmlns:a14="http://schemas.microsoft.com/office/drawing/2010/main" val="0"/>
              </a:ext>
            </a:extLst>
          </a:blip>
          <a:srcRect t="3591" b="89336"/>
          <a:stretch>
            <a:fillRect/>
          </a:stretch>
        </p:blipFill>
        <p:spPr>
          <a:xfrm>
            <a:off x="838198" y="4776890"/>
            <a:ext cx="10515601" cy="1374775"/>
          </a:xfrm>
          <a:prstGeom prst="rect">
            <a:avLst/>
          </a:prstGeom>
        </p:spPr>
      </p:pic>
      <p:cxnSp>
        <p:nvCxnSpPr>
          <p:cNvPr id="11" name="Straight Connector 10">
            <a:extLst>
              <a:ext uri="{FF2B5EF4-FFF2-40B4-BE49-F238E27FC236}">
                <a16:creationId xmlns:a16="http://schemas.microsoft.com/office/drawing/2014/main" id="{9F4583AB-5730-667A-A310-D6BD55434EC0}"/>
              </a:ext>
            </a:extLst>
          </p:cNvPr>
          <p:cNvCxnSpPr/>
          <p:nvPr/>
        </p:nvCxnSpPr>
        <p:spPr>
          <a:xfrm>
            <a:off x="6095998" y="5029200"/>
            <a:ext cx="0" cy="914400"/>
          </a:xfrm>
          <a:prstGeom prst="line">
            <a:avLst/>
          </a:prstGeom>
          <a:ln w="28575">
            <a:solidFill>
              <a:srgbClr val="05255D"/>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888396DA-7729-AF94-DB79-E03A2F0D9AA8}"/>
              </a:ext>
            </a:extLst>
          </p:cNvPr>
          <p:cNvSpPr txBox="1"/>
          <p:nvPr/>
        </p:nvSpPr>
        <p:spPr>
          <a:xfrm>
            <a:off x="5565057" y="5264222"/>
            <a:ext cx="1327354" cy="400110"/>
          </a:xfrm>
          <a:prstGeom prst="rect">
            <a:avLst/>
          </a:prstGeom>
          <a:noFill/>
        </p:spPr>
        <p:txBody>
          <a:bodyPr wrap="square" rtlCol="0">
            <a:spAutoFit/>
          </a:bodyPr>
          <a:lstStyle/>
          <a:p>
            <a:r>
              <a:rPr lang="en-US" sz="2000" dirty="0"/>
              <a:t>URANUS</a:t>
            </a:r>
            <a:endParaRPr lang="en-US" sz="1400" dirty="0"/>
          </a:p>
        </p:txBody>
      </p:sp>
      <p:cxnSp>
        <p:nvCxnSpPr>
          <p:cNvPr id="4" name="Straight Connector 3">
            <a:extLst>
              <a:ext uri="{FF2B5EF4-FFF2-40B4-BE49-F238E27FC236}">
                <a16:creationId xmlns:a16="http://schemas.microsoft.com/office/drawing/2014/main" id="{C6408F6C-C744-95AF-2E81-6601329E944E}"/>
              </a:ext>
            </a:extLst>
          </p:cNvPr>
          <p:cNvCxnSpPr/>
          <p:nvPr/>
        </p:nvCxnSpPr>
        <p:spPr>
          <a:xfrm>
            <a:off x="3623185" y="5029200"/>
            <a:ext cx="0" cy="914400"/>
          </a:xfrm>
          <a:prstGeom prst="line">
            <a:avLst/>
          </a:prstGeom>
          <a:ln w="28575">
            <a:solidFill>
              <a:srgbClr val="05255D"/>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3F0B565E-7D41-7F09-104A-153245D9BE7E}"/>
              </a:ext>
            </a:extLst>
          </p:cNvPr>
          <p:cNvSpPr txBox="1"/>
          <p:nvPr/>
        </p:nvSpPr>
        <p:spPr>
          <a:xfrm>
            <a:off x="3266768" y="5264222"/>
            <a:ext cx="1327354" cy="400110"/>
          </a:xfrm>
          <a:prstGeom prst="rect">
            <a:avLst/>
          </a:prstGeom>
          <a:noFill/>
        </p:spPr>
        <p:txBody>
          <a:bodyPr wrap="square" rtlCol="0">
            <a:spAutoFit/>
          </a:bodyPr>
          <a:lstStyle/>
          <a:p>
            <a:r>
              <a:rPr lang="en-US" sz="2000" dirty="0"/>
              <a:t>NEPTUNE</a:t>
            </a:r>
            <a:endParaRPr lang="en-US" sz="1400" dirty="0"/>
          </a:p>
        </p:txBody>
      </p:sp>
      <p:cxnSp>
        <p:nvCxnSpPr>
          <p:cNvPr id="7" name="Straight Connector 6">
            <a:extLst>
              <a:ext uri="{FF2B5EF4-FFF2-40B4-BE49-F238E27FC236}">
                <a16:creationId xmlns:a16="http://schemas.microsoft.com/office/drawing/2014/main" id="{B5717021-3468-0E66-6BAC-54E2B01CF6CB}"/>
              </a:ext>
            </a:extLst>
          </p:cNvPr>
          <p:cNvCxnSpPr/>
          <p:nvPr/>
        </p:nvCxnSpPr>
        <p:spPr>
          <a:xfrm>
            <a:off x="8524566" y="5049816"/>
            <a:ext cx="0" cy="914400"/>
          </a:xfrm>
          <a:prstGeom prst="line">
            <a:avLst/>
          </a:prstGeom>
          <a:ln w="28575">
            <a:solidFill>
              <a:srgbClr val="05255D"/>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F40B84D9-46CD-6207-F274-F8346F6DE9D9}"/>
              </a:ext>
            </a:extLst>
          </p:cNvPr>
          <p:cNvSpPr txBox="1"/>
          <p:nvPr/>
        </p:nvSpPr>
        <p:spPr>
          <a:xfrm>
            <a:off x="7905134" y="5242099"/>
            <a:ext cx="1327354" cy="400110"/>
          </a:xfrm>
          <a:prstGeom prst="rect">
            <a:avLst/>
          </a:prstGeom>
          <a:noFill/>
        </p:spPr>
        <p:txBody>
          <a:bodyPr wrap="square" rtlCol="0">
            <a:spAutoFit/>
          </a:bodyPr>
          <a:lstStyle/>
          <a:p>
            <a:r>
              <a:rPr lang="en-US" sz="2000" dirty="0"/>
              <a:t>SATURN</a:t>
            </a:r>
            <a:endParaRPr lang="en-US" sz="1400" dirty="0"/>
          </a:p>
        </p:txBody>
      </p:sp>
      <p:cxnSp>
        <p:nvCxnSpPr>
          <p:cNvPr id="10" name="Straight Connector 9">
            <a:extLst>
              <a:ext uri="{FF2B5EF4-FFF2-40B4-BE49-F238E27FC236}">
                <a16:creationId xmlns:a16="http://schemas.microsoft.com/office/drawing/2014/main" id="{C3623F11-AF0F-63A5-3AB2-4D3BC07A35CF}"/>
              </a:ext>
            </a:extLst>
          </p:cNvPr>
          <p:cNvCxnSpPr/>
          <p:nvPr/>
        </p:nvCxnSpPr>
        <p:spPr>
          <a:xfrm>
            <a:off x="9719185" y="5029200"/>
            <a:ext cx="0" cy="914400"/>
          </a:xfrm>
          <a:prstGeom prst="line">
            <a:avLst/>
          </a:prstGeom>
          <a:ln w="28575">
            <a:solidFill>
              <a:srgbClr val="05255D"/>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B99BD432-B483-7FCE-74D8-C9FB5E498CDF}"/>
              </a:ext>
            </a:extLst>
          </p:cNvPr>
          <p:cNvSpPr txBox="1"/>
          <p:nvPr/>
        </p:nvSpPr>
        <p:spPr>
          <a:xfrm>
            <a:off x="9055508" y="5213396"/>
            <a:ext cx="1327354" cy="400110"/>
          </a:xfrm>
          <a:prstGeom prst="rect">
            <a:avLst/>
          </a:prstGeom>
          <a:noFill/>
        </p:spPr>
        <p:txBody>
          <a:bodyPr wrap="square" rtlCol="0">
            <a:spAutoFit/>
          </a:bodyPr>
          <a:lstStyle/>
          <a:p>
            <a:r>
              <a:rPr lang="en-US" sz="2000" dirty="0"/>
              <a:t>JUPITER</a:t>
            </a:r>
            <a:endParaRPr lang="en-US" sz="1400" dirty="0"/>
          </a:p>
        </p:txBody>
      </p:sp>
      <p:cxnSp>
        <p:nvCxnSpPr>
          <p:cNvPr id="14" name="Straight Connector 13">
            <a:extLst>
              <a:ext uri="{FF2B5EF4-FFF2-40B4-BE49-F238E27FC236}">
                <a16:creationId xmlns:a16="http://schemas.microsoft.com/office/drawing/2014/main" id="{D99B0403-CC38-1337-B2B3-6782CE546FA0}"/>
              </a:ext>
            </a:extLst>
          </p:cNvPr>
          <p:cNvCxnSpPr/>
          <p:nvPr/>
        </p:nvCxnSpPr>
        <p:spPr>
          <a:xfrm>
            <a:off x="10382862" y="5035067"/>
            <a:ext cx="0" cy="914400"/>
          </a:xfrm>
          <a:prstGeom prst="line">
            <a:avLst/>
          </a:prstGeom>
          <a:ln w="28575">
            <a:solidFill>
              <a:srgbClr val="05255D"/>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4887654-097C-4D39-58DF-4E9308CA589E}"/>
              </a:ext>
            </a:extLst>
          </p:cNvPr>
          <p:cNvSpPr txBox="1"/>
          <p:nvPr/>
        </p:nvSpPr>
        <p:spPr>
          <a:xfrm>
            <a:off x="9719185" y="6097897"/>
            <a:ext cx="1327354" cy="707886"/>
          </a:xfrm>
          <a:prstGeom prst="rect">
            <a:avLst/>
          </a:prstGeom>
          <a:noFill/>
        </p:spPr>
        <p:txBody>
          <a:bodyPr wrap="square" rtlCol="0">
            <a:spAutoFit/>
          </a:bodyPr>
          <a:lstStyle/>
          <a:p>
            <a:r>
              <a:rPr lang="en-US" sz="2000" dirty="0"/>
              <a:t>ASTEROID BELT</a:t>
            </a:r>
            <a:endParaRPr lang="en-US" sz="1400" dirty="0"/>
          </a:p>
        </p:txBody>
      </p:sp>
      <p:sp>
        <p:nvSpPr>
          <p:cNvPr id="16" name="Freeform 15">
            <a:extLst>
              <a:ext uri="{FF2B5EF4-FFF2-40B4-BE49-F238E27FC236}">
                <a16:creationId xmlns:a16="http://schemas.microsoft.com/office/drawing/2014/main" id="{04B10613-F4DE-9EFA-D9F0-9E00A3AB84BF}"/>
              </a:ext>
            </a:extLst>
          </p:cNvPr>
          <p:cNvSpPr/>
          <p:nvPr/>
        </p:nvSpPr>
        <p:spPr>
          <a:xfrm>
            <a:off x="10117395" y="5943600"/>
            <a:ext cx="265468" cy="250723"/>
          </a:xfrm>
          <a:custGeom>
            <a:avLst/>
            <a:gdLst>
              <a:gd name="csX0" fmla="*/ 280219 w 280219"/>
              <a:gd name="csY0" fmla="*/ 0 h 206478"/>
              <a:gd name="csX1" fmla="*/ 221225 w 280219"/>
              <a:gd name="csY1" fmla="*/ 103239 h 206478"/>
              <a:gd name="csX2" fmla="*/ 176980 w 280219"/>
              <a:gd name="csY2" fmla="*/ 117987 h 206478"/>
              <a:gd name="csX3" fmla="*/ 132735 w 280219"/>
              <a:gd name="csY3" fmla="*/ 147484 h 206478"/>
              <a:gd name="csX4" fmla="*/ 44245 w 280219"/>
              <a:gd name="csY4" fmla="*/ 176981 h 206478"/>
              <a:gd name="csX5" fmla="*/ 0 w 280219"/>
              <a:gd name="csY5" fmla="*/ 206478 h 206478"/>
            </a:gdLst>
            <a:ahLst/>
            <a:cxnLst>
              <a:cxn ang="0">
                <a:pos x="csX0" y="csY0"/>
              </a:cxn>
              <a:cxn ang="0">
                <a:pos x="csX1" y="csY1"/>
              </a:cxn>
              <a:cxn ang="0">
                <a:pos x="csX2" y="csY2"/>
              </a:cxn>
              <a:cxn ang="0">
                <a:pos x="csX3" y="csY3"/>
              </a:cxn>
              <a:cxn ang="0">
                <a:pos x="csX4" y="csY4"/>
              </a:cxn>
              <a:cxn ang="0">
                <a:pos x="csX5" y="csY5"/>
              </a:cxn>
            </a:cxnLst>
            <a:rect l="l" t="t" r="r" b="b"/>
            <a:pathLst>
              <a:path w="280219" h="206478">
                <a:moveTo>
                  <a:pt x="280219" y="0"/>
                </a:moveTo>
                <a:cubicBezTo>
                  <a:pt x="260554" y="34413"/>
                  <a:pt x="247325" y="73410"/>
                  <a:pt x="221225" y="103239"/>
                </a:cubicBezTo>
                <a:cubicBezTo>
                  <a:pt x="210988" y="114939"/>
                  <a:pt x="190885" y="111035"/>
                  <a:pt x="176980" y="117987"/>
                </a:cubicBezTo>
                <a:cubicBezTo>
                  <a:pt x="161126" y="125914"/>
                  <a:pt x="148933" y="140285"/>
                  <a:pt x="132735" y="147484"/>
                </a:cubicBezTo>
                <a:cubicBezTo>
                  <a:pt x="104323" y="160112"/>
                  <a:pt x="70115" y="159734"/>
                  <a:pt x="44245" y="176981"/>
                </a:cubicBezTo>
                <a:lnTo>
                  <a:pt x="0" y="206478"/>
                </a:lnTo>
              </a:path>
            </a:pathLst>
          </a:cu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diagram of a book&#10;&#10;AI-generated content may be incorrect.">
            <a:extLst>
              <a:ext uri="{FF2B5EF4-FFF2-40B4-BE49-F238E27FC236}">
                <a16:creationId xmlns:a16="http://schemas.microsoft.com/office/drawing/2014/main" id="{E93C186B-C9AA-2B46-469F-FAFB3128233B}"/>
              </a:ext>
            </a:extLst>
          </p:cNvPr>
          <p:cNvPicPr>
            <a:picLocks noChangeAspect="1"/>
          </p:cNvPicPr>
          <p:nvPr/>
        </p:nvPicPr>
        <p:blipFill>
          <a:blip r:embed="rId3">
            <a:extLst>
              <a:ext uri="{28A0092B-C50C-407E-A947-70E740481C1C}">
                <a14:useLocalDpi xmlns:a14="http://schemas.microsoft.com/office/drawing/2010/main" val="0"/>
              </a:ext>
            </a:extLst>
          </a:blip>
          <a:srcRect t="73151" b="18935"/>
          <a:stretch>
            <a:fillRect/>
          </a:stretch>
        </p:blipFill>
        <p:spPr>
          <a:xfrm>
            <a:off x="838198" y="3136722"/>
            <a:ext cx="10515600" cy="1035641"/>
          </a:xfrm>
          <a:prstGeom prst="rect">
            <a:avLst/>
          </a:prstGeom>
        </p:spPr>
      </p:pic>
      <p:cxnSp>
        <p:nvCxnSpPr>
          <p:cNvPr id="17" name="Straight Connector 16">
            <a:extLst>
              <a:ext uri="{FF2B5EF4-FFF2-40B4-BE49-F238E27FC236}">
                <a16:creationId xmlns:a16="http://schemas.microsoft.com/office/drawing/2014/main" id="{C3DF827C-1768-443C-B972-067D1DF02351}"/>
              </a:ext>
            </a:extLst>
          </p:cNvPr>
          <p:cNvCxnSpPr/>
          <p:nvPr/>
        </p:nvCxnSpPr>
        <p:spPr>
          <a:xfrm>
            <a:off x="10667996" y="5029200"/>
            <a:ext cx="0" cy="914400"/>
          </a:xfrm>
          <a:prstGeom prst="line">
            <a:avLst/>
          </a:prstGeom>
          <a:ln w="28575">
            <a:solidFill>
              <a:srgbClr val="05255D"/>
            </a:solidFill>
          </a:ln>
        </p:spPr>
        <p:style>
          <a:lnRef idx="1">
            <a:schemeClr val="accent1"/>
          </a:lnRef>
          <a:fillRef idx="0">
            <a:schemeClr val="accent1"/>
          </a:fillRef>
          <a:effectRef idx="0">
            <a:schemeClr val="accent1"/>
          </a:effectRef>
          <a:fontRef idx="minor">
            <a:schemeClr val="tx1"/>
          </a:fontRef>
        </p:style>
      </p:cxnSp>
      <p:sp>
        <p:nvSpPr>
          <p:cNvPr id="18" name="Freeform 17">
            <a:extLst>
              <a:ext uri="{FF2B5EF4-FFF2-40B4-BE49-F238E27FC236}">
                <a16:creationId xmlns:a16="http://schemas.microsoft.com/office/drawing/2014/main" id="{E247C260-F5D1-5A0C-803D-76ED80A305DD}"/>
              </a:ext>
            </a:extLst>
          </p:cNvPr>
          <p:cNvSpPr/>
          <p:nvPr/>
        </p:nvSpPr>
        <p:spPr>
          <a:xfrm rot="16582028">
            <a:off x="10335498" y="4638784"/>
            <a:ext cx="343817" cy="395296"/>
          </a:xfrm>
          <a:custGeom>
            <a:avLst/>
            <a:gdLst>
              <a:gd name="csX0" fmla="*/ 280219 w 280219"/>
              <a:gd name="csY0" fmla="*/ 0 h 206478"/>
              <a:gd name="csX1" fmla="*/ 221225 w 280219"/>
              <a:gd name="csY1" fmla="*/ 103239 h 206478"/>
              <a:gd name="csX2" fmla="*/ 176980 w 280219"/>
              <a:gd name="csY2" fmla="*/ 117987 h 206478"/>
              <a:gd name="csX3" fmla="*/ 132735 w 280219"/>
              <a:gd name="csY3" fmla="*/ 147484 h 206478"/>
              <a:gd name="csX4" fmla="*/ 44245 w 280219"/>
              <a:gd name="csY4" fmla="*/ 176981 h 206478"/>
              <a:gd name="csX5" fmla="*/ 0 w 280219"/>
              <a:gd name="csY5" fmla="*/ 206478 h 206478"/>
            </a:gdLst>
            <a:ahLst/>
            <a:cxnLst>
              <a:cxn ang="0">
                <a:pos x="csX0" y="csY0"/>
              </a:cxn>
              <a:cxn ang="0">
                <a:pos x="csX1" y="csY1"/>
              </a:cxn>
              <a:cxn ang="0">
                <a:pos x="csX2" y="csY2"/>
              </a:cxn>
              <a:cxn ang="0">
                <a:pos x="csX3" y="csY3"/>
              </a:cxn>
              <a:cxn ang="0">
                <a:pos x="csX4" y="csY4"/>
              </a:cxn>
              <a:cxn ang="0">
                <a:pos x="csX5" y="csY5"/>
              </a:cxn>
            </a:cxnLst>
            <a:rect l="l" t="t" r="r" b="b"/>
            <a:pathLst>
              <a:path w="280219" h="206478">
                <a:moveTo>
                  <a:pt x="280219" y="0"/>
                </a:moveTo>
                <a:cubicBezTo>
                  <a:pt x="260554" y="34413"/>
                  <a:pt x="247325" y="73410"/>
                  <a:pt x="221225" y="103239"/>
                </a:cubicBezTo>
                <a:cubicBezTo>
                  <a:pt x="210988" y="114939"/>
                  <a:pt x="190885" y="111035"/>
                  <a:pt x="176980" y="117987"/>
                </a:cubicBezTo>
                <a:cubicBezTo>
                  <a:pt x="161126" y="125914"/>
                  <a:pt x="148933" y="140285"/>
                  <a:pt x="132735" y="147484"/>
                </a:cubicBezTo>
                <a:cubicBezTo>
                  <a:pt x="104323" y="160112"/>
                  <a:pt x="70115" y="159734"/>
                  <a:pt x="44245" y="176981"/>
                </a:cubicBezTo>
                <a:lnTo>
                  <a:pt x="0" y="206478"/>
                </a:lnTo>
              </a:path>
            </a:pathLst>
          </a:cu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BD267938-8A14-F6FD-D9AB-2ED68E4257BB}"/>
              </a:ext>
            </a:extLst>
          </p:cNvPr>
          <p:cNvSpPr txBox="1"/>
          <p:nvPr/>
        </p:nvSpPr>
        <p:spPr>
          <a:xfrm>
            <a:off x="9586452" y="4436322"/>
            <a:ext cx="1327354" cy="400110"/>
          </a:xfrm>
          <a:prstGeom prst="rect">
            <a:avLst/>
          </a:prstGeom>
          <a:noFill/>
        </p:spPr>
        <p:txBody>
          <a:bodyPr wrap="square" rtlCol="0">
            <a:spAutoFit/>
          </a:bodyPr>
          <a:lstStyle/>
          <a:p>
            <a:r>
              <a:rPr lang="en-US" sz="2000" dirty="0"/>
              <a:t>MARS</a:t>
            </a:r>
            <a:endParaRPr lang="en-US" sz="1400" dirty="0"/>
          </a:p>
        </p:txBody>
      </p:sp>
    </p:spTree>
    <p:extLst>
      <p:ext uri="{BB962C8B-B14F-4D97-AF65-F5344CB8AC3E}">
        <p14:creationId xmlns:p14="http://schemas.microsoft.com/office/powerpoint/2010/main" val="15788773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0D5030-E132-6A19-0DF4-10C0E45C99A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67F61B8-5A73-1137-507D-DB80FD946EEB}"/>
              </a:ext>
            </a:extLst>
          </p:cNvPr>
          <p:cNvSpPr>
            <a:spLocks noGrp="1"/>
          </p:cNvSpPr>
          <p:nvPr>
            <p:ph idx="1"/>
          </p:nvPr>
        </p:nvSpPr>
        <p:spPr>
          <a:xfrm>
            <a:off x="838200" y="1393722"/>
            <a:ext cx="10515600" cy="2204884"/>
          </a:xfrm>
        </p:spPr>
        <p:txBody>
          <a:bodyPr>
            <a:noAutofit/>
          </a:bodyPr>
          <a:lstStyle/>
          <a:p>
            <a:pPr marL="0" indent="0">
              <a:buNone/>
            </a:pPr>
            <a:r>
              <a:rPr lang="en-GB" sz="3600" b="1" dirty="0">
                <a:latin typeface="Arial" panose="020B0604020202020204" pitchFamily="34" charset="0"/>
                <a:cs typeface="Arial" panose="020B0604020202020204" pitchFamily="34" charset="0"/>
              </a:rPr>
              <a:t>Step 8: </a:t>
            </a:r>
            <a:r>
              <a:rPr lang="en-GB" sz="3600" dirty="0">
                <a:latin typeface="Arial" panose="020B0604020202020204" pitchFamily="34" charset="0"/>
                <a:cs typeface="Arial" panose="020B0604020202020204" pitchFamily="34" charset="0"/>
              </a:rPr>
              <a:t>Write </a:t>
            </a:r>
            <a:r>
              <a:rPr lang="en-GB" sz="3600" b="1" u="sng" dirty="0">
                <a:latin typeface="Arial" panose="020B0604020202020204" pitchFamily="34" charset="0"/>
                <a:cs typeface="Arial" panose="020B0604020202020204" pitchFamily="34" charset="0"/>
              </a:rPr>
              <a:t>Mercury</a:t>
            </a:r>
            <a:r>
              <a:rPr lang="en-GB" sz="3600" dirty="0">
                <a:latin typeface="Arial" panose="020B0604020202020204" pitchFamily="34" charset="0"/>
                <a:cs typeface="Arial" panose="020B0604020202020204" pitchFamily="34" charset="0"/>
              </a:rPr>
              <a:t>, </a:t>
            </a:r>
            <a:r>
              <a:rPr lang="en-GB" sz="3600" b="1" u="sng" dirty="0">
                <a:latin typeface="Arial" panose="020B0604020202020204" pitchFamily="34" charset="0"/>
                <a:cs typeface="Arial" panose="020B0604020202020204" pitchFamily="34" charset="0"/>
              </a:rPr>
              <a:t>Venus</a:t>
            </a:r>
            <a:r>
              <a:rPr lang="en-GB" sz="3600" dirty="0">
                <a:latin typeface="Arial" panose="020B0604020202020204" pitchFamily="34" charset="0"/>
                <a:cs typeface="Arial" panose="020B0604020202020204" pitchFamily="34" charset="0"/>
              </a:rPr>
              <a:t>, and </a:t>
            </a:r>
            <a:r>
              <a:rPr lang="en-GB" sz="3600" b="1" u="sng" dirty="0">
                <a:latin typeface="Arial" panose="020B0604020202020204" pitchFamily="34" charset="0"/>
                <a:cs typeface="Arial" panose="020B0604020202020204" pitchFamily="34" charset="0"/>
              </a:rPr>
              <a:t>Earth</a:t>
            </a:r>
            <a:r>
              <a:rPr lang="en-GB" sz="3600" dirty="0">
                <a:latin typeface="Arial" panose="020B0604020202020204" pitchFamily="34" charset="0"/>
                <a:cs typeface="Arial" panose="020B0604020202020204" pitchFamily="34" charset="0"/>
              </a:rPr>
              <a:t> evenly in the space between the Sun and Mars. Write them in the correct order with Mercury closest to the Sun.</a:t>
            </a:r>
          </a:p>
        </p:txBody>
      </p:sp>
      <p:pic>
        <p:nvPicPr>
          <p:cNvPr id="5" name="Picture 4" descr="A diagram of a book&#10;&#10;AI-generated content may be incorrect.">
            <a:extLst>
              <a:ext uri="{FF2B5EF4-FFF2-40B4-BE49-F238E27FC236}">
                <a16:creationId xmlns:a16="http://schemas.microsoft.com/office/drawing/2014/main" id="{EB0784FB-D2E8-E609-E1E3-9B0388E18608}"/>
              </a:ext>
            </a:extLst>
          </p:cNvPr>
          <p:cNvPicPr>
            <a:picLocks noChangeAspect="1"/>
          </p:cNvPicPr>
          <p:nvPr/>
        </p:nvPicPr>
        <p:blipFill>
          <a:blip r:embed="rId3">
            <a:extLst>
              <a:ext uri="{28A0092B-C50C-407E-A947-70E740481C1C}">
                <a14:useLocalDpi xmlns:a14="http://schemas.microsoft.com/office/drawing/2010/main" val="0"/>
              </a:ext>
            </a:extLst>
          </a:blip>
          <a:srcRect t="81654" b="2519"/>
          <a:stretch>
            <a:fillRect/>
          </a:stretch>
        </p:blipFill>
        <p:spPr>
          <a:xfrm>
            <a:off x="838201" y="3805084"/>
            <a:ext cx="10515599" cy="2094271"/>
          </a:xfrm>
          <a:prstGeom prst="rect">
            <a:avLst/>
          </a:prstGeom>
        </p:spPr>
      </p:pic>
    </p:spTree>
    <p:extLst>
      <p:ext uri="{BB962C8B-B14F-4D97-AF65-F5344CB8AC3E}">
        <p14:creationId xmlns:p14="http://schemas.microsoft.com/office/powerpoint/2010/main" val="2994655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425F6F-0B82-EDE1-4D3C-174F6E3202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E4195A-7E62-2042-B23A-7939B6F43502}"/>
              </a:ext>
            </a:extLst>
          </p:cNvPr>
          <p:cNvSpPr>
            <a:spLocks noGrp="1"/>
          </p:cNvSpPr>
          <p:nvPr>
            <p:ph type="title"/>
          </p:nvPr>
        </p:nvSpPr>
        <p:spPr>
          <a:xfrm>
            <a:off x="467810" y="1135061"/>
            <a:ext cx="5458428" cy="690563"/>
          </a:xfrm>
        </p:spPr>
        <p:txBody>
          <a:bodyPr>
            <a:normAutofit fontScale="90000"/>
          </a:bodyPr>
          <a:lstStyle/>
          <a:p>
            <a:r>
              <a:rPr lang="en-GB" b="1" dirty="0"/>
              <a:t>Your scale</a:t>
            </a:r>
            <a:endParaRPr lang="en-US" b="1" dirty="0"/>
          </a:p>
        </p:txBody>
      </p:sp>
      <p:sp>
        <p:nvSpPr>
          <p:cNvPr id="3" name="Content Placeholder 2">
            <a:extLst>
              <a:ext uri="{FF2B5EF4-FFF2-40B4-BE49-F238E27FC236}">
                <a16:creationId xmlns:a16="http://schemas.microsoft.com/office/drawing/2014/main" id="{2530BF6F-4979-8341-359E-359222FDE807}"/>
              </a:ext>
            </a:extLst>
          </p:cNvPr>
          <p:cNvSpPr>
            <a:spLocks noGrp="1"/>
          </p:cNvSpPr>
          <p:nvPr>
            <p:ph idx="1"/>
          </p:nvPr>
        </p:nvSpPr>
        <p:spPr>
          <a:xfrm>
            <a:off x="467809" y="2210396"/>
            <a:ext cx="11518245" cy="1598907"/>
          </a:xfrm>
        </p:spPr>
        <p:txBody>
          <a:bodyPr>
            <a:noAutofit/>
          </a:bodyPr>
          <a:lstStyle/>
          <a:p>
            <a:pPr marL="0" indent="0">
              <a:lnSpc>
                <a:spcPct val="110000"/>
              </a:lnSpc>
              <a:buNone/>
            </a:pPr>
            <a:r>
              <a:rPr lang="en-GB" dirty="0">
                <a:latin typeface="Arial" panose="020B0604020202020204" pitchFamily="34" charset="0"/>
                <a:cs typeface="Arial" panose="020B0604020202020204" pitchFamily="34" charset="0"/>
              </a:rPr>
              <a:t>Scale means…</a:t>
            </a:r>
          </a:p>
          <a:p>
            <a:pPr marL="0" indent="0">
              <a:lnSpc>
                <a:spcPct val="110000"/>
              </a:lnSpc>
              <a:buNone/>
            </a:pPr>
            <a:r>
              <a:rPr lang="en-GB" dirty="0">
                <a:latin typeface="Arial" panose="020B0604020202020204" pitchFamily="34" charset="0"/>
                <a:cs typeface="Arial" panose="020B0604020202020204" pitchFamily="34" charset="0"/>
              </a:rPr>
              <a:t>…the relationship between a distance on a map and the matching distance in real life.</a:t>
            </a:r>
          </a:p>
          <a:p>
            <a:pPr marL="0" indent="0">
              <a:lnSpc>
                <a:spcPct val="110000"/>
              </a:lnSpc>
              <a:buNone/>
            </a:pPr>
            <a:endParaRPr lang="en-GB" dirty="0">
              <a:latin typeface="Arial" panose="020B0604020202020204" pitchFamily="34" charset="0"/>
              <a:cs typeface="Arial" panose="020B0604020202020204" pitchFamily="34" charset="0"/>
            </a:endParaRPr>
          </a:p>
          <a:p>
            <a:pPr marL="0" indent="0">
              <a:lnSpc>
                <a:spcPct val="110000"/>
              </a:lnSpc>
              <a:buNone/>
            </a:pPr>
            <a:endParaRPr lang="en-GB" sz="2400" dirty="0"/>
          </a:p>
          <a:p>
            <a:pPr marL="0" indent="0">
              <a:lnSpc>
                <a:spcPct val="110000"/>
              </a:lnSpc>
              <a:buNone/>
            </a:pPr>
            <a:endParaRPr lang="en-GB" sz="2400" dirty="0"/>
          </a:p>
          <a:p>
            <a:pPr marL="0" indent="0">
              <a:lnSpc>
                <a:spcPct val="110000"/>
              </a:lnSpc>
              <a:buNone/>
            </a:pPr>
            <a:endParaRPr lang="en-GB" sz="2400" dirty="0"/>
          </a:p>
        </p:txBody>
      </p:sp>
      <p:pic>
        <p:nvPicPr>
          <p:cNvPr id="5" name="Graphic 4" descr="Treasure Map with solid fill">
            <a:extLst>
              <a:ext uri="{FF2B5EF4-FFF2-40B4-BE49-F238E27FC236}">
                <a16:creationId xmlns:a16="http://schemas.microsoft.com/office/drawing/2014/main" id="{28B0E1DB-BC6E-786E-6DE4-7E3002CA9F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117394" y="1148244"/>
            <a:ext cx="1739532" cy="1739532"/>
          </a:xfrm>
          <a:prstGeom prst="rect">
            <a:avLst/>
          </a:prstGeom>
        </p:spPr>
      </p:pic>
      <p:sp>
        <p:nvSpPr>
          <p:cNvPr id="8" name="TextBox 7">
            <a:extLst>
              <a:ext uri="{FF2B5EF4-FFF2-40B4-BE49-F238E27FC236}">
                <a16:creationId xmlns:a16="http://schemas.microsoft.com/office/drawing/2014/main" id="{D65A3F8D-2D9C-7498-D9F8-2868C9EA460A}"/>
              </a:ext>
            </a:extLst>
          </p:cNvPr>
          <p:cNvSpPr txBox="1"/>
          <p:nvPr/>
        </p:nvSpPr>
        <p:spPr>
          <a:xfrm>
            <a:off x="467809" y="4217103"/>
            <a:ext cx="7656263" cy="523220"/>
          </a:xfrm>
          <a:prstGeom prst="rect">
            <a:avLst/>
          </a:prstGeom>
          <a:noFill/>
        </p:spPr>
        <p:txBody>
          <a:bodyPr wrap="none" rtlCol="0">
            <a:spAutoFit/>
          </a:bodyPr>
          <a:lstStyle/>
          <a:p>
            <a:r>
              <a:rPr lang="en-GB" sz="2800" dirty="0">
                <a:solidFill>
                  <a:srgbClr val="001F5B"/>
                </a:solidFill>
                <a:latin typeface="Arial"/>
                <a:cs typeface="Arial"/>
              </a:rPr>
              <a:t>Note the scale size of your Solar System map: </a:t>
            </a:r>
          </a:p>
        </p:txBody>
      </p:sp>
      <p:sp>
        <p:nvSpPr>
          <p:cNvPr id="4" name="TextBox 3">
            <a:extLst>
              <a:ext uri="{FF2B5EF4-FFF2-40B4-BE49-F238E27FC236}">
                <a16:creationId xmlns:a16="http://schemas.microsoft.com/office/drawing/2014/main" id="{47251EEE-0FDD-0B15-50B2-59F60DF624D0}"/>
              </a:ext>
            </a:extLst>
          </p:cNvPr>
          <p:cNvSpPr txBox="1"/>
          <p:nvPr/>
        </p:nvSpPr>
        <p:spPr>
          <a:xfrm>
            <a:off x="3128647" y="5166578"/>
            <a:ext cx="5595182" cy="674736"/>
          </a:xfrm>
          <a:custGeom>
            <a:avLst/>
            <a:gdLst>
              <a:gd name="csX0" fmla="*/ 0 w 5595182"/>
              <a:gd name="csY0" fmla="*/ 0 h 674736"/>
              <a:gd name="csX1" fmla="*/ 587494 w 5595182"/>
              <a:gd name="csY1" fmla="*/ 0 h 674736"/>
              <a:gd name="csX2" fmla="*/ 1119036 w 5595182"/>
              <a:gd name="csY2" fmla="*/ 0 h 674736"/>
              <a:gd name="csX3" fmla="*/ 1930338 w 5595182"/>
              <a:gd name="csY3" fmla="*/ 0 h 674736"/>
              <a:gd name="csX4" fmla="*/ 2741639 w 5595182"/>
              <a:gd name="csY4" fmla="*/ 0 h 674736"/>
              <a:gd name="csX5" fmla="*/ 3329133 w 5595182"/>
              <a:gd name="csY5" fmla="*/ 0 h 674736"/>
              <a:gd name="csX6" fmla="*/ 3860676 w 5595182"/>
              <a:gd name="csY6" fmla="*/ 0 h 674736"/>
              <a:gd name="csX7" fmla="*/ 4448170 w 5595182"/>
              <a:gd name="csY7" fmla="*/ 0 h 674736"/>
              <a:gd name="csX8" fmla="*/ 5595182 w 5595182"/>
              <a:gd name="csY8" fmla="*/ 0 h 674736"/>
              <a:gd name="csX9" fmla="*/ 5595182 w 5595182"/>
              <a:gd name="csY9" fmla="*/ 674736 h 674736"/>
              <a:gd name="csX10" fmla="*/ 5007688 w 5595182"/>
              <a:gd name="csY10" fmla="*/ 674736 h 674736"/>
              <a:gd name="csX11" fmla="*/ 4196387 w 5595182"/>
              <a:gd name="csY11" fmla="*/ 674736 h 674736"/>
              <a:gd name="csX12" fmla="*/ 3441037 w 5595182"/>
              <a:gd name="csY12" fmla="*/ 674736 h 674736"/>
              <a:gd name="csX13" fmla="*/ 2797591 w 5595182"/>
              <a:gd name="csY13" fmla="*/ 674736 h 674736"/>
              <a:gd name="csX14" fmla="*/ 2266049 w 5595182"/>
              <a:gd name="csY14" fmla="*/ 674736 h 674736"/>
              <a:gd name="csX15" fmla="*/ 1454747 w 5595182"/>
              <a:gd name="csY15" fmla="*/ 674736 h 674736"/>
              <a:gd name="csX16" fmla="*/ 699398 w 5595182"/>
              <a:gd name="csY16" fmla="*/ 674736 h 674736"/>
              <a:gd name="csX17" fmla="*/ 0 w 5595182"/>
              <a:gd name="csY17" fmla="*/ 674736 h 674736"/>
              <a:gd name="csX18" fmla="*/ 0 w 5595182"/>
              <a:gd name="csY18" fmla="*/ 0 h 67473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5595182" h="674736" fill="none" extrusionOk="0">
                <a:moveTo>
                  <a:pt x="0" y="0"/>
                </a:moveTo>
                <a:cubicBezTo>
                  <a:pt x="174966" y="1181"/>
                  <a:pt x="461431" y="-11660"/>
                  <a:pt x="587494" y="0"/>
                </a:cubicBezTo>
                <a:cubicBezTo>
                  <a:pt x="713557" y="11660"/>
                  <a:pt x="930911" y="-10963"/>
                  <a:pt x="1119036" y="0"/>
                </a:cubicBezTo>
                <a:cubicBezTo>
                  <a:pt x="1307161" y="10963"/>
                  <a:pt x="1525607" y="-1875"/>
                  <a:pt x="1930338" y="0"/>
                </a:cubicBezTo>
                <a:cubicBezTo>
                  <a:pt x="2335069" y="1875"/>
                  <a:pt x="2451909" y="-4477"/>
                  <a:pt x="2741639" y="0"/>
                </a:cubicBezTo>
                <a:cubicBezTo>
                  <a:pt x="3031369" y="4477"/>
                  <a:pt x="3156462" y="22608"/>
                  <a:pt x="3329133" y="0"/>
                </a:cubicBezTo>
                <a:cubicBezTo>
                  <a:pt x="3501804" y="-22608"/>
                  <a:pt x="3749897" y="-19934"/>
                  <a:pt x="3860676" y="0"/>
                </a:cubicBezTo>
                <a:cubicBezTo>
                  <a:pt x="3971455" y="19934"/>
                  <a:pt x="4275816" y="-24672"/>
                  <a:pt x="4448170" y="0"/>
                </a:cubicBezTo>
                <a:cubicBezTo>
                  <a:pt x="4620524" y="24672"/>
                  <a:pt x="5312473" y="-10711"/>
                  <a:pt x="5595182" y="0"/>
                </a:cubicBezTo>
                <a:cubicBezTo>
                  <a:pt x="5606481" y="265669"/>
                  <a:pt x="5582496" y="523966"/>
                  <a:pt x="5595182" y="674736"/>
                </a:cubicBezTo>
                <a:cubicBezTo>
                  <a:pt x="5455398" y="667838"/>
                  <a:pt x="5134226" y="694856"/>
                  <a:pt x="5007688" y="674736"/>
                </a:cubicBezTo>
                <a:cubicBezTo>
                  <a:pt x="4881150" y="654616"/>
                  <a:pt x="4518553" y="676670"/>
                  <a:pt x="4196387" y="674736"/>
                </a:cubicBezTo>
                <a:cubicBezTo>
                  <a:pt x="3874221" y="672802"/>
                  <a:pt x="3785601" y="687382"/>
                  <a:pt x="3441037" y="674736"/>
                </a:cubicBezTo>
                <a:cubicBezTo>
                  <a:pt x="3096473" y="662091"/>
                  <a:pt x="2948565" y="677729"/>
                  <a:pt x="2797591" y="674736"/>
                </a:cubicBezTo>
                <a:cubicBezTo>
                  <a:pt x="2646617" y="671743"/>
                  <a:pt x="2525343" y="651574"/>
                  <a:pt x="2266049" y="674736"/>
                </a:cubicBezTo>
                <a:cubicBezTo>
                  <a:pt x="2006755" y="697898"/>
                  <a:pt x="1652480" y="691949"/>
                  <a:pt x="1454747" y="674736"/>
                </a:cubicBezTo>
                <a:cubicBezTo>
                  <a:pt x="1257014" y="657523"/>
                  <a:pt x="866299" y="663642"/>
                  <a:pt x="699398" y="674736"/>
                </a:cubicBezTo>
                <a:cubicBezTo>
                  <a:pt x="532497" y="685830"/>
                  <a:pt x="208302" y="694635"/>
                  <a:pt x="0" y="674736"/>
                </a:cubicBezTo>
                <a:cubicBezTo>
                  <a:pt x="505" y="400754"/>
                  <a:pt x="-27206" y="290029"/>
                  <a:pt x="0" y="0"/>
                </a:cubicBezTo>
                <a:close/>
              </a:path>
              <a:path w="5595182" h="674736" stroke="0" extrusionOk="0">
                <a:moveTo>
                  <a:pt x="0" y="0"/>
                </a:moveTo>
                <a:cubicBezTo>
                  <a:pt x="148882" y="29961"/>
                  <a:pt x="464897" y="-24163"/>
                  <a:pt x="699398" y="0"/>
                </a:cubicBezTo>
                <a:cubicBezTo>
                  <a:pt x="933899" y="24163"/>
                  <a:pt x="1180164" y="19132"/>
                  <a:pt x="1510699" y="0"/>
                </a:cubicBezTo>
                <a:cubicBezTo>
                  <a:pt x="1841234" y="-19132"/>
                  <a:pt x="1902535" y="6866"/>
                  <a:pt x="2042241" y="0"/>
                </a:cubicBezTo>
                <a:cubicBezTo>
                  <a:pt x="2181947" y="-6866"/>
                  <a:pt x="2393473" y="-31157"/>
                  <a:pt x="2685687" y="0"/>
                </a:cubicBezTo>
                <a:cubicBezTo>
                  <a:pt x="2977901" y="31157"/>
                  <a:pt x="3139218" y="-33775"/>
                  <a:pt x="3441037" y="0"/>
                </a:cubicBezTo>
                <a:cubicBezTo>
                  <a:pt x="3742856" y="33775"/>
                  <a:pt x="4066330" y="14169"/>
                  <a:pt x="4252338" y="0"/>
                </a:cubicBezTo>
                <a:cubicBezTo>
                  <a:pt x="4438346" y="-14169"/>
                  <a:pt x="5115066" y="-64211"/>
                  <a:pt x="5595182" y="0"/>
                </a:cubicBezTo>
                <a:cubicBezTo>
                  <a:pt x="5563317" y="329801"/>
                  <a:pt x="5581011" y="385504"/>
                  <a:pt x="5595182" y="674736"/>
                </a:cubicBezTo>
                <a:cubicBezTo>
                  <a:pt x="5372302" y="674077"/>
                  <a:pt x="5245692" y="662719"/>
                  <a:pt x="5063640" y="674736"/>
                </a:cubicBezTo>
                <a:cubicBezTo>
                  <a:pt x="4881588" y="686753"/>
                  <a:pt x="4474901" y="683737"/>
                  <a:pt x="4252338" y="674736"/>
                </a:cubicBezTo>
                <a:cubicBezTo>
                  <a:pt x="4029775" y="665735"/>
                  <a:pt x="3934638" y="688278"/>
                  <a:pt x="3720796" y="674736"/>
                </a:cubicBezTo>
                <a:cubicBezTo>
                  <a:pt x="3506954" y="661194"/>
                  <a:pt x="3129088" y="711263"/>
                  <a:pt x="2909495" y="674736"/>
                </a:cubicBezTo>
                <a:cubicBezTo>
                  <a:pt x="2689902" y="638209"/>
                  <a:pt x="2501693" y="671562"/>
                  <a:pt x="2322001" y="674736"/>
                </a:cubicBezTo>
                <a:cubicBezTo>
                  <a:pt x="2142309" y="677910"/>
                  <a:pt x="1933944" y="694172"/>
                  <a:pt x="1678555" y="674736"/>
                </a:cubicBezTo>
                <a:cubicBezTo>
                  <a:pt x="1423166" y="655300"/>
                  <a:pt x="1283872" y="672334"/>
                  <a:pt x="979157" y="674736"/>
                </a:cubicBezTo>
                <a:cubicBezTo>
                  <a:pt x="674442" y="677138"/>
                  <a:pt x="244417" y="695237"/>
                  <a:pt x="0" y="674736"/>
                </a:cubicBezTo>
                <a:cubicBezTo>
                  <a:pt x="-1602" y="537121"/>
                  <a:pt x="-758" y="224527"/>
                  <a:pt x="0" y="0"/>
                </a:cubicBezTo>
                <a:close/>
              </a:path>
            </a:pathLst>
          </a:custGeom>
          <a:solidFill>
            <a:schemeClr val="bg1"/>
          </a:solidFill>
          <a:ln w="38100">
            <a:solidFill>
              <a:schemeClr val="tx2"/>
            </a:solidFill>
            <a:extLst>
              <a:ext uri="{C807C97D-BFC1-408E-A445-0C87EB9F89A2}">
                <ask:lineSketchStyleProps xmlns:ask="http://schemas.microsoft.com/office/drawing/2018/sketchyshapes" sd="481711788">
                  <a:prstGeom prst="rect">
                    <a:avLst/>
                  </a:prstGeom>
                  <ask:type>
                    <ask:lineSketchFreehand/>
                  </ask:type>
                </ask:lineSketchStyleProps>
              </a:ext>
            </a:extLst>
          </a:ln>
        </p:spPr>
        <p:txBody>
          <a:bodyPr wrap="square" numCol="2" rtlCol="0">
            <a:spAutoFit/>
          </a:bodyPr>
          <a:lstStyle/>
          <a:p>
            <a:pPr>
              <a:spcBef>
                <a:spcPts val="600"/>
              </a:spcBef>
              <a:spcAft>
                <a:spcPts val="600"/>
              </a:spcAft>
            </a:pPr>
            <a:r>
              <a:rPr lang="en-GB" sz="3200" dirty="0">
                <a:solidFill>
                  <a:srgbClr val="05255D"/>
                </a:solidFill>
                <a:latin typeface="Arial" panose="020B0604020202020204" pitchFamily="34" charset="0"/>
                <a:cs typeface="Arial" panose="020B0604020202020204" pitchFamily="34" charset="0"/>
              </a:rPr>
              <a:t>1 </a:t>
            </a:r>
            <a:r>
              <a:rPr lang="en-GB" sz="3600" dirty="0">
                <a:solidFill>
                  <a:srgbClr val="05255D"/>
                </a:solidFill>
                <a:latin typeface="Arial" panose="020B0604020202020204" pitchFamily="34" charset="0"/>
                <a:cs typeface="Arial" panose="020B0604020202020204" pitchFamily="34" charset="0"/>
              </a:rPr>
              <a:t>mm =   </a:t>
            </a:r>
            <a:r>
              <a:rPr lang="en-GB" sz="3600" b="1" dirty="0">
                <a:solidFill>
                  <a:schemeClr val="bg1"/>
                </a:solidFill>
                <a:latin typeface="Arial" panose="020B0604020202020204" pitchFamily="34" charset="0"/>
                <a:cs typeface="Arial" panose="020B0604020202020204" pitchFamily="34" charset="0"/>
              </a:rPr>
              <a:t>10 Million   </a:t>
            </a:r>
            <a:r>
              <a:rPr lang="en-GB" sz="3600" dirty="0">
                <a:solidFill>
                  <a:srgbClr val="05255D"/>
                </a:solidFill>
                <a:latin typeface="Arial" panose="020B0604020202020204" pitchFamily="34" charset="0"/>
                <a:cs typeface="Arial" panose="020B0604020202020204" pitchFamily="34" charset="0"/>
              </a:rPr>
              <a:t>km</a:t>
            </a:r>
            <a:endParaRPr lang="en-GB" sz="1600" dirty="0">
              <a:solidFill>
                <a:srgbClr val="05255D"/>
              </a:solidFill>
              <a:latin typeface="Arial" panose="020B0604020202020204" pitchFamily="34" charset="0"/>
              <a:cs typeface="Arial" panose="020B0604020202020204" pitchFamily="34" charset="0"/>
            </a:endParaRPr>
          </a:p>
        </p:txBody>
      </p:sp>
      <p:sp>
        <p:nvSpPr>
          <p:cNvPr id="6" name="Oval 5">
            <a:extLst>
              <a:ext uri="{FF2B5EF4-FFF2-40B4-BE49-F238E27FC236}">
                <a16:creationId xmlns:a16="http://schemas.microsoft.com/office/drawing/2014/main" id="{30FE9B36-BD06-18F2-3C17-06BF56A1F82C}"/>
              </a:ext>
            </a:extLst>
          </p:cNvPr>
          <p:cNvSpPr/>
          <p:nvPr/>
        </p:nvSpPr>
        <p:spPr>
          <a:xfrm>
            <a:off x="9179181" y="4846791"/>
            <a:ext cx="2754630" cy="1725930"/>
          </a:xfrm>
          <a:prstGeom prst="ellipse">
            <a:avLst/>
          </a:prstGeom>
          <a:solidFill>
            <a:srgbClr val="2CD5C4"/>
          </a:solidFill>
          <a:ln>
            <a:solidFill>
              <a:srgbClr val="05255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panose="020B0604020202020204" pitchFamily="34" charset="0"/>
                <a:cs typeface="Arial" panose="020B0604020202020204" pitchFamily="34" charset="0"/>
              </a:rPr>
              <a:t>Student Workbook:  page 55</a:t>
            </a:r>
          </a:p>
        </p:txBody>
      </p:sp>
      <p:sp>
        <p:nvSpPr>
          <p:cNvPr id="7" name="TextBox 6">
            <a:extLst>
              <a:ext uri="{FF2B5EF4-FFF2-40B4-BE49-F238E27FC236}">
                <a16:creationId xmlns:a16="http://schemas.microsoft.com/office/drawing/2014/main" id="{8499326C-EEE6-13FD-AA52-B303219DFFDE}"/>
              </a:ext>
            </a:extLst>
          </p:cNvPr>
          <p:cNvSpPr txBox="1"/>
          <p:nvPr/>
        </p:nvSpPr>
        <p:spPr>
          <a:xfrm>
            <a:off x="5270366" y="5211558"/>
            <a:ext cx="2355582" cy="584775"/>
          </a:xfrm>
          <a:prstGeom prst="rect">
            <a:avLst/>
          </a:prstGeom>
          <a:noFill/>
        </p:spPr>
        <p:txBody>
          <a:bodyPr wrap="square" rtlCol="0">
            <a:spAutoFit/>
          </a:bodyPr>
          <a:lstStyle/>
          <a:p>
            <a:r>
              <a:rPr lang="en-US" sz="3200" b="1" dirty="0">
                <a:solidFill>
                  <a:srgbClr val="00205B"/>
                </a:solidFill>
                <a:latin typeface="Arial" panose="020B0604020202020204" pitchFamily="34" charset="0"/>
                <a:cs typeface="Arial" panose="020B0604020202020204" pitchFamily="34" charset="0"/>
              </a:rPr>
              <a:t>10 Million</a:t>
            </a:r>
          </a:p>
        </p:txBody>
      </p:sp>
    </p:spTree>
    <p:extLst>
      <p:ext uri="{BB962C8B-B14F-4D97-AF65-F5344CB8AC3E}">
        <p14:creationId xmlns:p14="http://schemas.microsoft.com/office/powerpoint/2010/main" val="1901818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0CB3BC-4DA2-7839-0D04-C913889E0593}"/>
            </a:ext>
          </a:extLst>
        </p:cNvPr>
        <p:cNvGrpSpPr/>
        <p:nvPr/>
      </p:nvGrpSpPr>
      <p:grpSpPr>
        <a:xfrm>
          <a:off x="0" y="0"/>
          <a:ext cx="0" cy="0"/>
          <a:chOff x="0" y="0"/>
          <a:chExt cx="0" cy="0"/>
        </a:xfrm>
      </p:grpSpPr>
      <p:pic>
        <p:nvPicPr>
          <p:cNvPr id="13" name="Picture 12" descr="Planetary model">
            <a:extLst>
              <a:ext uri="{FF2B5EF4-FFF2-40B4-BE49-F238E27FC236}">
                <a16:creationId xmlns:a16="http://schemas.microsoft.com/office/drawing/2014/main" id="{64D6331E-80D1-90F6-BD58-8B96E0AA0D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24127"/>
            <a:ext cx="12192000" cy="5834443"/>
          </a:xfrm>
          <a:prstGeom prst="rect">
            <a:avLst/>
          </a:prstGeom>
        </p:spPr>
      </p:pic>
      <p:sp>
        <p:nvSpPr>
          <p:cNvPr id="10" name="Title 1">
            <a:extLst>
              <a:ext uri="{FF2B5EF4-FFF2-40B4-BE49-F238E27FC236}">
                <a16:creationId xmlns:a16="http://schemas.microsoft.com/office/drawing/2014/main" id="{6EB6294F-9B02-C85A-BEA2-A8AC900EA023}"/>
              </a:ext>
            </a:extLst>
          </p:cNvPr>
          <p:cNvSpPr txBox="1">
            <a:spLocks/>
          </p:cNvSpPr>
          <p:nvPr/>
        </p:nvSpPr>
        <p:spPr>
          <a:xfrm>
            <a:off x="0" y="4741368"/>
            <a:ext cx="12192000" cy="1320219"/>
          </a:xfrm>
          <a:prstGeom prst="rect">
            <a:avLst/>
          </a:prstGeom>
          <a:solidFill>
            <a:schemeClr val="accent1"/>
          </a:solidFill>
          <a:ln>
            <a:solidFill>
              <a:schemeClr val="accent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Open Sans" pitchFamily="2" charset="0"/>
                <a:ea typeface="Open Sans" pitchFamily="2" charset="0"/>
                <a:cs typeface="Open Sans" pitchFamily="2" charset="0"/>
              </a:defRPr>
            </a:lvl1pPr>
          </a:lstStyle>
          <a:p>
            <a:pPr algn="ctr"/>
            <a:r>
              <a:rPr lang="en-US" sz="8000" dirty="0">
                <a:solidFill>
                  <a:schemeClr val="bg1"/>
                </a:solidFill>
                <a:latin typeface="Arial Narrow" panose="020B0604020202020204" pitchFamily="34" charset="0"/>
                <a:cs typeface="Arial Narrow" panose="020B0604020202020204" pitchFamily="34" charset="0"/>
              </a:rPr>
              <a:t>Activity 3: Planetary Motion</a:t>
            </a:r>
          </a:p>
        </p:txBody>
      </p:sp>
    </p:spTree>
    <p:extLst>
      <p:ext uri="{BB962C8B-B14F-4D97-AF65-F5344CB8AC3E}">
        <p14:creationId xmlns:p14="http://schemas.microsoft.com/office/powerpoint/2010/main" val="28357055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5D2612-BB9C-E838-E4EA-A86D428A30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0C3FEB-2102-3C2A-6271-F92031C49DE7}"/>
              </a:ext>
            </a:extLst>
          </p:cNvPr>
          <p:cNvSpPr>
            <a:spLocks noGrp="1"/>
          </p:cNvSpPr>
          <p:nvPr>
            <p:ph type="title"/>
          </p:nvPr>
        </p:nvSpPr>
        <p:spPr>
          <a:xfrm>
            <a:off x="467811" y="1226501"/>
            <a:ext cx="4532452" cy="690563"/>
          </a:xfrm>
        </p:spPr>
        <p:txBody>
          <a:bodyPr>
            <a:normAutofit fontScale="90000"/>
          </a:bodyPr>
          <a:lstStyle/>
          <a:p>
            <a:r>
              <a:rPr lang="en-GB" b="1" dirty="0"/>
              <a:t>Orbits</a:t>
            </a:r>
            <a:endParaRPr lang="en-US" b="1" dirty="0"/>
          </a:p>
        </p:txBody>
      </p:sp>
      <p:sp>
        <p:nvSpPr>
          <p:cNvPr id="3" name="Content Placeholder 2">
            <a:extLst>
              <a:ext uri="{FF2B5EF4-FFF2-40B4-BE49-F238E27FC236}">
                <a16:creationId xmlns:a16="http://schemas.microsoft.com/office/drawing/2014/main" id="{06E0C795-9C6D-988A-9A7A-9DD5C2CD5035}"/>
              </a:ext>
            </a:extLst>
          </p:cNvPr>
          <p:cNvSpPr>
            <a:spLocks noGrp="1"/>
          </p:cNvSpPr>
          <p:nvPr>
            <p:ph idx="1"/>
          </p:nvPr>
        </p:nvSpPr>
        <p:spPr>
          <a:xfrm>
            <a:off x="516583" y="2243363"/>
            <a:ext cx="7363584" cy="4251085"/>
          </a:xfrm>
        </p:spPr>
        <p:txBody>
          <a:bodyPr>
            <a:normAutofit lnSpcReduction="10000"/>
          </a:bodyPr>
          <a:lstStyle/>
          <a:p>
            <a:r>
              <a:rPr lang="en-GB" sz="3200" dirty="0">
                <a:latin typeface="Arial" panose="020B0604020202020204" pitchFamily="34" charset="0"/>
                <a:cs typeface="Arial" panose="020B0604020202020204" pitchFamily="34" charset="0"/>
              </a:rPr>
              <a:t>All of the planets orbit around the Sun which lies at the centre of the Solar System</a:t>
            </a:r>
          </a:p>
          <a:p>
            <a:pPr marL="0" indent="0">
              <a:buNone/>
            </a:pPr>
            <a:endParaRPr lang="en-GB" sz="3200" dirty="0">
              <a:latin typeface="Arial" panose="020B0604020202020204" pitchFamily="34" charset="0"/>
              <a:cs typeface="Arial" panose="020B0604020202020204" pitchFamily="34" charset="0"/>
            </a:endParaRPr>
          </a:p>
          <a:p>
            <a:r>
              <a:rPr lang="en-GB" sz="3200" dirty="0">
                <a:latin typeface="Arial" panose="020B0604020202020204" pitchFamily="34" charset="0"/>
                <a:cs typeface="Arial" panose="020B0604020202020204" pitchFamily="34" charset="0"/>
              </a:rPr>
              <a:t>Our map shows them in a straight line to the distances between the orbits </a:t>
            </a:r>
          </a:p>
          <a:p>
            <a:pPr marL="0" indent="0">
              <a:buNone/>
            </a:pPr>
            <a:endParaRPr lang="en-GB" sz="3200" dirty="0">
              <a:latin typeface="Arial" panose="020B0604020202020204" pitchFamily="34" charset="0"/>
              <a:cs typeface="Arial" panose="020B0604020202020204" pitchFamily="34" charset="0"/>
            </a:endParaRPr>
          </a:p>
          <a:p>
            <a:r>
              <a:rPr lang="en-GB" sz="3200" dirty="0">
                <a:latin typeface="Arial" panose="020B0604020202020204" pitchFamily="34" charset="0"/>
                <a:cs typeface="Arial" panose="020B0604020202020204" pitchFamily="34" charset="0"/>
              </a:rPr>
              <a:t>But planets do not stay in a straight line as they move around the Sun…</a:t>
            </a:r>
          </a:p>
        </p:txBody>
      </p:sp>
      <p:pic>
        <p:nvPicPr>
          <p:cNvPr id="11" name="Graphic 10" descr="Solar system with solid fill">
            <a:extLst>
              <a:ext uri="{FF2B5EF4-FFF2-40B4-BE49-F238E27FC236}">
                <a16:creationId xmlns:a16="http://schemas.microsoft.com/office/drawing/2014/main" id="{59FA0933-C217-DC07-E23F-D4BA31B3E04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263725" y="2412273"/>
            <a:ext cx="3411692" cy="3411692"/>
          </a:xfrm>
          <a:prstGeom prst="rect">
            <a:avLst/>
          </a:prstGeom>
        </p:spPr>
      </p:pic>
    </p:spTree>
    <p:extLst>
      <p:ext uri="{BB962C8B-B14F-4D97-AF65-F5344CB8AC3E}">
        <p14:creationId xmlns:p14="http://schemas.microsoft.com/office/powerpoint/2010/main" val="12115378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D3CFBE-D4FD-22F0-6116-7AD17E5339E6}"/>
            </a:ext>
          </a:extLst>
        </p:cNvPr>
        <p:cNvGrpSpPr/>
        <p:nvPr/>
      </p:nvGrpSpPr>
      <p:grpSpPr>
        <a:xfrm>
          <a:off x="0" y="0"/>
          <a:ext cx="0" cy="0"/>
          <a:chOff x="0" y="0"/>
          <a:chExt cx="0" cy="0"/>
        </a:xfrm>
      </p:grpSpPr>
      <p:pic>
        <p:nvPicPr>
          <p:cNvPr id="9" name="Online Media 8" descr="Solar System - Planet Movement Animation">
            <a:hlinkClick r:id="" action="ppaction://media"/>
            <a:extLst>
              <a:ext uri="{FF2B5EF4-FFF2-40B4-BE49-F238E27FC236}">
                <a16:creationId xmlns:a16="http://schemas.microsoft.com/office/drawing/2014/main" id="{A82A0898-5B9F-C66F-A3DA-E8C68D1FF75D}"/>
              </a:ext>
            </a:extLst>
          </p:cNvPr>
          <p:cNvPicPr>
            <a:picLocks noGrp="1" noRot="1" noChangeAspect="1"/>
          </p:cNvPicPr>
          <p:nvPr>
            <p:ph idx="1"/>
            <a:videoFile r:link="rId1"/>
          </p:nvPr>
        </p:nvPicPr>
        <p:blipFill>
          <a:blip r:embed="rId4"/>
          <a:stretch>
            <a:fillRect/>
          </a:stretch>
        </p:blipFill>
        <p:spPr>
          <a:xfrm>
            <a:off x="1069816" y="1139031"/>
            <a:ext cx="10052367" cy="5679972"/>
          </a:xfrm>
          <a:prstGeom prst="rect">
            <a:avLst/>
          </a:prstGeom>
        </p:spPr>
      </p:pic>
    </p:spTree>
    <p:extLst>
      <p:ext uri="{BB962C8B-B14F-4D97-AF65-F5344CB8AC3E}">
        <p14:creationId xmlns:p14="http://schemas.microsoft.com/office/powerpoint/2010/main" val="1892530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CD495-17C9-437A-FA75-48ADD461C6D8}"/>
              </a:ext>
            </a:extLst>
          </p:cNvPr>
          <p:cNvSpPr>
            <a:spLocks noGrp="1"/>
          </p:cNvSpPr>
          <p:nvPr>
            <p:ph type="title"/>
          </p:nvPr>
        </p:nvSpPr>
        <p:spPr/>
        <p:txBody>
          <a:bodyPr>
            <a:noAutofit/>
          </a:bodyPr>
          <a:lstStyle/>
          <a:p>
            <a:pPr>
              <a:lnSpc>
                <a:spcPct val="120000"/>
              </a:lnSpc>
              <a:spcBef>
                <a:spcPts val="120"/>
              </a:spcBef>
              <a:spcAft>
                <a:spcPts val="120"/>
              </a:spcAft>
            </a:pPr>
            <a:r>
              <a:rPr lang="en-GB" sz="3600" b="1" dirty="0">
                <a:solidFill>
                  <a:srgbClr val="001F5B"/>
                </a:solidFill>
                <a:latin typeface="Arial Narrow" panose="020B0604020202020204" pitchFamily="34" charset="0"/>
                <a:cs typeface="Arial Narrow" panose="020B0604020202020204" pitchFamily="34" charset="0"/>
              </a:rPr>
              <a:t>Complete the sentences using the words in the box:</a:t>
            </a:r>
          </a:p>
        </p:txBody>
      </p:sp>
      <p:sp>
        <p:nvSpPr>
          <p:cNvPr id="4" name="Rectangle 3">
            <a:extLst>
              <a:ext uri="{FF2B5EF4-FFF2-40B4-BE49-F238E27FC236}">
                <a16:creationId xmlns:a16="http://schemas.microsoft.com/office/drawing/2014/main" id="{5226887E-B63A-FCCA-1918-59DCC481C7A6}"/>
              </a:ext>
            </a:extLst>
          </p:cNvPr>
          <p:cNvSpPr/>
          <p:nvPr/>
        </p:nvSpPr>
        <p:spPr>
          <a:xfrm>
            <a:off x="648929" y="1783998"/>
            <a:ext cx="11223523" cy="3427401"/>
          </a:xfrm>
          <a:custGeom>
            <a:avLst/>
            <a:gdLst>
              <a:gd name="csX0" fmla="*/ 0 w 11223523"/>
              <a:gd name="csY0" fmla="*/ 0 h 3427401"/>
              <a:gd name="csX1" fmla="*/ 660207 w 11223523"/>
              <a:gd name="csY1" fmla="*/ 0 h 3427401"/>
              <a:gd name="csX2" fmla="*/ 1208179 w 11223523"/>
              <a:gd name="csY2" fmla="*/ 0 h 3427401"/>
              <a:gd name="csX3" fmla="*/ 1868386 w 11223523"/>
              <a:gd name="csY3" fmla="*/ 0 h 3427401"/>
              <a:gd name="csX4" fmla="*/ 2640829 w 11223523"/>
              <a:gd name="csY4" fmla="*/ 0 h 3427401"/>
              <a:gd name="csX5" fmla="*/ 3413271 w 11223523"/>
              <a:gd name="csY5" fmla="*/ 0 h 3427401"/>
              <a:gd name="csX6" fmla="*/ 4185714 w 11223523"/>
              <a:gd name="csY6" fmla="*/ 0 h 3427401"/>
              <a:gd name="csX7" fmla="*/ 5070392 w 11223523"/>
              <a:gd name="csY7" fmla="*/ 0 h 3427401"/>
              <a:gd name="csX8" fmla="*/ 5730599 w 11223523"/>
              <a:gd name="csY8" fmla="*/ 0 h 3427401"/>
              <a:gd name="csX9" fmla="*/ 6503041 w 11223523"/>
              <a:gd name="csY9" fmla="*/ 0 h 3427401"/>
              <a:gd name="csX10" fmla="*/ 7163249 w 11223523"/>
              <a:gd name="csY10" fmla="*/ 0 h 3427401"/>
              <a:gd name="csX11" fmla="*/ 7823456 w 11223523"/>
              <a:gd name="csY11" fmla="*/ 0 h 3427401"/>
              <a:gd name="csX12" fmla="*/ 8483663 w 11223523"/>
              <a:gd name="csY12" fmla="*/ 0 h 3427401"/>
              <a:gd name="csX13" fmla="*/ 8807165 w 11223523"/>
              <a:gd name="csY13" fmla="*/ 0 h 3427401"/>
              <a:gd name="csX14" fmla="*/ 9579607 w 11223523"/>
              <a:gd name="csY14" fmla="*/ 0 h 3427401"/>
              <a:gd name="csX15" fmla="*/ 9903109 w 11223523"/>
              <a:gd name="csY15" fmla="*/ 0 h 3427401"/>
              <a:gd name="csX16" fmla="*/ 10563316 w 11223523"/>
              <a:gd name="csY16" fmla="*/ 0 h 3427401"/>
              <a:gd name="csX17" fmla="*/ 11223523 w 11223523"/>
              <a:gd name="csY17" fmla="*/ 0 h 3427401"/>
              <a:gd name="csX18" fmla="*/ 11223523 w 11223523"/>
              <a:gd name="csY18" fmla="*/ 754028 h 3427401"/>
              <a:gd name="csX19" fmla="*/ 11223523 w 11223523"/>
              <a:gd name="csY19" fmla="*/ 1336686 h 3427401"/>
              <a:gd name="csX20" fmla="*/ 11223523 w 11223523"/>
              <a:gd name="csY20" fmla="*/ 1953619 h 3427401"/>
              <a:gd name="csX21" fmla="*/ 11223523 w 11223523"/>
              <a:gd name="csY21" fmla="*/ 2570551 h 3427401"/>
              <a:gd name="csX22" fmla="*/ 11223523 w 11223523"/>
              <a:gd name="csY22" fmla="*/ 3427401 h 3427401"/>
              <a:gd name="csX23" fmla="*/ 10563316 w 11223523"/>
              <a:gd name="csY23" fmla="*/ 3427401 h 3427401"/>
              <a:gd name="csX24" fmla="*/ 9678638 w 11223523"/>
              <a:gd name="csY24" fmla="*/ 3427401 h 3427401"/>
              <a:gd name="csX25" fmla="*/ 9018431 w 11223523"/>
              <a:gd name="csY25" fmla="*/ 3427401 h 3427401"/>
              <a:gd name="csX26" fmla="*/ 8133753 w 11223523"/>
              <a:gd name="csY26" fmla="*/ 3427401 h 3427401"/>
              <a:gd name="csX27" fmla="*/ 7473546 w 11223523"/>
              <a:gd name="csY27" fmla="*/ 3427401 h 3427401"/>
              <a:gd name="csX28" fmla="*/ 6701103 w 11223523"/>
              <a:gd name="csY28" fmla="*/ 3427401 h 3427401"/>
              <a:gd name="csX29" fmla="*/ 6377602 w 11223523"/>
              <a:gd name="csY29" fmla="*/ 3427401 h 3427401"/>
              <a:gd name="csX30" fmla="*/ 5492924 w 11223523"/>
              <a:gd name="csY30" fmla="*/ 3427401 h 3427401"/>
              <a:gd name="csX31" fmla="*/ 4944952 w 11223523"/>
              <a:gd name="csY31" fmla="*/ 3427401 h 3427401"/>
              <a:gd name="csX32" fmla="*/ 4172510 w 11223523"/>
              <a:gd name="csY32" fmla="*/ 3427401 h 3427401"/>
              <a:gd name="csX33" fmla="*/ 3849008 w 11223523"/>
              <a:gd name="csY33" fmla="*/ 3427401 h 3427401"/>
              <a:gd name="csX34" fmla="*/ 2964330 w 11223523"/>
              <a:gd name="csY34" fmla="*/ 3427401 h 3427401"/>
              <a:gd name="csX35" fmla="*/ 2416358 w 11223523"/>
              <a:gd name="csY35" fmla="*/ 3427401 h 3427401"/>
              <a:gd name="csX36" fmla="*/ 1756151 w 11223523"/>
              <a:gd name="csY36" fmla="*/ 3427401 h 3427401"/>
              <a:gd name="csX37" fmla="*/ 1320414 w 11223523"/>
              <a:gd name="csY37" fmla="*/ 3427401 h 3427401"/>
              <a:gd name="csX38" fmla="*/ 0 w 11223523"/>
              <a:gd name="csY38" fmla="*/ 3427401 h 3427401"/>
              <a:gd name="csX39" fmla="*/ 0 w 11223523"/>
              <a:gd name="csY39" fmla="*/ 2673373 h 3427401"/>
              <a:gd name="csX40" fmla="*/ 0 w 11223523"/>
              <a:gd name="csY40" fmla="*/ 1987893 h 3427401"/>
              <a:gd name="csX41" fmla="*/ 0 w 11223523"/>
              <a:gd name="csY41" fmla="*/ 1405234 h 3427401"/>
              <a:gd name="csX42" fmla="*/ 0 w 11223523"/>
              <a:gd name="csY42" fmla="*/ 685480 h 3427401"/>
              <a:gd name="csX43" fmla="*/ 0 w 11223523"/>
              <a:gd name="csY43" fmla="*/ 0 h 342740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Lst>
            <a:rect l="l" t="t" r="r" b="b"/>
            <a:pathLst>
              <a:path w="11223523" h="3427401" fill="none" extrusionOk="0">
                <a:moveTo>
                  <a:pt x="0" y="0"/>
                </a:moveTo>
                <a:cubicBezTo>
                  <a:pt x="243400" y="-20203"/>
                  <a:pt x="384717" y="17677"/>
                  <a:pt x="660207" y="0"/>
                </a:cubicBezTo>
                <a:cubicBezTo>
                  <a:pt x="935697" y="-17677"/>
                  <a:pt x="958163" y="11985"/>
                  <a:pt x="1208179" y="0"/>
                </a:cubicBezTo>
                <a:cubicBezTo>
                  <a:pt x="1458195" y="-11985"/>
                  <a:pt x="1562492" y="-18774"/>
                  <a:pt x="1868386" y="0"/>
                </a:cubicBezTo>
                <a:cubicBezTo>
                  <a:pt x="2174280" y="18774"/>
                  <a:pt x="2451308" y="-4031"/>
                  <a:pt x="2640829" y="0"/>
                </a:cubicBezTo>
                <a:cubicBezTo>
                  <a:pt x="2830350" y="4031"/>
                  <a:pt x="3071399" y="-18950"/>
                  <a:pt x="3413271" y="0"/>
                </a:cubicBezTo>
                <a:cubicBezTo>
                  <a:pt x="3755143" y="18950"/>
                  <a:pt x="3879809" y="-18669"/>
                  <a:pt x="4185714" y="0"/>
                </a:cubicBezTo>
                <a:cubicBezTo>
                  <a:pt x="4491619" y="18669"/>
                  <a:pt x="4686960" y="23830"/>
                  <a:pt x="5070392" y="0"/>
                </a:cubicBezTo>
                <a:cubicBezTo>
                  <a:pt x="5453824" y="-23830"/>
                  <a:pt x="5451048" y="-4116"/>
                  <a:pt x="5730599" y="0"/>
                </a:cubicBezTo>
                <a:cubicBezTo>
                  <a:pt x="6010150" y="4116"/>
                  <a:pt x="6227003" y="-14267"/>
                  <a:pt x="6503041" y="0"/>
                </a:cubicBezTo>
                <a:cubicBezTo>
                  <a:pt x="6779079" y="14267"/>
                  <a:pt x="6911465" y="-23346"/>
                  <a:pt x="7163249" y="0"/>
                </a:cubicBezTo>
                <a:cubicBezTo>
                  <a:pt x="7415033" y="23346"/>
                  <a:pt x="7503139" y="22877"/>
                  <a:pt x="7823456" y="0"/>
                </a:cubicBezTo>
                <a:cubicBezTo>
                  <a:pt x="8143773" y="-22877"/>
                  <a:pt x="8222547" y="845"/>
                  <a:pt x="8483663" y="0"/>
                </a:cubicBezTo>
                <a:cubicBezTo>
                  <a:pt x="8744779" y="-845"/>
                  <a:pt x="8730002" y="-3319"/>
                  <a:pt x="8807165" y="0"/>
                </a:cubicBezTo>
                <a:cubicBezTo>
                  <a:pt x="8884328" y="3319"/>
                  <a:pt x="9327507" y="-27864"/>
                  <a:pt x="9579607" y="0"/>
                </a:cubicBezTo>
                <a:cubicBezTo>
                  <a:pt x="9831707" y="27864"/>
                  <a:pt x="9807487" y="9172"/>
                  <a:pt x="9903109" y="0"/>
                </a:cubicBezTo>
                <a:cubicBezTo>
                  <a:pt x="9998731" y="-9172"/>
                  <a:pt x="10323123" y="24943"/>
                  <a:pt x="10563316" y="0"/>
                </a:cubicBezTo>
                <a:cubicBezTo>
                  <a:pt x="10803509" y="-24943"/>
                  <a:pt x="11053135" y="8033"/>
                  <a:pt x="11223523" y="0"/>
                </a:cubicBezTo>
                <a:cubicBezTo>
                  <a:pt x="11195875" y="180116"/>
                  <a:pt x="11217177" y="460167"/>
                  <a:pt x="11223523" y="754028"/>
                </a:cubicBezTo>
                <a:cubicBezTo>
                  <a:pt x="11229869" y="1047889"/>
                  <a:pt x="11221282" y="1099909"/>
                  <a:pt x="11223523" y="1336686"/>
                </a:cubicBezTo>
                <a:cubicBezTo>
                  <a:pt x="11225764" y="1573463"/>
                  <a:pt x="11252075" y="1804680"/>
                  <a:pt x="11223523" y="1953619"/>
                </a:cubicBezTo>
                <a:cubicBezTo>
                  <a:pt x="11194971" y="2102558"/>
                  <a:pt x="11234738" y="2413435"/>
                  <a:pt x="11223523" y="2570551"/>
                </a:cubicBezTo>
                <a:cubicBezTo>
                  <a:pt x="11212308" y="2727667"/>
                  <a:pt x="11197271" y="3041512"/>
                  <a:pt x="11223523" y="3427401"/>
                </a:cubicBezTo>
                <a:cubicBezTo>
                  <a:pt x="10910465" y="3451906"/>
                  <a:pt x="10848605" y="3444348"/>
                  <a:pt x="10563316" y="3427401"/>
                </a:cubicBezTo>
                <a:cubicBezTo>
                  <a:pt x="10278027" y="3410454"/>
                  <a:pt x="10035500" y="3444558"/>
                  <a:pt x="9678638" y="3427401"/>
                </a:cubicBezTo>
                <a:cubicBezTo>
                  <a:pt x="9321776" y="3410244"/>
                  <a:pt x="9317590" y="3444310"/>
                  <a:pt x="9018431" y="3427401"/>
                </a:cubicBezTo>
                <a:cubicBezTo>
                  <a:pt x="8719272" y="3410492"/>
                  <a:pt x="8449633" y="3423896"/>
                  <a:pt x="8133753" y="3427401"/>
                </a:cubicBezTo>
                <a:cubicBezTo>
                  <a:pt x="7817873" y="3430906"/>
                  <a:pt x="7653879" y="3450070"/>
                  <a:pt x="7473546" y="3427401"/>
                </a:cubicBezTo>
                <a:cubicBezTo>
                  <a:pt x="7293213" y="3404732"/>
                  <a:pt x="6974935" y="3431118"/>
                  <a:pt x="6701103" y="3427401"/>
                </a:cubicBezTo>
                <a:cubicBezTo>
                  <a:pt x="6427271" y="3423684"/>
                  <a:pt x="6489809" y="3435214"/>
                  <a:pt x="6377602" y="3427401"/>
                </a:cubicBezTo>
                <a:cubicBezTo>
                  <a:pt x="6265395" y="3419588"/>
                  <a:pt x="5695560" y="3449884"/>
                  <a:pt x="5492924" y="3427401"/>
                </a:cubicBezTo>
                <a:cubicBezTo>
                  <a:pt x="5290288" y="3404918"/>
                  <a:pt x="5182130" y="3414705"/>
                  <a:pt x="4944952" y="3427401"/>
                </a:cubicBezTo>
                <a:cubicBezTo>
                  <a:pt x="4707774" y="3440097"/>
                  <a:pt x="4483840" y="3450163"/>
                  <a:pt x="4172510" y="3427401"/>
                </a:cubicBezTo>
                <a:cubicBezTo>
                  <a:pt x="3861180" y="3404639"/>
                  <a:pt x="3991547" y="3418502"/>
                  <a:pt x="3849008" y="3427401"/>
                </a:cubicBezTo>
                <a:cubicBezTo>
                  <a:pt x="3706469" y="3436300"/>
                  <a:pt x="3183491" y="3465397"/>
                  <a:pt x="2964330" y="3427401"/>
                </a:cubicBezTo>
                <a:cubicBezTo>
                  <a:pt x="2745169" y="3389405"/>
                  <a:pt x="2594108" y="3431643"/>
                  <a:pt x="2416358" y="3427401"/>
                </a:cubicBezTo>
                <a:cubicBezTo>
                  <a:pt x="2238608" y="3423159"/>
                  <a:pt x="2072038" y="3401165"/>
                  <a:pt x="1756151" y="3427401"/>
                </a:cubicBezTo>
                <a:cubicBezTo>
                  <a:pt x="1440264" y="3453637"/>
                  <a:pt x="1529300" y="3435380"/>
                  <a:pt x="1320414" y="3427401"/>
                </a:cubicBezTo>
                <a:cubicBezTo>
                  <a:pt x="1111528" y="3419422"/>
                  <a:pt x="606249" y="3442603"/>
                  <a:pt x="0" y="3427401"/>
                </a:cubicBezTo>
                <a:cubicBezTo>
                  <a:pt x="30343" y="3212344"/>
                  <a:pt x="7902" y="2850051"/>
                  <a:pt x="0" y="2673373"/>
                </a:cubicBezTo>
                <a:cubicBezTo>
                  <a:pt x="-7902" y="2496695"/>
                  <a:pt x="1200" y="2232290"/>
                  <a:pt x="0" y="1987893"/>
                </a:cubicBezTo>
                <a:cubicBezTo>
                  <a:pt x="-1200" y="1743496"/>
                  <a:pt x="-8084" y="1579313"/>
                  <a:pt x="0" y="1405234"/>
                </a:cubicBezTo>
                <a:cubicBezTo>
                  <a:pt x="8084" y="1231155"/>
                  <a:pt x="-15767" y="903252"/>
                  <a:pt x="0" y="685480"/>
                </a:cubicBezTo>
                <a:cubicBezTo>
                  <a:pt x="15767" y="467708"/>
                  <a:pt x="9102" y="235500"/>
                  <a:pt x="0" y="0"/>
                </a:cubicBezTo>
                <a:close/>
              </a:path>
              <a:path w="11223523" h="3427401" stroke="0" extrusionOk="0">
                <a:moveTo>
                  <a:pt x="0" y="0"/>
                </a:moveTo>
                <a:cubicBezTo>
                  <a:pt x="118405" y="-25045"/>
                  <a:pt x="339244" y="-24021"/>
                  <a:pt x="547972" y="0"/>
                </a:cubicBezTo>
                <a:cubicBezTo>
                  <a:pt x="756700" y="24021"/>
                  <a:pt x="714446" y="-1942"/>
                  <a:pt x="871474" y="0"/>
                </a:cubicBezTo>
                <a:cubicBezTo>
                  <a:pt x="1028502" y="1942"/>
                  <a:pt x="1443768" y="-31800"/>
                  <a:pt x="1756151" y="0"/>
                </a:cubicBezTo>
                <a:cubicBezTo>
                  <a:pt x="2068534" y="31800"/>
                  <a:pt x="2072562" y="-23040"/>
                  <a:pt x="2304123" y="0"/>
                </a:cubicBezTo>
                <a:cubicBezTo>
                  <a:pt x="2535684" y="23040"/>
                  <a:pt x="2584405" y="-22186"/>
                  <a:pt x="2852095" y="0"/>
                </a:cubicBezTo>
                <a:cubicBezTo>
                  <a:pt x="3119785" y="22186"/>
                  <a:pt x="3480036" y="22987"/>
                  <a:pt x="3736773" y="0"/>
                </a:cubicBezTo>
                <a:cubicBezTo>
                  <a:pt x="3993510" y="-22987"/>
                  <a:pt x="4008433" y="-17396"/>
                  <a:pt x="4172510" y="0"/>
                </a:cubicBezTo>
                <a:cubicBezTo>
                  <a:pt x="4336587" y="17396"/>
                  <a:pt x="4740034" y="-10905"/>
                  <a:pt x="5057187" y="0"/>
                </a:cubicBezTo>
                <a:cubicBezTo>
                  <a:pt x="5374340" y="10905"/>
                  <a:pt x="5700865" y="-7368"/>
                  <a:pt x="5941865" y="0"/>
                </a:cubicBezTo>
                <a:cubicBezTo>
                  <a:pt x="6182865" y="7368"/>
                  <a:pt x="6451738" y="5626"/>
                  <a:pt x="6602072" y="0"/>
                </a:cubicBezTo>
                <a:cubicBezTo>
                  <a:pt x="6752406" y="-5626"/>
                  <a:pt x="7093835" y="3081"/>
                  <a:pt x="7486750" y="0"/>
                </a:cubicBezTo>
                <a:cubicBezTo>
                  <a:pt x="7879665" y="-3081"/>
                  <a:pt x="7848053" y="9556"/>
                  <a:pt x="8034722" y="0"/>
                </a:cubicBezTo>
                <a:cubicBezTo>
                  <a:pt x="8221391" y="-9556"/>
                  <a:pt x="8349382" y="-7908"/>
                  <a:pt x="8582694" y="0"/>
                </a:cubicBezTo>
                <a:cubicBezTo>
                  <a:pt x="8816006" y="7908"/>
                  <a:pt x="9122590" y="-9483"/>
                  <a:pt x="9355137" y="0"/>
                </a:cubicBezTo>
                <a:cubicBezTo>
                  <a:pt x="9587684" y="9483"/>
                  <a:pt x="9632517" y="25528"/>
                  <a:pt x="9903109" y="0"/>
                </a:cubicBezTo>
                <a:cubicBezTo>
                  <a:pt x="10173701" y="-25528"/>
                  <a:pt x="10808160" y="-41860"/>
                  <a:pt x="11223523" y="0"/>
                </a:cubicBezTo>
                <a:cubicBezTo>
                  <a:pt x="11253045" y="351565"/>
                  <a:pt x="11241041" y="558368"/>
                  <a:pt x="11223523" y="754028"/>
                </a:cubicBezTo>
                <a:cubicBezTo>
                  <a:pt x="11206005" y="949688"/>
                  <a:pt x="11257903" y="1205630"/>
                  <a:pt x="11223523" y="1473782"/>
                </a:cubicBezTo>
                <a:cubicBezTo>
                  <a:pt x="11189143" y="1741934"/>
                  <a:pt x="11252127" y="2035717"/>
                  <a:pt x="11223523" y="2193537"/>
                </a:cubicBezTo>
                <a:cubicBezTo>
                  <a:pt x="11194919" y="2351357"/>
                  <a:pt x="11200518" y="2512269"/>
                  <a:pt x="11223523" y="2776195"/>
                </a:cubicBezTo>
                <a:cubicBezTo>
                  <a:pt x="11246528" y="3040121"/>
                  <a:pt x="11226059" y="3268548"/>
                  <a:pt x="11223523" y="3427401"/>
                </a:cubicBezTo>
                <a:cubicBezTo>
                  <a:pt x="10945639" y="3426834"/>
                  <a:pt x="10699768" y="3457377"/>
                  <a:pt x="10451081" y="3427401"/>
                </a:cubicBezTo>
                <a:cubicBezTo>
                  <a:pt x="10202394" y="3397425"/>
                  <a:pt x="10182517" y="3432926"/>
                  <a:pt x="10015344" y="3427401"/>
                </a:cubicBezTo>
                <a:cubicBezTo>
                  <a:pt x="9848171" y="3421876"/>
                  <a:pt x="9541538" y="3403161"/>
                  <a:pt x="9355137" y="3427401"/>
                </a:cubicBezTo>
                <a:cubicBezTo>
                  <a:pt x="9168736" y="3451641"/>
                  <a:pt x="9140219" y="3417324"/>
                  <a:pt x="9031635" y="3427401"/>
                </a:cubicBezTo>
                <a:cubicBezTo>
                  <a:pt x="8923051" y="3437478"/>
                  <a:pt x="8826605" y="3418140"/>
                  <a:pt x="8708133" y="3427401"/>
                </a:cubicBezTo>
                <a:cubicBezTo>
                  <a:pt x="8589661" y="3436662"/>
                  <a:pt x="8225068" y="3402044"/>
                  <a:pt x="8047926" y="3427401"/>
                </a:cubicBezTo>
                <a:cubicBezTo>
                  <a:pt x="7870784" y="3452758"/>
                  <a:pt x="7794265" y="3445524"/>
                  <a:pt x="7612189" y="3427401"/>
                </a:cubicBezTo>
                <a:cubicBezTo>
                  <a:pt x="7430113" y="3409278"/>
                  <a:pt x="7222384" y="3458212"/>
                  <a:pt x="6839747" y="3427401"/>
                </a:cubicBezTo>
                <a:cubicBezTo>
                  <a:pt x="6457110" y="3396590"/>
                  <a:pt x="6522174" y="3421859"/>
                  <a:pt x="6404010" y="3427401"/>
                </a:cubicBezTo>
                <a:cubicBezTo>
                  <a:pt x="6285846" y="3432943"/>
                  <a:pt x="5843190" y="3415922"/>
                  <a:pt x="5631568" y="3427401"/>
                </a:cubicBezTo>
                <a:cubicBezTo>
                  <a:pt x="5419946" y="3438880"/>
                  <a:pt x="5418974" y="3417908"/>
                  <a:pt x="5308066" y="3427401"/>
                </a:cubicBezTo>
                <a:cubicBezTo>
                  <a:pt x="5197158" y="3436894"/>
                  <a:pt x="4752975" y="3455674"/>
                  <a:pt x="4535624" y="3427401"/>
                </a:cubicBezTo>
                <a:cubicBezTo>
                  <a:pt x="4318273" y="3399128"/>
                  <a:pt x="4251953" y="3445742"/>
                  <a:pt x="4099887" y="3427401"/>
                </a:cubicBezTo>
                <a:cubicBezTo>
                  <a:pt x="3947821" y="3409060"/>
                  <a:pt x="3914225" y="3442796"/>
                  <a:pt x="3776385" y="3427401"/>
                </a:cubicBezTo>
                <a:cubicBezTo>
                  <a:pt x="3638545" y="3412006"/>
                  <a:pt x="3482202" y="3414755"/>
                  <a:pt x="3340649" y="3427401"/>
                </a:cubicBezTo>
                <a:cubicBezTo>
                  <a:pt x="3199096" y="3440047"/>
                  <a:pt x="2917222" y="3388975"/>
                  <a:pt x="2568206" y="3427401"/>
                </a:cubicBezTo>
                <a:cubicBezTo>
                  <a:pt x="2219190" y="3465827"/>
                  <a:pt x="2310122" y="3415838"/>
                  <a:pt x="2132469" y="3427401"/>
                </a:cubicBezTo>
                <a:cubicBezTo>
                  <a:pt x="1954816" y="3438964"/>
                  <a:pt x="1884433" y="3441071"/>
                  <a:pt x="1808968" y="3427401"/>
                </a:cubicBezTo>
                <a:cubicBezTo>
                  <a:pt x="1733503" y="3413731"/>
                  <a:pt x="1554431" y="3420083"/>
                  <a:pt x="1373231" y="3427401"/>
                </a:cubicBezTo>
                <a:cubicBezTo>
                  <a:pt x="1192031" y="3434719"/>
                  <a:pt x="982338" y="3421153"/>
                  <a:pt x="825259" y="3427401"/>
                </a:cubicBezTo>
                <a:cubicBezTo>
                  <a:pt x="668180" y="3433649"/>
                  <a:pt x="396908" y="3455252"/>
                  <a:pt x="0" y="3427401"/>
                </a:cubicBezTo>
                <a:cubicBezTo>
                  <a:pt x="-22574" y="3162853"/>
                  <a:pt x="-26610" y="3106978"/>
                  <a:pt x="0" y="2810469"/>
                </a:cubicBezTo>
                <a:cubicBezTo>
                  <a:pt x="26610" y="2513960"/>
                  <a:pt x="12953" y="2414222"/>
                  <a:pt x="0" y="2193537"/>
                </a:cubicBezTo>
                <a:cubicBezTo>
                  <a:pt x="-12953" y="1972852"/>
                  <a:pt x="-9985" y="1787306"/>
                  <a:pt x="0" y="1508056"/>
                </a:cubicBezTo>
                <a:cubicBezTo>
                  <a:pt x="9985" y="1228806"/>
                  <a:pt x="-10609" y="1093356"/>
                  <a:pt x="0" y="822576"/>
                </a:cubicBezTo>
                <a:cubicBezTo>
                  <a:pt x="10609" y="551796"/>
                  <a:pt x="-4374" y="327987"/>
                  <a:pt x="0" y="0"/>
                </a:cubicBezTo>
                <a:close/>
              </a:path>
            </a:pathLst>
          </a:custGeom>
          <a:solidFill>
            <a:schemeClr val="bg1"/>
          </a:solidFill>
          <a:ln w="9525">
            <a:solidFill>
              <a:srgbClr val="00205B"/>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200000"/>
              </a:lnSpc>
            </a:pPr>
            <a:r>
              <a:rPr lang="en-US" sz="2800" dirty="0">
                <a:solidFill>
                  <a:srgbClr val="00205B"/>
                </a:solidFill>
                <a:latin typeface="Arial" panose="020B0604020202020204" pitchFamily="34" charset="0"/>
                <a:cs typeface="Arial" panose="020B0604020202020204" pitchFamily="34" charset="0"/>
              </a:rPr>
              <a:t>An ___________ is a regular, repeating path that one object takes around another. The ________ is at the </a:t>
            </a:r>
            <a:r>
              <a:rPr lang="en-US" sz="2800" dirty="0" err="1">
                <a:solidFill>
                  <a:srgbClr val="00205B"/>
                </a:solidFill>
                <a:latin typeface="Arial" panose="020B0604020202020204" pitchFamily="34" charset="0"/>
                <a:cs typeface="Arial" panose="020B0604020202020204" pitchFamily="34" charset="0"/>
              </a:rPr>
              <a:t>centre</a:t>
            </a:r>
            <a:r>
              <a:rPr lang="en-US" sz="2800" dirty="0">
                <a:solidFill>
                  <a:srgbClr val="00205B"/>
                </a:solidFill>
                <a:latin typeface="Arial" panose="020B0604020202020204" pitchFamily="34" charset="0"/>
                <a:cs typeface="Arial" panose="020B0604020202020204" pitchFamily="34" charset="0"/>
              </a:rPr>
              <a:t> of our Solar System, and the ___________ orbit around it. The paths of the planets are ________ shaped.</a:t>
            </a:r>
          </a:p>
        </p:txBody>
      </p:sp>
      <p:sp>
        <p:nvSpPr>
          <p:cNvPr id="6" name="Rectangle 5">
            <a:extLst>
              <a:ext uri="{FF2B5EF4-FFF2-40B4-BE49-F238E27FC236}">
                <a16:creationId xmlns:a16="http://schemas.microsoft.com/office/drawing/2014/main" id="{54E97B0F-19A6-E6A6-BBB0-98959512FC3D}"/>
              </a:ext>
            </a:extLst>
          </p:cNvPr>
          <p:cNvSpPr/>
          <p:nvPr/>
        </p:nvSpPr>
        <p:spPr>
          <a:xfrm>
            <a:off x="648929" y="5415746"/>
            <a:ext cx="8530252" cy="947159"/>
          </a:xfrm>
          <a:custGeom>
            <a:avLst/>
            <a:gdLst>
              <a:gd name="csX0" fmla="*/ 0 w 8530252"/>
              <a:gd name="csY0" fmla="*/ 0 h 947159"/>
              <a:gd name="csX1" fmla="*/ 741476 w 8530252"/>
              <a:gd name="csY1" fmla="*/ 0 h 947159"/>
              <a:gd name="csX2" fmla="*/ 1312346 w 8530252"/>
              <a:gd name="csY2" fmla="*/ 0 h 947159"/>
              <a:gd name="csX3" fmla="*/ 1968520 w 8530252"/>
              <a:gd name="csY3" fmla="*/ 0 h 947159"/>
              <a:gd name="csX4" fmla="*/ 2795298 w 8530252"/>
              <a:gd name="csY4" fmla="*/ 0 h 947159"/>
              <a:gd name="csX5" fmla="*/ 3280866 w 8530252"/>
              <a:gd name="csY5" fmla="*/ 0 h 947159"/>
              <a:gd name="csX6" fmla="*/ 4022342 w 8530252"/>
              <a:gd name="csY6" fmla="*/ 0 h 947159"/>
              <a:gd name="csX7" fmla="*/ 4507910 w 8530252"/>
              <a:gd name="csY7" fmla="*/ 0 h 947159"/>
              <a:gd name="csX8" fmla="*/ 5164083 w 8530252"/>
              <a:gd name="csY8" fmla="*/ 0 h 947159"/>
              <a:gd name="csX9" fmla="*/ 5905559 w 8530252"/>
              <a:gd name="csY9" fmla="*/ 0 h 947159"/>
              <a:gd name="csX10" fmla="*/ 6305825 w 8530252"/>
              <a:gd name="csY10" fmla="*/ 0 h 947159"/>
              <a:gd name="csX11" fmla="*/ 6706090 w 8530252"/>
              <a:gd name="csY11" fmla="*/ 0 h 947159"/>
              <a:gd name="csX12" fmla="*/ 7532869 w 8530252"/>
              <a:gd name="csY12" fmla="*/ 0 h 947159"/>
              <a:gd name="csX13" fmla="*/ 8530252 w 8530252"/>
              <a:gd name="csY13" fmla="*/ 0 h 947159"/>
              <a:gd name="csX14" fmla="*/ 8530252 w 8530252"/>
              <a:gd name="csY14" fmla="*/ 445165 h 947159"/>
              <a:gd name="csX15" fmla="*/ 8530252 w 8530252"/>
              <a:gd name="csY15" fmla="*/ 947159 h 947159"/>
              <a:gd name="csX16" fmla="*/ 7788776 w 8530252"/>
              <a:gd name="csY16" fmla="*/ 947159 h 947159"/>
              <a:gd name="csX17" fmla="*/ 7047300 w 8530252"/>
              <a:gd name="csY17" fmla="*/ 947159 h 947159"/>
              <a:gd name="csX18" fmla="*/ 6391127 w 8530252"/>
              <a:gd name="csY18" fmla="*/ 947159 h 947159"/>
              <a:gd name="csX19" fmla="*/ 5564349 w 8530252"/>
              <a:gd name="csY19" fmla="*/ 947159 h 947159"/>
              <a:gd name="csX20" fmla="*/ 4737571 w 8530252"/>
              <a:gd name="csY20" fmla="*/ 947159 h 947159"/>
              <a:gd name="csX21" fmla="*/ 3996095 w 8530252"/>
              <a:gd name="csY21" fmla="*/ 947159 h 947159"/>
              <a:gd name="csX22" fmla="*/ 3254619 w 8530252"/>
              <a:gd name="csY22" fmla="*/ 947159 h 947159"/>
              <a:gd name="csX23" fmla="*/ 2513143 w 8530252"/>
              <a:gd name="csY23" fmla="*/ 947159 h 947159"/>
              <a:gd name="csX24" fmla="*/ 2027575 w 8530252"/>
              <a:gd name="csY24" fmla="*/ 947159 h 947159"/>
              <a:gd name="csX25" fmla="*/ 1200797 w 8530252"/>
              <a:gd name="csY25" fmla="*/ 947159 h 947159"/>
              <a:gd name="csX26" fmla="*/ 0 w 8530252"/>
              <a:gd name="csY26" fmla="*/ 947159 h 947159"/>
              <a:gd name="csX27" fmla="*/ 0 w 8530252"/>
              <a:gd name="csY27" fmla="*/ 501994 h 947159"/>
              <a:gd name="csX28" fmla="*/ 0 w 8530252"/>
              <a:gd name="csY28" fmla="*/ 0 h 94715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Lst>
            <a:rect l="l" t="t" r="r" b="b"/>
            <a:pathLst>
              <a:path w="8530252" h="947159" fill="none" extrusionOk="0">
                <a:moveTo>
                  <a:pt x="0" y="0"/>
                </a:moveTo>
                <a:cubicBezTo>
                  <a:pt x="359722" y="26075"/>
                  <a:pt x="479625" y="5294"/>
                  <a:pt x="741476" y="0"/>
                </a:cubicBezTo>
                <a:cubicBezTo>
                  <a:pt x="1003327" y="-5294"/>
                  <a:pt x="1168473" y="-9089"/>
                  <a:pt x="1312346" y="0"/>
                </a:cubicBezTo>
                <a:cubicBezTo>
                  <a:pt x="1456219" y="9089"/>
                  <a:pt x="1670914" y="23552"/>
                  <a:pt x="1968520" y="0"/>
                </a:cubicBezTo>
                <a:cubicBezTo>
                  <a:pt x="2266126" y="-23552"/>
                  <a:pt x="2593328" y="-39634"/>
                  <a:pt x="2795298" y="0"/>
                </a:cubicBezTo>
                <a:cubicBezTo>
                  <a:pt x="2997268" y="39634"/>
                  <a:pt x="3082722" y="22061"/>
                  <a:pt x="3280866" y="0"/>
                </a:cubicBezTo>
                <a:cubicBezTo>
                  <a:pt x="3479010" y="-22061"/>
                  <a:pt x="3695821" y="7018"/>
                  <a:pt x="4022342" y="0"/>
                </a:cubicBezTo>
                <a:cubicBezTo>
                  <a:pt x="4348863" y="-7018"/>
                  <a:pt x="4296389" y="-22037"/>
                  <a:pt x="4507910" y="0"/>
                </a:cubicBezTo>
                <a:cubicBezTo>
                  <a:pt x="4719431" y="22037"/>
                  <a:pt x="4836878" y="23566"/>
                  <a:pt x="5164083" y="0"/>
                </a:cubicBezTo>
                <a:cubicBezTo>
                  <a:pt x="5491288" y="-23566"/>
                  <a:pt x="5595597" y="22276"/>
                  <a:pt x="5905559" y="0"/>
                </a:cubicBezTo>
                <a:cubicBezTo>
                  <a:pt x="6215521" y="-22276"/>
                  <a:pt x="6164623" y="11294"/>
                  <a:pt x="6305825" y="0"/>
                </a:cubicBezTo>
                <a:cubicBezTo>
                  <a:pt x="6447027" y="-11294"/>
                  <a:pt x="6613049" y="-13846"/>
                  <a:pt x="6706090" y="0"/>
                </a:cubicBezTo>
                <a:cubicBezTo>
                  <a:pt x="6799132" y="13846"/>
                  <a:pt x="7365764" y="40613"/>
                  <a:pt x="7532869" y="0"/>
                </a:cubicBezTo>
                <a:cubicBezTo>
                  <a:pt x="7699974" y="-40613"/>
                  <a:pt x="8234648" y="14087"/>
                  <a:pt x="8530252" y="0"/>
                </a:cubicBezTo>
                <a:cubicBezTo>
                  <a:pt x="8532087" y="131367"/>
                  <a:pt x="8522304" y="226807"/>
                  <a:pt x="8530252" y="445165"/>
                </a:cubicBezTo>
                <a:cubicBezTo>
                  <a:pt x="8538200" y="663524"/>
                  <a:pt x="8533836" y="805306"/>
                  <a:pt x="8530252" y="947159"/>
                </a:cubicBezTo>
                <a:cubicBezTo>
                  <a:pt x="8310420" y="941096"/>
                  <a:pt x="8156637" y="945177"/>
                  <a:pt x="7788776" y="947159"/>
                </a:cubicBezTo>
                <a:cubicBezTo>
                  <a:pt x="7420915" y="949141"/>
                  <a:pt x="7207291" y="929549"/>
                  <a:pt x="7047300" y="947159"/>
                </a:cubicBezTo>
                <a:cubicBezTo>
                  <a:pt x="6887309" y="964769"/>
                  <a:pt x="6618024" y="929485"/>
                  <a:pt x="6391127" y="947159"/>
                </a:cubicBezTo>
                <a:cubicBezTo>
                  <a:pt x="6164230" y="964833"/>
                  <a:pt x="5860363" y="939261"/>
                  <a:pt x="5564349" y="947159"/>
                </a:cubicBezTo>
                <a:cubicBezTo>
                  <a:pt x="5268335" y="955057"/>
                  <a:pt x="5101958" y="932228"/>
                  <a:pt x="4737571" y="947159"/>
                </a:cubicBezTo>
                <a:cubicBezTo>
                  <a:pt x="4373184" y="962090"/>
                  <a:pt x="4219782" y="941352"/>
                  <a:pt x="3996095" y="947159"/>
                </a:cubicBezTo>
                <a:cubicBezTo>
                  <a:pt x="3772408" y="952966"/>
                  <a:pt x="3598507" y="951927"/>
                  <a:pt x="3254619" y="947159"/>
                </a:cubicBezTo>
                <a:cubicBezTo>
                  <a:pt x="2910731" y="942391"/>
                  <a:pt x="2801162" y="977403"/>
                  <a:pt x="2513143" y="947159"/>
                </a:cubicBezTo>
                <a:cubicBezTo>
                  <a:pt x="2225124" y="916915"/>
                  <a:pt x="2246554" y="970378"/>
                  <a:pt x="2027575" y="947159"/>
                </a:cubicBezTo>
                <a:cubicBezTo>
                  <a:pt x="1808596" y="923940"/>
                  <a:pt x="1489462" y="986299"/>
                  <a:pt x="1200797" y="947159"/>
                </a:cubicBezTo>
                <a:cubicBezTo>
                  <a:pt x="912132" y="908019"/>
                  <a:pt x="258116" y="939131"/>
                  <a:pt x="0" y="947159"/>
                </a:cubicBezTo>
                <a:cubicBezTo>
                  <a:pt x="-11192" y="811993"/>
                  <a:pt x="7016" y="614403"/>
                  <a:pt x="0" y="501994"/>
                </a:cubicBezTo>
                <a:cubicBezTo>
                  <a:pt x="-7016" y="389586"/>
                  <a:pt x="5155" y="125743"/>
                  <a:pt x="0" y="0"/>
                </a:cubicBezTo>
                <a:close/>
              </a:path>
              <a:path w="8530252" h="947159" stroke="0" extrusionOk="0">
                <a:moveTo>
                  <a:pt x="0" y="0"/>
                </a:moveTo>
                <a:cubicBezTo>
                  <a:pt x="216964" y="-682"/>
                  <a:pt x="373975" y="21087"/>
                  <a:pt x="570871" y="0"/>
                </a:cubicBezTo>
                <a:cubicBezTo>
                  <a:pt x="767767" y="-21087"/>
                  <a:pt x="888819" y="1056"/>
                  <a:pt x="971136" y="0"/>
                </a:cubicBezTo>
                <a:cubicBezTo>
                  <a:pt x="1053453" y="-1056"/>
                  <a:pt x="1477792" y="-848"/>
                  <a:pt x="1797915" y="0"/>
                </a:cubicBezTo>
                <a:cubicBezTo>
                  <a:pt x="2118038" y="848"/>
                  <a:pt x="2248267" y="-14000"/>
                  <a:pt x="2368785" y="0"/>
                </a:cubicBezTo>
                <a:cubicBezTo>
                  <a:pt x="2489303" y="14000"/>
                  <a:pt x="2794646" y="-23081"/>
                  <a:pt x="2939656" y="0"/>
                </a:cubicBezTo>
                <a:cubicBezTo>
                  <a:pt x="3084666" y="23081"/>
                  <a:pt x="3429962" y="-24368"/>
                  <a:pt x="3766434" y="0"/>
                </a:cubicBezTo>
                <a:cubicBezTo>
                  <a:pt x="4102906" y="24368"/>
                  <a:pt x="4119004" y="169"/>
                  <a:pt x="4252003" y="0"/>
                </a:cubicBezTo>
                <a:cubicBezTo>
                  <a:pt x="4385002" y="-169"/>
                  <a:pt x="4751872" y="31882"/>
                  <a:pt x="5078781" y="0"/>
                </a:cubicBezTo>
                <a:cubicBezTo>
                  <a:pt x="5405690" y="-31882"/>
                  <a:pt x="5711292" y="-28658"/>
                  <a:pt x="5905559" y="0"/>
                </a:cubicBezTo>
                <a:cubicBezTo>
                  <a:pt x="6099826" y="28658"/>
                  <a:pt x="6373970" y="19640"/>
                  <a:pt x="6561732" y="0"/>
                </a:cubicBezTo>
                <a:cubicBezTo>
                  <a:pt x="6749494" y="-19640"/>
                  <a:pt x="7191641" y="17003"/>
                  <a:pt x="7388511" y="0"/>
                </a:cubicBezTo>
                <a:cubicBezTo>
                  <a:pt x="7585381" y="-17003"/>
                  <a:pt x="7837539" y="-24628"/>
                  <a:pt x="7959381" y="0"/>
                </a:cubicBezTo>
                <a:cubicBezTo>
                  <a:pt x="8081223" y="24628"/>
                  <a:pt x="8396282" y="5448"/>
                  <a:pt x="8530252" y="0"/>
                </a:cubicBezTo>
                <a:cubicBezTo>
                  <a:pt x="8551395" y="172051"/>
                  <a:pt x="8534580" y="377955"/>
                  <a:pt x="8530252" y="483051"/>
                </a:cubicBezTo>
                <a:cubicBezTo>
                  <a:pt x="8525924" y="588147"/>
                  <a:pt x="8531317" y="731348"/>
                  <a:pt x="8530252" y="947159"/>
                </a:cubicBezTo>
                <a:cubicBezTo>
                  <a:pt x="8383686" y="939888"/>
                  <a:pt x="8170436" y="968093"/>
                  <a:pt x="7874079" y="947159"/>
                </a:cubicBezTo>
                <a:cubicBezTo>
                  <a:pt x="7577722" y="926225"/>
                  <a:pt x="7362465" y="955216"/>
                  <a:pt x="7047300" y="947159"/>
                </a:cubicBezTo>
                <a:cubicBezTo>
                  <a:pt x="6732135" y="939102"/>
                  <a:pt x="6654813" y="939418"/>
                  <a:pt x="6391127" y="947159"/>
                </a:cubicBezTo>
                <a:cubicBezTo>
                  <a:pt x="6127441" y="954900"/>
                  <a:pt x="6142538" y="956904"/>
                  <a:pt x="5990862" y="947159"/>
                </a:cubicBezTo>
                <a:cubicBezTo>
                  <a:pt x="5839187" y="937414"/>
                  <a:pt x="5655520" y="938163"/>
                  <a:pt x="5505293" y="947159"/>
                </a:cubicBezTo>
                <a:cubicBezTo>
                  <a:pt x="5355066" y="956155"/>
                  <a:pt x="5080900" y="974445"/>
                  <a:pt x="4678515" y="947159"/>
                </a:cubicBezTo>
                <a:cubicBezTo>
                  <a:pt x="4276130" y="919873"/>
                  <a:pt x="4207625" y="971802"/>
                  <a:pt x="4022342" y="947159"/>
                </a:cubicBezTo>
                <a:cubicBezTo>
                  <a:pt x="3837059" y="922516"/>
                  <a:pt x="3715657" y="932241"/>
                  <a:pt x="3536774" y="947159"/>
                </a:cubicBezTo>
                <a:cubicBezTo>
                  <a:pt x="3357891" y="962077"/>
                  <a:pt x="3208420" y="971969"/>
                  <a:pt x="2880600" y="947159"/>
                </a:cubicBezTo>
                <a:cubicBezTo>
                  <a:pt x="2552780" y="922349"/>
                  <a:pt x="2581412" y="945318"/>
                  <a:pt x="2480335" y="947159"/>
                </a:cubicBezTo>
                <a:cubicBezTo>
                  <a:pt x="2379259" y="949000"/>
                  <a:pt x="2255117" y="935071"/>
                  <a:pt x="2080069" y="947159"/>
                </a:cubicBezTo>
                <a:cubicBezTo>
                  <a:pt x="1905021" y="959247"/>
                  <a:pt x="1690788" y="949192"/>
                  <a:pt x="1423896" y="947159"/>
                </a:cubicBezTo>
                <a:cubicBezTo>
                  <a:pt x="1157004" y="945126"/>
                  <a:pt x="1128977" y="957130"/>
                  <a:pt x="938328" y="947159"/>
                </a:cubicBezTo>
                <a:cubicBezTo>
                  <a:pt x="747679" y="937188"/>
                  <a:pt x="374131" y="986626"/>
                  <a:pt x="0" y="947159"/>
                </a:cubicBezTo>
                <a:cubicBezTo>
                  <a:pt x="-21308" y="740208"/>
                  <a:pt x="9036" y="585143"/>
                  <a:pt x="0" y="492523"/>
                </a:cubicBezTo>
                <a:cubicBezTo>
                  <a:pt x="-9036" y="399903"/>
                  <a:pt x="-19369" y="173558"/>
                  <a:pt x="0" y="0"/>
                </a:cubicBezTo>
                <a:close/>
              </a:path>
            </a:pathLst>
          </a:custGeom>
          <a:solidFill>
            <a:schemeClr val="bg1"/>
          </a:solidFill>
          <a:ln w="9525">
            <a:solidFill>
              <a:srgbClr val="00205B"/>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200000"/>
              </a:lnSpc>
            </a:pPr>
            <a:endParaRPr lang="en-US" sz="2400" b="1" dirty="0">
              <a:solidFill>
                <a:srgbClr val="00205B"/>
              </a:solidFill>
              <a:latin typeface="Arial" panose="020B0604020202020204" pitchFamily="34" charset="0"/>
              <a:cs typeface="Arial" panose="020B0604020202020204" pitchFamily="34" charset="0"/>
            </a:endParaRPr>
          </a:p>
          <a:p>
            <a:pPr algn="just">
              <a:lnSpc>
                <a:spcPct val="200000"/>
              </a:lnSpc>
            </a:pPr>
            <a:r>
              <a:rPr lang="en-US" sz="2400" b="1" dirty="0">
                <a:solidFill>
                  <a:srgbClr val="00205B"/>
                </a:solidFill>
                <a:latin typeface="Arial" panose="020B0604020202020204" pitchFamily="34" charset="0"/>
                <a:cs typeface="Arial" panose="020B0604020202020204" pitchFamily="34" charset="0"/>
              </a:rPr>
              <a:t>                   </a:t>
            </a:r>
          </a:p>
          <a:p>
            <a:pPr algn="just">
              <a:lnSpc>
                <a:spcPct val="200000"/>
              </a:lnSpc>
            </a:pPr>
            <a:endParaRPr lang="en-US" sz="2400" dirty="0">
              <a:solidFill>
                <a:srgbClr val="00205B"/>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9BB7D959-4D66-ED77-9A99-8FCF526CBA6F}"/>
              </a:ext>
            </a:extLst>
          </p:cNvPr>
          <p:cNvSpPr txBox="1"/>
          <p:nvPr/>
        </p:nvSpPr>
        <p:spPr>
          <a:xfrm>
            <a:off x="1228923" y="5495634"/>
            <a:ext cx="1558522" cy="523220"/>
          </a:xfrm>
          <a:prstGeom prst="rect">
            <a:avLst/>
          </a:prstGeom>
          <a:noFill/>
        </p:spPr>
        <p:txBody>
          <a:bodyPr wrap="square" rtlCol="0">
            <a:spAutoFit/>
          </a:bodyPr>
          <a:lstStyle/>
          <a:p>
            <a:r>
              <a:rPr lang="en-US" sz="2800" b="1" dirty="0">
                <a:solidFill>
                  <a:srgbClr val="00205B"/>
                </a:solidFill>
                <a:latin typeface="Arial" panose="020B0604020202020204" pitchFamily="34" charset="0"/>
                <a:cs typeface="Arial" panose="020B0604020202020204" pitchFamily="34" charset="0"/>
              </a:rPr>
              <a:t>planets</a:t>
            </a:r>
            <a:endParaRPr lang="en-US" sz="3600" b="1" dirty="0">
              <a:solidFill>
                <a:srgbClr val="00205B"/>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182C6076-9254-3030-953F-0B60E1FCBC3B}"/>
              </a:ext>
            </a:extLst>
          </p:cNvPr>
          <p:cNvSpPr txBox="1"/>
          <p:nvPr/>
        </p:nvSpPr>
        <p:spPr>
          <a:xfrm>
            <a:off x="5786493" y="5495634"/>
            <a:ext cx="1400587" cy="523220"/>
          </a:xfrm>
          <a:prstGeom prst="rect">
            <a:avLst/>
          </a:prstGeom>
          <a:noFill/>
        </p:spPr>
        <p:txBody>
          <a:bodyPr wrap="square" rtlCol="0">
            <a:spAutoFit/>
          </a:bodyPr>
          <a:lstStyle/>
          <a:p>
            <a:r>
              <a:rPr lang="en-US" sz="2800" b="1" dirty="0">
                <a:solidFill>
                  <a:srgbClr val="00205B"/>
                </a:solidFill>
                <a:latin typeface="Arial" panose="020B0604020202020204" pitchFamily="34" charset="0"/>
                <a:cs typeface="Arial" panose="020B0604020202020204" pitchFamily="34" charset="0"/>
              </a:rPr>
              <a:t>orbit</a:t>
            </a:r>
            <a:endParaRPr lang="en-US" sz="3600" b="1" dirty="0">
              <a:solidFill>
                <a:srgbClr val="00205B"/>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84FA4F65-AA94-6797-E013-035E23F8980E}"/>
              </a:ext>
            </a:extLst>
          </p:cNvPr>
          <p:cNvSpPr txBox="1"/>
          <p:nvPr/>
        </p:nvSpPr>
        <p:spPr>
          <a:xfrm>
            <a:off x="7643525" y="5748331"/>
            <a:ext cx="1400587" cy="523220"/>
          </a:xfrm>
          <a:prstGeom prst="rect">
            <a:avLst/>
          </a:prstGeom>
          <a:noFill/>
        </p:spPr>
        <p:txBody>
          <a:bodyPr wrap="square" rtlCol="0">
            <a:spAutoFit/>
          </a:bodyPr>
          <a:lstStyle/>
          <a:p>
            <a:r>
              <a:rPr lang="en-US" sz="2800" b="1" dirty="0">
                <a:solidFill>
                  <a:srgbClr val="00205B"/>
                </a:solidFill>
                <a:latin typeface="Arial" panose="020B0604020202020204" pitchFamily="34" charset="0"/>
                <a:cs typeface="Arial" panose="020B0604020202020204" pitchFamily="34" charset="0"/>
              </a:rPr>
              <a:t>Sun</a:t>
            </a:r>
            <a:endParaRPr lang="en-US" sz="3600" b="1" dirty="0">
              <a:solidFill>
                <a:srgbClr val="00205B"/>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CB3EA3E3-2395-64C2-5170-1ADA35101D8A}"/>
              </a:ext>
            </a:extLst>
          </p:cNvPr>
          <p:cNvSpPr txBox="1"/>
          <p:nvPr/>
        </p:nvSpPr>
        <p:spPr>
          <a:xfrm>
            <a:off x="3426482" y="5707842"/>
            <a:ext cx="1400587" cy="523220"/>
          </a:xfrm>
          <a:prstGeom prst="rect">
            <a:avLst/>
          </a:prstGeom>
          <a:noFill/>
        </p:spPr>
        <p:txBody>
          <a:bodyPr wrap="square" rtlCol="0">
            <a:spAutoFit/>
          </a:bodyPr>
          <a:lstStyle/>
          <a:p>
            <a:r>
              <a:rPr lang="en-US" sz="2800" b="1" dirty="0">
                <a:solidFill>
                  <a:srgbClr val="00205B"/>
                </a:solidFill>
                <a:latin typeface="Arial" panose="020B0604020202020204" pitchFamily="34" charset="0"/>
                <a:cs typeface="Arial" panose="020B0604020202020204" pitchFamily="34" charset="0"/>
              </a:rPr>
              <a:t>oval</a:t>
            </a:r>
            <a:endParaRPr lang="en-US" sz="3600" b="1" dirty="0">
              <a:solidFill>
                <a:srgbClr val="00205B"/>
              </a:solidFill>
              <a:latin typeface="Arial" panose="020B0604020202020204" pitchFamily="34" charset="0"/>
              <a:cs typeface="Arial" panose="020B0604020202020204" pitchFamily="34" charset="0"/>
            </a:endParaRPr>
          </a:p>
        </p:txBody>
      </p:sp>
      <p:sp>
        <p:nvSpPr>
          <p:cNvPr id="11" name="Oval 10">
            <a:extLst>
              <a:ext uri="{FF2B5EF4-FFF2-40B4-BE49-F238E27FC236}">
                <a16:creationId xmlns:a16="http://schemas.microsoft.com/office/drawing/2014/main" id="{BD2BC35A-D565-354A-4674-2F893407DF95}"/>
              </a:ext>
            </a:extLst>
          </p:cNvPr>
          <p:cNvSpPr/>
          <p:nvPr/>
        </p:nvSpPr>
        <p:spPr>
          <a:xfrm>
            <a:off x="9318998" y="5026360"/>
            <a:ext cx="2754630" cy="1725930"/>
          </a:xfrm>
          <a:prstGeom prst="ellipse">
            <a:avLst/>
          </a:prstGeom>
          <a:solidFill>
            <a:srgbClr val="2CD5C4"/>
          </a:solidFill>
          <a:ln>
            <a:solidFill>
              <a:srgbClr val="05255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panose="020B0604020202020204" pitchFamily="34" charset="0"/>
                <a:cs typeface="Arial" panose="020B0604020202020204" pitchFamily="34" charset="0"/>
              </a:rPr>
              <a:t>Student Workbook:  page 55</a:t>
            </a:r>
          </a:p>
        </p:txBody>
      </p:sp>
    </p:spTree>
    <p:extLst>
      <p:ext uri="{BB962C8B-B14F-4D97-AF65-F5344CB8AC3E}">
        <p14:creationId xmlns:p14="http://schemas.microsoft.com/office/powerpoint/2010/main" val="541685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4.375E-6 4.07407E-6 L -0.3125 -0.49445 " pathEditMode="relative" rAng="0" ptsTypes="AA">
                                      <p:cBhvr>
                                        <p:cTn id="6" dur="2000" fill="hold"/>
                                        <p:tgtEl>
                                          <p:spTgt spid="8"/>
                                        </p:tgtEl>
                                        <p:attrNameLst>
                                          <p:attrName>ppt_x</p:attrName>
                                          <p:attrName>ppt_y</p:attrName>
                                        </p:attrNameLst>
                                      </p:cBhvr>
                                      <p:rCtr x="-15625" y="-24722"/>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0" nodeType="clickEffect">
                                  <p:stCondLst>
                                    <p:cond delay="0"/>
                                  </p:stCondLst>
                                  <p:childTnLst>
                                    <p:animMotion origin="layout" path="M -0.02995 -0.04421 L -0.25586 -0.42037 " pathEditMode="relative" rAng="0" ptsTypes="AA">
                                      <p:cBhvr>
                                        <p:cTn id="10" dur="2000" fill="hold"/>
                                        <p:tgtEl>
                                          <p:spTgt spid="9"/>
                                        </p:tgtEl>
                                        <p:attrNameLst>
                                          <p:attrName>ppt_x</p:attrName>
                                          <p:attrName>ppt_y</p:attrName>
                                        </p:attrNameLst>
                                      </p:cBhvr>
                                      <p:rCtr x="-11302" y="-18819"/>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grpId="0" nodeType="clickEffect">
                                  <p:stCondLst>
                                    <p:cond delay="0"/>
                                  </p:stCondLst>
                                  <p:childTnLst>
                                    <p:animMotion origin="layout" path="M 0.01068 -0.02222 L 0.07969 -0.25231 " pathEditMode="relative" ptsTypes="AA">
                                      <p:cBhvr>
                                        <p:cTn id="14" dur="2000" fill="hold"/>
                                        <p:tgtEl>
                                          <p:spTgt spid="7"/>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grpId="0" nodeType="clickEffect">
                                  <p:stCondLst>
                                    <p:cond delay="0"/>
                                  </p:stCondLst>
                                  <p:childTnLst>
                                    <p:animMotion origin="layout" path="M -0.03112 -0.03218 L -0.21015 -0.15856 " pathEditMode="relative" ptsTypes="AA">
                                      <p:cBhvr>
                                        <p:cTn id="18" dur="2000" fill="hold"/>
                                        <p:tgtEl>
                                          <p:spTgt spid="1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232C71-16DA-AC8A-B6A3-03E1A9D0223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0321D64-20CB-FD1F-2100-958C1C8A6642}"/>
              </a:ext>
            </a:extLst>
          </p:cNvPr>
          <p:cNvSpPr>
            <a:spLocks noGrp="1"/>
          </p:cNvSpPr>
          <p:nvPr>
            <p:ph type="title"/>
          </p:nvPr>
        </p:nvSpPr>
        <p:spPr>
          <a:xfrm>
            <a:off x="838200" y="1250704"/>
            <a:ext cx="10515600" cy="690563"/>
          </a:xfrm>
        </p:spPr>
        <p:txBody>
          <a:bodyPr>
            <a:normAutofit fontScale="90000"/>
          </a:bodyPr>
          <a:lstStyle/>
          <a:p>
            <a:r>
              <a:rPr lang="en-GB" b="1" dirty="0">
                <a:solidFill>
                  <a:srgbClr val="001F5B"/>
                </a:solidFill>
                <a:latin typeface="Arial Narrow" panose="020B0604020202020204" pitchFamily="34" charset="0"/>
                <a:cs typeface="Arial Narrow" panose="020B0604020202020204" pitchFamily="34" charset="0"/>
              </a:rPr>
              <a:t>Introduction to your Mission</a:t>
            </a:r>
            <a:endParaRPr lang="en-GB" b="1" dirty="0">
              <a:latin typeface="Arial Narrow" panose="020B0604020202020204" pitchFamily="34" charset="0"/>
              <a:cs typeface="Arial Narrow" panose="020B0604020202020204" pitchFamily="34" charset="0"/>
            </a:endParaRPr>
          </a:p>
        </p:txBody>
      </p:sp>
      <p:sp>
        <p:nvSpPr>
          <p:cNvPr id="8" name="Content Placeholder 7">
            <a:extLst>
              <a:ext uri="{FF2B5EF4-FFF2-40B4-BE49-F238E27FC236}">
                <a16:creationId xmlns:a16="http://schemas.microsoft.com/office/drawing/2014/main" id="{9786B5D2-3CD0-4B95-26BA-8ED5F22D2E9A}"/>
              </a:ext>
            </a:extLst>
          </p:cNvPr>
          <p:cNvSpPr>
            <a:spLocks noGrp="1"/>
          </p:cNvSpPr>
          <p:nvPr>
            <p:ph idx="1"/>
          </p:nvPr>
        </p:nvSpPr>
        <p:spPr>
          <a:xfrm>
            <a:off x="834571" y="2057382"/>
            <a:ext cx="10515600" cy="4503076"/>
          </a:xfrm>
        </p:spPr>
        <p:txBody>
          <a:bodyPr>
            <a:normAutofit lnSpcReduction="10000"/>
          </a:bodyPr>
          <a:lstStyle/>
          <a:p>
            <a:r>
              <a:rPr lang="en-GB" dirty="0">
                <a:latin typeface="Arial" panose="020B0604020202020204" pitchFamily="34" charset="0"/>
                <a:cs typeface="Arial" panose="020B0604020202020204" pitchFamily="34" charset="0"/>
              </a:rPr>
              <a:t>Now that we know how to stay healthy in space, and how we can live and work on the surface of Mars, we need to work out how to get there!</a:t>
            </a:r>
          </a:p>
          <a:p>
            <a:endParaRPr lang="en-GB" dirty="0">
              <a:latin typeface="Arial" panose="020B0604020202020204" pitchFamily="34" charset="0"/>
              <a:cs typeface="Arial" panose="020B0604020202020204" pitchFamily="34" charset="0"/>
            </a:endParaRPr>
          </a:p>
          <a:p>
            <a:pPr>
              <a:lnSpc>
                <a:spcPct val="120000"/>
              </a:lnSpc>
              <a:defRPr/>
            </a:pPr>
            <a:r>
              <a:rPr lang="en-GB" dirty="0">
                <a:solidFill>
                  <a:srgbClr val="001F5B"/>
                </a:solidFill>
                <a:latin typeface="Arial"/>
                <a:cs typeface="Arial"/>
              </a:rPr>
              <a:t>In this mission, you will be an astronomer. Your job is to explore our Solar System and find out why Mars appears to change size in the sky when we look at it from Earth.</a:t>
            </a:r>
          </a:p>
          <a:p>
            <a:endParaRPr lang="en-GB" dirty="0">
              <a:latin typeface="Arial" panose="020B0604020202020204" pitchFamily="34" charset="0"/>
              <a:cs typeface="Arial" panose="020B0604020202020204" pitchFamily="34" charset="0"/>
            </a:endParaRPr>
          </a:p>
          <a:p>
            <a:r>
              <a:rPr lang="en-GB" dirty="0">
                <a:solidFill>
                  <a:srgbClr val="001F5B"/>
                </a:solidFill>
                <a:latin typeface="Arial"/>
                <a:cs typeface="Arial"/>
              </a:rPr>
              <a:t>First, we need to understand where Mars sits in the Solar System…</a:t>
            </a:r>
          </a:p>
        </p:txBody>
      </p:sp>
    </p:spTree>
    <p:extLst>
      <p:ext uri="{BB962C8B-B14F-4D97-AF65-F5344CB8AC3E}">
        <p14:creationId xmlns:p14="http://schemas.microsoft.com/office/powerpoint/2010/main" val="38080095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9330C-5BBF-C567-F245-8564B31F30D2}"/>
              </a:ext>
            </a:extLst>
          </p:cNvPr>
          <p:cNvSpPr>
            <a:spLocks noGrp="1"/>
          </p:cNvSpPr>
          <p:nvPr>
            <p:ph type="title"/>
          </p:nvPr>
        </p:nvSpPr>
        <p:spPr/>
        <p:txBody>
          <a:bodyPr>
            <a:normAutofit fontScale="90000"/>
          </a:bodyPr>
          <a:lstStyle/>
          <a:p>
            <a:r>
              <a:rPr lang="en-US" b="1" dirty="0"/>
              <a:t>Earth’s Orbit</a:t>
            </a:r>
          </a:p>
        </p:txBody>
      </p:sp>
      <p:sp>
        <p:nvSpPr>
          <p:cNvPr id="3" name="Content Placeholder 2">
            <a:extLst>
              <a:ext uri="{FF2B5EF4-FFF2-40B4-BE49-F238E27FC236}">
                <a16:creationId xmlns:a16="http://schemas.microsoft.com/office/drawing/2014/main" id="{DAE5A041-42BB-C680-3EA3-4DA0AFF9C5B6}"/>
              </a:ext>
            </a:extLst>
          </p:cNvPr>
          <p:cNvSpPr>
            <a:spLocks noGrp="1"/>
          </p:cNvSpPr>
          <p:nvPr>
            <p:ph idx="1"/>
          </p:nvPr>
        </p:nvSpPr>
        <p:spPr>
          <a:xfrm>
            <a:off x="835742" y="1943612"/>
            <a:ext cx="6096000" cy="4351338"/>
          </a:xfrm>
        </p:spPr>
        <p:txBody>
          <a:bodyPr>
            <a:normAutofit/>
          </a:bodyPr>
          <a:lstStyle/>
          <a:p>
            <a:r>
              <a:rPr lang="en-US" sz="3200" dirty="0">
                <a:latin typeface="Arial" panose="020B0604020202020204" pitchFamily="34" charset="0"/>
                <a:cs typeface="Arial" panose="020B0604020202020204" pitchFamily="34" charset="0"/>
              </a:rPr>
              <a:t>Earth’s orbit is almost a perfect circle</a:t>
            </a:r>
          </a:p>
          <a:p>
            <a:endParaRPr lang="en-US" sz="3200"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This means its distance from the Sun doesn’t change much</a:t>
            </a:r>
          </a:p>
          <a:p>
            <a:endParaRPr lang="en-US" sz="3200" dirty="0">
              <a:latin typeface="Arial" panose="020B0604020202020204" pitchFamily="34" charset="0"/>
              <a:cs typeface="Arial" panose="020B0604020202020204" pitchFamily="34" charset="0"/>
            </a:endParaRPr>
          </a:p>
          <a:p>
            <a:r>
              <a:rPr lang="en-US" sz="3200" dirty="0">
                <a:latin typeface="Arial" panose="020B0604020202020204" pitchFamily="34" charset="0"/>
                <a:cs typeface="Arial" panose="020B0604020202020204" pitchFamily="34" charset="0"/>
              </a:rPr>
              <a:t>Earth is around </a:t>
            </a:r>
            <a:r>
              <a:rPr lang="en-US" sz="3200" b="1" dirty="0">
                <a:latin typeface="Arial" panose="020B0604020202020204" pitchFamily="34" charset="0"/>
                <a:cs typeface="Arial" panose="020B0604020202020204" pitchFamily="34" charset="0"/>
              </a:rPr>
              <a:t>149 million km </a:t>
            </a:r>
            <a:r>
              <a:rPr lang="en-US" sz="3200" dirty="0">
                <a:latin typeface="Arial" panose="020B0604020202020204" pitchFamily="34" charset="0"/>
                <a:cs typeface="Arial" panose="020B0604020202020204" pitchFamily="34" charset="0"/>
              </a:rPr>
              <a:t>from the Sun</a:t>
            </a:r>
          </a:p>
          <a:p>
            <a:endParaRPr lang="en-US" dirty="0">
              <a:latin typeface="Arial" panose="020B0604020202020204" pitchFamily="34" charset="0"/>
              <a:cs typeface="Arial" panose="020B0604020202020204" pitchFamily="34" charset="0"/>
            </a:endParaRPr>
          </a:p>
        </p:txBody>
      </p:sp>
      <p:pic>
        <p:nvPicPr>
          <p:cNvPr id="4" name="Content Placeholder 4" descr="A sun and earth in a circle&#10;&#10;AI-generated content may be incorrect.">
            <a:extLst>
              <a:ext uri="{FF2B5EF4-FFF2-40B4-BE49-F238E27FC236}">
                <a16:creationId xmlns:a16="http://schemas.microsoft.com/office/drawing/2014/main" id="{29303731-6182-1E9D-2B12-33CFF0D7D39B}"/>
              </a:ext>
            </a:extLst>
          </p:cNvPr>
          <p:cNvPicPr>
            <a:picLocks noChangeAspect="1"/>
          </p:cNvPicPr>
          <p:nvPr/>
        </p:nvPicPr>
        <p:blipFill>
          <a:blip r:embed="rId3">
            <a:extLst>
              <a:ext uri="{28A0092B-C50C-407E-A947-70E740481C1C}">
                <a14:useLocalDpi xmlns:a14="http://schemas.microsoft.com/office/drawing/2010/main" val="0"/>
              </a:ext>
            </a:extLst>
          </a:blip>
          <a:srcRect l="24943" t="31094" r="1672" b="1257"/>
          <a:stretch>
            <a:fillRect/>
          </a:stretch>
        </p:blipFill>
        <p:spPr>
          <a:xfrm>
            <a:off x="7403690" y="1783998"/>
            <a:ext cx="4527755" cy="4173794"/>
          </a:xfrm>
          <a:prstGeom prst="rect">
            <a:avLst/>
          </a:prstGeom>
        </p:spPr>
      </p:pic>
    </p:spTree>
    <p:extLst>
      <p:ext uri="{BB962C8B-B14F-4D97-AF65-F5344CB8AC3E}">
        <p14:creationId xmlns:p14="http://schemas.microsoft.com/office/powerpoint/2010/main" val="8965597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898F04-716B-9951-BB5E-0837496D9A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27A50A-F452-E0CC-632D-3C47FBC5CC79}"/>
              </a:ext>
            </a:extLst>
          </p:cNvPr>
          <p:cNvSpPr>
            <a:spLocks noGrp="1"/>
          </p:cNvSpPr>
          <p:nvPr>
            <p:ph type="title"/>
          </p:nvPr>
        </p:nvSpPr>
        <p:spPr/>
        <p:txBody>
          <a:bodyPr>
            <a:normAutofit fontScale="90000"/>
          </a:bodyPr>
          <a:lstStyle/>
          <a:p>
            <a:r>
              <a:rPr lang="en-US" b="1" dirty="0"/>
              <a:t>Mars’s Orbit</a:t>
            </a:r>
          </a:p>
        </p:txBody>
      </p:sp>
      <p:sp>
        <p:nvSpPr>
          <p:cNvPr id="3" name="Content Placeholder 2">
            <a:extLst>
              <a:ext uri="{FF2B5EF4-FFF2-40B4-BE49-F238E27FC236}">
                <a16:creationId xmlns:a16="http://schemas.microsoft.com/office/drawing/2014/main" id="{6458F9DE-ABAD-6472-35C1-FB05D0C77EB5}"/>
              </a:ext>
            </a:extLst>
          </p:cNvPr>
          <p:cNvSpPr>
            <a:spLocks noGrp="1"/>
          </p:cNvSpPr>
          <p:nvPr>
            <p:ph idx="1"/>
          </p:nvPr>
        </p:nvSpPr>
        <p:spPr>
          <a:xfrm>
            <a:off x="835743" y="1943612"/>
            <a:ext cx="4635909" cy="4351338"/>
          </a:xfrm>
        </p:spPr>
        <p:txBody>
          <a:bodyPr>
            <a:normAutofit/>
          </a:bodyPr>
          <a:lstStyle/>
          <a:p>
            <a:r>
              <a:rPr lang="en-US" dirty="0">
                <a:latin typeface="Arial" panose="020B0604020202020204" pitchFamily="34" charset="0"/>
                <a:cs typeface="Arial" panose="020B0604020202020204" pitchFamily="34" charset="0"/>
              </a:rPr>
              <a:t>Mars’s orbit is oval shaped</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This means its distance from the Sun (and Earth) changes a lot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Mars can be around </a:t>
            </a:r>
            <a:r>
              <a:rPr lang="en-US" b="1" dirty="0">
                <a:latin typeface="Arial" panose="020B0604020202020204" pitchFamily="34" charset="0"/>
                <a:cs typeface="Arial" panose="020B0604020202020204" pitchFamily="34" charset="0"/>
              </a:rPr>
              <a:t>204 million km</a:t>
            </a:r>
            <a:r>
              <a:rPr lang="en-US" dirty="0">
                <a:latin typeface="Arial" panose="020B0604020202020204" pitchFamily="34" charset="0"/>
                <a:cs typeface="Arial" panose="020B0604020202020204" pitchFamily="34" charset="0"/>
              </a:rPr>
              <a:t> to </a:t>
            </a:r>
            <a:r>
              <a:rPr lang="en-US" b="1" dirty="0">
                <a:latin typeface="Arial" panose="020B0604020202020204" pitchFamily="34" charset="0"/>
                <a:cs typeface="Arial" panose="020B0604020202020204" pitchFamily="34" charset="0"/>
              </a:rPr>
              <a:t>247 million km</a:t>
            </a:r>
            <a:r>
              <a:rPr lang="en-US" dirty="0">
                <a:latin typeface="Arial" panose="020B0604020202020204" pitchFamily="34" charset="0"/>
                <a:cs typeface="Arial" panose="020B0604020202020204" pitchFamily="34" charset="0"/>
              </a:rPr>
              <a:t> from the Sun</a:t>
            </a:r>
          </a:p>
          <a:p>
            <a:endParaRPr lang="en-US" sz="2400" dirty="0">
              <a:latin typeface="Arial" panose="020B0604020202020204" pitchFamily="34" charset="0"/>
              <a:cs typeface="Arial" panose="020B0604020202020204" pitchFamily="34" charset="0"/>
            </a:endParaRPr>
          </a:p>
        </p:txBody>
      </p:sp>
      <p:pic>
        <p:nvPicPr>
          <p:cNvPr id="1026" name="Picture 2" descr="An illustration showing Earth and Mars orbiting the sun">
            <a:extLst>
              <a:ext uri="{FF2B5EF4-FFF2-40B4-BE49-F238E27FC236}">
                <a16:creationId xmlns:a16="http://schemas.microsoft.com/office/drawing/2014/main" id="{C26E4687-9604-C559-9CF9-81E094D284F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46" t="5162" r="3405" b="19140"/>
          <a:stretch>
            <a:fillRect/>
          </a:stretch>
        </p:blipFill>
        <p:spPr bwMode="auto">
          <a:xfrm>
            <a:off x="5928853" y="1637071"/>
            <a:ext cx="6139932" cy="451749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iagram of how far apart Mars and Earth are during conjunction">
            <a:extLst>
              <a:ext uri="{FF2B5EF4-FFF2-40B4-BE49-F238E27FC236}">
                <a16:creationId xmlns:a16="http://schemas.microsoft.com/office/drawing/2014/main" id="{7BA85C4F-7A6E-7342-606B-1FBC29201A6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262" t="4946" r="5125" b="18925"/>
          <a:stretch>
            <a:fillRect/>
          </a:stretch>
        </p:blipFill>
        <p:spPr bwMode="auto">
          <a:xfrm>
            <a:off x="5928853" y="1637071"/>
            <a:ext cx="6139931" cy="451749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0A74B43-0FF6-0D5C-0510-A6935C4D0454}"/>
              </a:ext>
            </a:extLst>
          </p:cNvPr>
          <p:cNvSpPr txBox="1"/>
          <p:nvPr/>
        </p:nvSpPr>
        <p:spPr>
          <a:xfrm>
            <a:off x="10247671" y="6154565"/>
            <a:ext cx="2212257" cy="400110"/>
          </a:xfrm>
          <a:prstGeom prst="rect">
            <a:avLst/>
          </a:prstGeom>
          <a:noFill/>
        </p:spPr>
        <p:txBody>
          <a:bodyPr wrap="square" rtlCol="0">
            <a:spAutoFit/>
          </a:bodyPr>
          <a:lstStyle/>
          <a:p>
            <a:r>
              <a:rPr lang="en-US" sz="2000" dirty="0">
                <a:solidFill>
                  <a:srgbClr val="05255D"/>
                </a:solidFill>
                <a:latin typeface="Arial" panose="020B0604020202020204" pitchFamily="34" charset="0"/>
                <a:cs typeface="Arial" panose="020B0604020202020204" pitchFamily="34" charset="0"/>
              </a:rPr>
              <a:t>Images: NASA</a:t>
            </a:r>
          </a:p>
        </p:txBody>
      </p:sp>
    </p:spTree>
    <p:extLst>
      <p:ext uri="{BB962C8B-B14F-4D97-AF65-F5344CB8AC3E}">
        <p14:creationId xmlns:p14="http://schemas.microsoft.com/office/powerpoint/2010/main" val="3012760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6AC0F2-6F34-D202-51AD-45E834A26127}"/>
            </a:ext>
          </a:extLst>
        </p:cNvPr>
        <p:cNvGrpSpPr/>
        <p:nvPr/>
      </p:nvGrpSpPr>
      <p:grpSpPr>
        <a:xfrm>
          <a:off x="0" y="0"/>
          <a:ext cx="0" cy="0"/>
          <a:chOff x="0" y="0"/>
          <a:chExt cx="0" cy="0"/>
        </a:xfrm>
      </p:grpSpPr>
      <p:pic>
        <p:nvPicPr>
          <p:cNvPr id="2" name="Picture 1" descr="Calculator keypad">
            <a:extLst>
              <a:ext uri="{FF2B5EF4-FFF2-40B4-BE49-F238E27FC236}">
                <a16:creationId xmlns:a16="http://schemas.microsoft.com/office/drawing/2014/main" id="{B5A477DB-8CE8-3AD4-CE23-45CEEE65C1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61884"/>
            <a:ext cx="12192000" cy="5796116"/>
          </a:xfrm>
          <a:prstGeom prst="rect">
            <a:avLst/>
          </a:prstGeom>
        </p:spPr>
      </p:pic>
      <p:sp>
        <p:nvSpPr>
          <p:cNvPr id="10" name="Title 1">
            <a:extLst>
              <a:ext uri="{FF2B5EF4-FFF2-40B4-BE49-F238E27FC236}">
                <a16:creationId xmlns:a16="http://schemas.microsoft.com/office/drawing/2014/main" id="{90C3CFAC-24FD-073F-8655-9B6B546B9B66}"/>
              </a:ext>
            </a:extLst>
          </p:cNvPr>
          <p:cNvSpPr txBox="1">
            <a:spLocks/>
          </p:cNvSpPr>
          <p:nvPr/>
        </p:nvSpPr>
        <p:spPr>
          <a:xfrm>
            <a:off x="0" y="4741368"/>
            <a:ext cx="12192000" cy="1320219"/>
          </a:xfrm>
          <a:prstGeom prst="rect">
            <a:avLst/>
          </a:prstGeom>
          <a:solidFill>
            <a:schemeClr val="accent1"/>
          </a:solidFill>
          <a:ln>
            <a:solidFill>
              <a:schemeClr val="accent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Open Sans" pitchFamily="2" charset="0"/>
                <a:ea typeface="Open Sans" pitchFamily="2" charset="0"/>
                <a:cs typeface="Open Sans" pitchFamily="2" charset="0"/>
              </a:defRPr>
            </a:lvl1pPr>
          </a:lstStyle>
          <a:p>
            <a:pPr algn="ctr"/>
            <a:r>
              <a:rPr lang="en-US" sz="8000" dirty="0">
                <a:solidFill>
                  <a:schemeClr val="bg1"/>
                </a:solidFill>
                <a:latin typeface="Arial Narrow" panose="020B0604020202020204" pitchFamily="34" charset="0"/>
                <a:cs typeface="Arial Narrow" panose="020B0604020202020204" pitchFamily="34" charset="0"/>
              </a:rPr>
              <a:t>Activity 4: Orbit Maths</a:t>
            </a:r>
          </a:p>
        </p:txBody>
      </p:sp>
    </p:spTree>
    <p:extLst>
      <p:ext uri="{BB962C8B-B14F-4D97-AF65-F5344CB8AC3E}">
        <p14:creationId xmlns:p14="http://schemas.microsoft.com/office/powerpoint/2010/main" val="11722285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CD6AB-BD6A-4FD6-8BDC-8B7F3E49EE25}"/>
              </a:ext>
            </a:extLst>
          </p:cNvPr>
          <p:cNvSpPr>
            <a:spLocks noGrp="1"/>
          </p:cNvSpPr>
          <p:nvPr>
            <p:ph type="title"/>
          </p:nvPr>
        </p:nvSpPr>
        <p:spPr/>
        <p:txBody>
          <a:bodyPr>
            <a:normAutofit fontScale="90000"/>
          </a:bodyPr>
          <a:lstStyle/>
          <a:p>
            <a:r>
              <a:rPr lang="en-US" b="1" dirty="0"/>
              <a:t>Orbit Maths</a:t>
            </a:r>
          </a:p>
        </p:txBody>
      </p:sp>
      <p:sp>
        <p:nvSpPr>
          <p:cNvPr id="3" name="Content Placeholder 2">
            <a:extLst>
              <a:ext uri="{FF2B5EF4-FFF2-40B4-BE49-F238E27FC236}">
                <a16:creationId xmlns:a16="http://schemas.microsoft.com/office/drawing/2014/main" id="{3CA16888-C810-C96B-8DB4-BD2A1D4C923D}"/>
              </a:ext>
            </a:extLst>
          </p:cNvPr>
          <p:cNvSpPr>
            <a:spLocks noGrp="1"/>
          </p:cNvSpPr>
          <p:nvPr>
            <p:ph idx="1"/>
          </p:nvPr>
        </p:nvSpPr>
        <p:spPr>
          <a:xfrm>
            <a:off x="838200" y="2020529"/>
            <a:ext cx="7979738" cy="4534748"/>
          </a:xfrm>
        </p:spPr>
        <p:txBody>
          <a:bodyPr/>
          <a:lstStyle/>
          <a:p>
            <a:pPr marL="0" indent="0">
              <a:lnSpc>
                <a:spcPct val="120000"/>
              </a:lnSpc>
              <a:spcBef>
                <a:spcPts val="120"/>
              </a:spcBef>
              <a:spcAft>
                <a:spcPts val="120"/>
              </a:spcAft>
              <a:buNone/>
            </a:pPr>
            <a:r>
              <a:rPr lang="en-GB" dirty="0">
                <a:solidFill>
                  <a:srgbClr val="001F5B"/>
                </a:solidFill>
                <a:latin typeface="Arial"/>
                <a:cs typeface="Arial"/>
              </a:rPr>
              <a:t>Distance from the Sun to:</a:t>
            </a:r>
          </a:p>
          <a:p>
            <a:pPr>
              <a:lnSpc>
                <a:spcPct val="120000"/>
              </a:lnSpc>
              <a:spcBef>
                <a:spcPts val="120"/>
              </a:spcBef>
              <a:spcAft>
                <a:spcPts val="120"/>
              </a:spcAft>
            </a:pPr>
            <a:r>
              <a:rPr lang="en-GB" dirty="0">
                <a:solidFill>
                  <a:srgbClr val="001F5B"/>
                </a:solidFill>
                <a:latin typeface="Arial"/>
                <a:cs typeface="Arial"/>
              </a:rPr>
              <a:t>Earth’s orbit – </a:t>
            </a:r>
            <a:r>
              <a:rPr lang="en-GB" b="1" dirty="0">
                <a:solidFill>
                  <a:srgbClr val="001F5B"/>
                </a:solidFill>
                <a:latin typeface="Arial"/>
                <a:cs typeface="Arial"/>
              </a:rPr>
              <a:t>149 million km</a:t>
            </a:r>
          </a:p>
          <a:p>
            <a:pPr>
              <a:lnSpc>
                <a:spcPct val="120000"/>
              </a:lnSpc>
              <a:spcBef>
                <a:spcPts val="120"/>
              </a:spcBef>
              <a:spcAft>
                <a:spcPts val="120"/>
              </a:spcAft>
            </a:pPr>
            <a:r>
              <a:rPr lang="en-GB" dirty="0">
                <a:solidFill>
                  <a:srgbClr val="001F5B"/>
                </a:solidFill>
                <a:latin typeface="Arial"/>
                <a:cs typeface="Arial"/>
              </a:rPr>
              <a:t>Mars’s orbit (closest) – </a:t>
            </a:r>
            <a:r>
              <a:rPr lang="en-GB" b="1" dirty="0">
                <a:solidFill>
                  <a:srgbClr val="001F5B"/>
                </a:solidFill>
                <a:latin typeface="Arial"/>
                <a:cs typeface="Arial"/>
              </a:rPr>
              <a:t>204 million km</a:t>
            </a:r>
          </a:p>
          <a:p>
            <a:pPr>
              <a:lnSpc>
                <a:spcPct val="120000"/>
              </a:lnSpc>
              <a:spcBef>
                <a:spcPts val="120"/>
              </a:spcBef>
              <a:spcAft>
                <a:spcPts val="120"/>
              </a:spcAft>
            </a:pPr>
            <a:r>
              <a:rPr lang="en-GB" dirty="0">
                <a:solidFill>
                  <a:srgbClr val="001F5B"/>
                </a:solidFill>
                <a:latin typeface="Arial"/>
                <a:cs typeface="Arial"/>
              </a:rPr>
              <a:t>Mars’s orbit (furthest) – </a:t>
            </a:r>
            <a:r>
              <a:rPr lang="en-GB" b="1" dirty="0">
                <a:solidFill>
                  <a:srgbClr val="001F5B"/>
                </a:solidFill>
                <a:latin typeface="Arial"/>
                <a:cs typeface="Arial"/>
              </a:rPr>
              <a:t>247 million km</a:t>
            </a:r>
          </a:p>
          <a:p>
            <a:pPr>
              <a:lnSpc>
                <a:spcPct val="120000"/>
              </a:lnSpc>
              <a:spcBef>
                <a:spcPts val="120"/>
              </a:spcBef>
              <a:spcAft>
                <a:spcPts val="120"/>
              </a:spcAft>
            </a:pPr>
            <a:endParaRPr lang="en-GB" b="1" dirty="0">
              <a:solidFill>
                <a:srgbClr val="001F5B"/>
              </a:solidFill>
              <a:latin typeface="Arial"/>
              <a:cs typeface="Arial"/>
            </a:endParaRPr>
          </a:p>
          <a:p>
            <a:pPr marL="0" indent="0">
              <a:lnSpc>
                <a:spcPct val="120000"/>
              </a:lnSpc>
              <a:spcBef>
                <a:spcPts val="120"/>
              </a:spcBef>
              <a:spcAft>
                <a:spcPts val="120"/>
              </a:spcAft>
              <a:buNone/>
            </a:pPr>
            <a:r>
              <a:rPr lang="en-GB" b="1" dirty="0">
                <a:solidFill>
                  <a:srgbClr val="001F5B"/>
                </a:solidFill>
                <a:latin typeface="Arial"/>
                <a:cs typeface="Arial"/>
              </a:rPr>
              <a:t>Complete the questions in your workbooks!</a:t>
            </a:r>
            <a:endParaRPr lang="en-GB" dirty="0">
              <a:solidFill>
                <a:srgbClr val="001F5B"/>
              </a:solidFill>
              <a:latin typeface="Arial"/>
              <a:cs typeface="Arial"/>
            </a:endParaRPr>
          </a:p>
          <a:p>
            <a:pPr marL="0" indent="0">
              <a:buNone/>
            </a:pPr>
            <a:endParaRPr lang="en-US" dirty="0"/>
          </a:p>
        </p:txBody>
      </p:sp>
      <p:sp>
        <p:nvSpPr>
          <p:cNvPr id="6" name="Oval 5">
            <a:extLst>
              <a:ext uri="{FF2B5EF4-FFF2-40B4-BE49-F238E27FC236}">
                <a16:creationId xmlns:a16="http://schemas.microsoft.com/office/drawing/2014/main" id="{749BF544-90D9-245D-5A91-90D1C3C31BAC}"/>
              </a:ext>
            </a:extLst>
          </p:cNvPr>
          <p:cNvSpPr/>
          <p:nvPr/>
        </p:nvSpPr>
        <p:spPr>
          <a:xfrm>
            <a:off x="8216900" y="1609369"/>
            <a:ext cx="3304868" cy="1819631"/>
          </a:xfrm>
          <a:prstGeom prst="ellipse">
            <a:avLst/>
          </a:prstGeom>
          <a:solidFill>
            <a:srgbClr val="2CD5C4"/>
          </a:solidFill>
          <a:ln>
            <a:solidFill>
              <a:srgbClr val="05255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panose="020B0604020202020204" pitchFamily="34" charset="0"/>
                <a:cs typeface="Arial" panose="020B0604020202020204" pitchFamily="34" charset="0"/>
              </a:rPr>
              <a:t>Student Workbook:  page 56 – 57</a:t>
            </a:r>
          </a:p>
        </p:txBody>
      </p:sp>
    </p:spTree>
    <p:extLst>
      <p:ext uri="{BB962C8B-B14F-4D97-AF65-F5344CB8AC3E}">
        <p14:creationId xmlns:p14="http://schemas.microsoft.com/office/powerpoint/2010/main" val="14310222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0DCF3-8113-1B6D-9812-2461F3C014D3}"/>
              </a:ext>
            </a:extLst>
          </p:cNvPr>
          <p:cNvSpPr>
            <a:spLocks noGrp="1"/>
          </p:cNvSpPr>
          <p:nvPr>
            <p:ph type="title"/>
          </p:nvPr>
        </p:nvSpPr>
        <p:spPr/>
        <p:txBody>
          <a:bodyPr>
            <a:normAutofit fontScale="90000"/>
          </a:bodyPr>
          <a:lstStyle/>
          <a:p>
            <a:r>
              <a:rPr lang="en-GB" sz="4000" b="1" dirty="0">
                <a:solidFill>
                  <a:srgbClr val="001F5B"/>
                </a:solidFill>
                <a:latin typeface="Arial Narrow" panose="020B0604020202020204" pitchFamily="34" charset="0"/>
                <a:cs typeface="Arial Narrow" panose="020B0604020202020204" pitchFamily="34" charset="0"/>
              </a:rPr>
              <a:t>Calculate the shortest distance between Earth and Mars.</a:t>
            </a:r>
            <a:endParaRPr lang="en-US" dirty="0"/>
          </a:p>
        </p:txBody>
      </p:sp>
      <p:sp>
        <p:nvSpPr>
          <p:cNvPr id="3" name="Content Placeholder 2">
            <a:extLst>
              <a:ext uri="{FF2B5EF4-FFF2-40B4-BE49-F238E27FC236}">
                <a16:creationId xmlns:a16="http://schemas.microsoft.com/office/drawing/2014/main" id="{C1FA46B0-B7CB-DFEB-8C31-AE5EEDAAC841}"/>
              </a:ext>
            </a:extLst>
          </p:cNvPr>
          <p:cNvSpPr>
            <a:spLocks noGrp="1"/>
          </p:cNvSpPr>
          <p:nvPr>
            <p:ph idx="1"/>
          </p:nvPr>
        </p:nvSpPr>
        <p:spPr>
          <a:xfrm>
            <a:off x="838200" y="2036807"/>
            <a:ext cx="10515600" cy="1242040"/>
          </a:xfrm>
        </p:spPr>
        <p:txBody>
          <a:bodyPr>
            <a:normAutofit/>
          </a:bodyPr>
          <a:lstStyle/>
          <a:p>
            <a:pPr marL="0" indent="0">
              <a:buNone/>
            </a:pPr>
            <a:r>
              <a:rPr lang="en-US" i="1" dirty="0">
                <a:latin typeface="Arial" panose="020B0604020202020204" pitchFamily="34" charset="0"/>
                <a:cs typeface="Arial" panose="020B0604020202020204" pitchFamily="34" charset="0"/>
              </a:rPr>
              <a:t>Mars’s closest orbit     –     Earth’s orbit      =      Shortest distance</a:t>
            </a:r>
          </a:p>
          <a:p>
            <a:pPr marL="0" indent="0">
              <a:buNone/>
            </a:pPr>
            <a:r>
              <a:rPr lang="en-US" i="1" dirty="0">
                <a:latin typeface="Arial" panose="020B0604020202020204" pitchFamily="34" charset="0"/>
                <a:cs typeface="Arial" panose="020B0604020202020204" pitchFamily="34" charset="0"/>
              </a:rPr>
              <a:t>    (million km)                    (million km)                   (million km)</a:t>
            </a:r>
          </a:p>
        </p:txBody>
      </p:sp>
      <p:sp>
        <p:nvSpPr>
          <p:cNvPr id="4" name="Content Placeholder 2">
            <a:extLst>
              <a:ext uri="{FF2B5EF4-FFF2-40B4-BE49-F238E27FC236}">
                <a16:creationId xmlns:a16="http://schemas.microsoft.com/office/drawing/2014/main" id="{DD26936F-2721-A6EB-6806-F0D6A11EE449}"/>
              </a:ext>
            </a:extLst>
          </p:cNvPr>
          <p:cNvSpPr txBox="1">
            <a:spLocks/>
          </p:cNvSpPr>
          <p:nvPr/>
        </p:nvSpPr>
        <p:spPr>
          <a:xfrm>
            <a:off x="4348317" y="3680077"/>
            <a:ext cx="680884" cy="55623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rgbClr val="00205B"/>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rgbClr val="00205B"/>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rgbClr val="00205B"/>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rgbClr val="00205B"/>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rgbClr val="00205B"/>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US" sz="3600" dirty="0">
                <a:latin typeface="Arial" panose="020B0604020202020204" pitchFamily="34" charset="0"/>
                <a:cs typeface="Arial" panose="020B0604020202020204" pitchFamily="34" charset="0"/>
              </a:rPr>
              <a:t>–</a:t>
            </a:r>
          </a:p>
        </p:txBody>
      </p:sp>
      <p:sp>
        <p:nvSpPr>
          <p:cNvPr id="5" name="Content Placeholder 2">
            <a:extLst>
              <a:ext uri="{FF2B5EF4-FFF2-40B4-BE49-F238E27FC236}">
                <a16:creationId xmlns:a16="http://schemas.microsoft.com/office/drawing/2014/main" id="{20543342-AFDC-30AF-D0AD-080EC4B2857C}"/>
              </a:ext>
            </a:extLst>
          </p:cNvPr>
          <p:cNvSpPr txBox="1">
            <a:spLocks/>
          </p:cNvSpPr>
          <p:nvPr/>
        </p:nvSpPr>
        <p:spPr>
          <a:xfrm>
            <a:off x="7052186" y="3680077"/>
            <a:ext cx="1698523" cy="12420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rgbClr val="00205B"/>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rgbClr val="00205B"/>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rgbClr val="00205B"/>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rgbClr val="00205B"/>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rgbClr val="00205B"/>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US" sz="3600" dirty="0">
                <a:latin typeface="Arial" panose="020B0604020202020204" pitchFamily="34" charset="0"/>
                <a:cs typeface="Arial" panose="020B0604020202020204" pitchFamily="34" charset="0"/>
              </a:rPr>
              <a:t>    =</a:t>
            </a:r>
          </a:p>
        </p:txBody>
      </p:sp>
      <p:sp>
        <p:nvSpPr>
          <p:cNvPr id="9" name="TextBox 8">
            <a:extLst>
              <a:ext uri="{FF2B5EF4-FFF2-40B4-BE49-F238E27FC236}">
                <a16:creationId xmlns:a16="http://schemas.microsoft.com/office/drawing/2014/main" id="{3024E564-34AE-CBD3-AA84-FC0290B1FA73}"/>
              </a:ext>
            </a:extLst>
          </p:cNvPr>
          <p:cNvSpPr txBox="1"/>
          <p:nvPr/>
        </p:nvSpPr>
        <p:spPr>
          <a:xfrm>
            <a:off x="2243599" y="3589985"/>
            <a:ext cx="1183557" cy="769441"/>
          </a:xfrm>
          <a:prstGeom prst="rect">
            <a:avLst/>
          </a:prstGeom>
          <a:noFill/>
        </p:spPr>
        <p:txBody>
          <a:bodyPr wrap="square" rtlCol="0">
            <a:spAutoFit/>
          </a:bodyPr>
          <a:lstStyle/>
          <a:p>
            <a:r>
              <a:rPr lang="en-US" sz="4400" dirty="0">
                <a:solidFill>
                  <a:srgbClr val="00205B"/>
                </a:solidFill>
                <a:latin typeface="Arial" panose="020B0604020202020204" pitchFamily="34" charset="0"/>
                <a:cs typeface="Arial" panose="020B0604020202020204" pitchFamily="34" charset="0"/>
              </a:rPr>
              <a:t>204</a:t>
            </a:r>
          </a:p>
        </p:txBody>
      </p:sp>
      <p:sp>
        <p:nvSpPr>
          <p:cNvPr id="10" name="TextBox 9">
            <a:extLst>
              <a:ext uri="{FF2B5EF4-FFF2-40B4-BE49-F238E27FC236}">
                <a16:creationId xmlns:a16="http://schemas.microsoft.com/office/drawing/2014/main" id="{7733DD3A-9B13-0A6C-BF92-6D80C6096C4D}"/>
              </a:ext>
            </a:extLst>
          </p:cNvPr>
          <p:cNvSpPr txBox="1"/>
          <p:nvPr/>
        </p:nvSpPr>
        <p:spPr>
          <a:xfrm>
            <a:off x="5609919" y="3589984"/>
            <a:ext cx="1183557" cy="769441"/>
          </a:xfrm>
          <a:prstGeom prst="rect">
            <a:avLst/>
          </a:prstGeom>
          <a:noFill/>
        </p:spPr>
        <p:txBody>
          <a:bodyPr wrap="square" rtlCol="0">
            <a:spAutoFit/>
          </a:bodyPr>
          <a:lstStyle/>
          <a:p>
            <a:r>
              <a:rPr lang="en-US" sz="4400" dirty="0">
                <a:solidFill>
                  <a:srgbClr val="00205B"/>
                </a:solidFill>
                <a:latin typeface="Arial" panose="020B0604020202020204" pitchFamily="34" charset="0"/>
                <a:cs typeface="Arial" panose="020B0604020202020204" pitchFamily="34" charset="0"/>
              </a:rPr>
              <a:t>149</a:t>
            </a:r>
          </a:p>
        </p:txBody>
      </p:sp>
      <p:sp>
        <p:nvSpPr>
          <p:cNvPr id="11" name="TextBox 10">
            <a:extLst>
              <a:ext uri="{FF2B5EF4-FFF2-40B4-BE49-F238E27FC236}">
                <a16:creationId xmlns:a16="http://schemas.microsoft.com/office/drawing/2014/main" id="{642B88DA-D96E-4165-688F-1C6C2C57FE39}"/>
              </a:ext>
            </a:extLst>
          </p:cNvPr>
          <p:cNvSpPr txBox="1"/>
          <p:nvPr/>
        </p:nvSpPr>
        <p:spPr>
          <a:xfrm>
            <a:off x="9331427" y="3531656"/>
            <a:ext cx="1183557" cy="769441"/>
          </a:xfrm>
          <a:prstGeom prst="rect">
            <a:avLst/>
          </a:prstGeom>
          <a:noFill/>
        </p:spPr>
        <p:txBody>
          <a:bodyPr wrap="square" rtlCol="0">
            <a:spAutoFit/>
          </a:bodyPr>
          <a:lstStyle/>
          <a:p>
            <a:r>
              <a:rPr lang="en-US" sz="4400" dirty="0">
                <a:solidFill>
                  <a:srgbClr val="00205B"/>
                </a:solidFill>
                <a:latin typeface="Arial" panose="020B0604020202020204" pitchFamily="34" charset="0"/>
                <a:cs typeface="Arial" panose="020B0604020202020204" pitchFamily="34" charset="0"/>
              </a:rPr>
              <a:t>55</a:t>
            </a:r>
          </a:p>
        </p:txBody>
      </p:sp>
      <p:sp>
        <p:nvSpPr>
          <p:cNvPr id="8" name="Rectangle 7">
            <a:extLst>
              <a:ext uri="{FF2B5EF4-FFF2-40B4-BE49-F238E27FC236}">
                <a16:creationId xmlns:a16="http://schemas.microsoft.com/office/drawing/2014/main" id="{965A47D5-8012-3FBD-F558-D866DD7A4227}"/>
              </a:ext>
            </a:extLst>
          </p:cNvPr>
          <p:cNvSpPr/>
          <p:nvPr/>
        </p:nvSpPr>
        <p:spPr>
          <a:xfrm>
            <a:off x="7745973" y="4854859"/>
            <a:ext cx="3808772" cy="1242040"/>
          </a:xfrm>
          <a:custGeom>
            <a:avLst/>
            <a:gdLst>
              <a:gd name="csX0" fmla="*/ 0 w 3808772"/>
              <a:gd name="csY0" fmla="*/ 0 h 1242040"/>
              <a:gd name="csX1" fmla="*/ 596708 w 3808772"/>
              <a:gd name="csY1" fmla="*/ 0 h 1242040"/>
              <a:gd name="csX2" fmla="*/ 1117240 w 3808772"/>
              <a:gd name="csY2" fmla="*/ 0 h 1242040"/>
              <a:gd name="csX3" fmla="*/ 1675860 w 3808772"/>
              <a:gd name="csY3" fmla="*/ 0 h 1242040"/>
              <a:gd name="csX4" fmla="*/ 2348743 w 3808772"/>
              <a:gd name="csY4" fmla="*/ 0 h 1242040"/>
              <a:gd name="csX5" fmla="*/ 2945450 w 3808772"/>
              <a:gd name="csY5" fmla="*/ 0 h 1242040"/>
              <a:gd name="csX6" fmla="*/ 3808772 w 3808772"/>
              <a:gd name="csY6" fmla="*/ 0 h 1242040"/>
              <a:gd name="csX7" fmla="*/ 3808772 w 3808772"/>
              <a:gd name="csY7" fmla="*/ 633440 h 1242040"/>
              <a:gd name="csX8" fmla="*/ 3808772 w 3808772"/>
              <a:gd name="csY8" fmla="*/ 1242040 h 1242040"/>
              <a:gd name="csX9" fmla="*/ 3173977 w 3808772"/>
              <a:gd name="csY9" fmla="*/ 1242040 h 1242040"/>
              <a:gd name="csX10" fmla="*/ 2615357 w 3808772"/>
              <a:gd name="csY10" fmla="*/ 1242040 h 1242040"/>
              <a:gd name="csX11" fmla="*/ 1904386 w 3808772"/>
              <a:gd name="csY11" fmla="*/ 1242040 h 1242040"/>
              <a:gd name="csX12" fmla="*/ 1307678 w 3808772"/>
              <a:gd name="csY12" fmla="*/ 1242040 h 1242040"/>
              <a:gd name="csX13" fmla="*/ 787146 w 3808772"/>
              <a:gd name="csY13" fmla="*/ 1242040 h 1242040"/>
              <a:gd name="csX14" fmla="*/ 0 w 3808772"/>
              <a:gd name="csY14" fmla="*/ 1242040 h 1242040"/>
              <a:gd name="csX15" fmla="*/ 0 w 3808772"/>
              <a:gd name="csY15" fmla="*/ 645861 h 1242040"/>
              <a:gd name="csX16" fmla="*/ 0 w 3808772"/>
              <a:gd name="csY16" fmla="*/ 0 h 124204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3808772" h="1242040" fill="none" extrusionOk="0">
                <a:moveTo>
                  <a:pt x="0" y="0"/>
                </a:moveTo>
                <a:cubicBezTo>
                  <a:pt x="155525" y="-7958"/>
                  <a:pt x="390211" y="-12494"/>
                  <a:pt x="596708" y="0"/>
                </a:cubicBezTo>
                <a:cubicBezTo>
                  <a:pt x="803205" y="12494"/>
                  <a:pt x="1003665" y="1413"/>
                  <a:pt x="1117240" y="0"/>
                </a:cubicBezTo>
                <a:cubicBezTo>
                  <a:pt x="1230815" y="-1413"/>
                  <a:pt x="1514755" y="-12128"/>
                  <a:pt x="1675860" y="0"/>
                </a:cubicBezTo>
                <a:cubicBezTo>
                  <a:pt x="1836965" y="12128"/>
                  <a:pt x="2193277" y="-21340"/>
                  <a:pt x="2348743" y="0"/>
                </a:cubicBezTo>
                <a:cubicBezTo>
                  <a:pt x="2504209" y="21340"/>
                  <a:pt x="2810037" y="16618"/>
                  <a:pt x="2945450" y="0"/>
                </a:cubicBezTo>
                <a:cubicBezTo>
                  <a:pt x="3080863" y="-16618"/>
                  <a:pt x="3468098" y="-19571"/>
                  <a:pt x="3808772" y="0"/>
                </a:cubicBezTo>
                <a:cubicBezTo>
                  <a:pt x="3782448" y="201072"/>
                  <a:pt x="3800564" y="499805"/>
                  <a:pt x="3808772" y="633440"/>
                </a:cubicBezTo>
                <a:cubicBezTo>
                  <a:pt x="3816980" y="767075"/>
                  <a:pt x="3831952" y="989005"/>
                  <a:pt x="3808772" y="1242040"/>
                </a:cubicBezTo>
                <a:cubicBezTo>
                  <a:pt x="3557934" y="1243336"/>
                  <a:pt x="3408479" y="1272790"/>
                  <a:pt x="3173977" y="1242040"/>
                </a:cubicBezTo>
                <a:cubicBezTo>
                  <a:pt x="2939475" y="1211290"/>
                  <a:pt x="2849116" y="1256017"/>
                  <a:pt x="2615357" y="1242040"/>
                </a:cubicBezTo>
                <a:cubicBezTo>
                  <a:pt x="2381598" y="1228063"/>
                  <a:pt x="2231139" y="1232861"/>
                  <a:pt x="1904386" y="1242040"/>
                </a:cubicBezTo>
                <a:cubicBezTo>
                  <a:pt x="1577633" y="1251219"/>
                  <a:pt x="1590663" y="1259018"/>
                  <a:pt x="1307678" y="1242040"/>
                </a:cubicBezTo>
                <a:cubicBezTo>
                  <a:pt x="1024693" y="1225062"/>
                  <a:pt x="1042451" y="1240555"/>
                  <a:pt x="787146" y="1242040"/>
                </a:cubicBezTo>
                <a:cubicBezTo>
                  <a:pt x="531841" y="1243525"/>
                  <a:pt x="206562" y="1225193"/>
                  <a:pt x="0" y="1242040"/>
                </a:cubicBezTo>
                <a:cubicBezTo>
                  <a:pt x="-3084" y="1101891"/>
                  <a:pt x="-8084" y="921268"/>
                  <a:pt x="0" y="645861"/>
                </a:cubicBezTo>
                <a:cubicBezTo>
                  <a:pt x="8084" y="370454"/>
                  <a:pt x="-29276" y="161788"/>
                  <a:pt x="0" y="0"/>
                </a:cubicBezTo>
                <a:close/>
              </a:path>
              <a:path w="3808772" h="1242040" stroke="0" extrusionOk="0">
                <a:moveTo>
                  <a:pt x="0" y="0"/>
                </a:moveTo>
                <a:cubicBezTo>
                  <a:pt x="144589" y="17915"/>
                  <a:pt x="363230" y="-23393"/>
                  <a:pt x="596708" y="0"/>
                </a:cubicBezTo>
                <a:cubicBezTo>
                  <a:pt x="830186" y="23393"/>
                  <a:pt x="896699" y="12973"/>
                  <a:pt x="1117240" y="0"/>
                </a:cubicBezTo>
                <a:cubicBezTo>
                  <a:pt x="1337781" y="-12973"/>
                  <a:pt x="1602581" y="-32750"/>
                  <a:pt x="1828211" y="0"/>
                </a:cubicBezTo>
                <a:cubicBezTo>
                  <a:pt x="2053841" y="32750"/>
                  <a:pt x="2303517" y="-21078"/>
                  <a:pt x="2424918" y="0"/>
                </a:cubicBezTo>
                <a:cubicBezTo>
                  <a:pt x="2546319" y="21078"/>
                  <a:pt x="2829345" y="27917"/>
                  <a:pt x="3021626" y="0"/>
                </a:cubicBezTo>
                <a:cubicBezTo>
                  <a:pt x="3213907" y="-27917"/>
                  <a:pt x="3505191" y="-37570"/>
                  <a:pt x="3808772" y="0"/>
                </a:cubicBezTo>
                <a:cubicBezTo>
                  <a:pt x="3812095" y="237587"/>
                  <a:pt x="3817214" y="335398"/>
                  <a:pt x="3808772" y="596179"/>
                </a:cubicBezTo>
                <a:cubicBezTo>
                  <a:pt x="3800330" y="856960"/>
                  <a:pt x="3785205" y="927059"/>
                  <a:pt x="3808772" y="1242040"/>
                </a:cubicBezTo>
                <a:cubicBezTo>
                  <a:pt x="3683424" y="1241335"/>
                  <a:pt x="3363915" y="1223052"/>
                  <a:pt x="3250152" y="1242040"/>
                </a:cubicBezTo>
                <a:cubicBezTo>
                  <a:pt x="3136389" y="1261028"/>
                  <a:pt x="2776064" y="1252834"/>
                  <a:pt x="2615357" y="1242040"/>
                </a:cubicBezTo>
                <a:cubicBezTo>
                  <a:pt x="2454651" y="1231246"/>
                  <a:pt x="2128373" y="1234354"/>
                  <a:pt x="1980561" y="1242040"/>
                </a:cubicBezTo>
                <a:cubicBezTo>
                  <a:pt x="1832749" y="1249726"/>
                  <a:pt x="1650906" y="1232530"/>
                  <a:pt x="1383854" y="1242040"/>
                </a:cubicBezTo>
                <a:cubicBezTo>
                  <a:pt x="1116802" y="1251550"/>
                  <a:pt x="967182" y="1220827"/>
                  <a:pt x="672883" y="1242040"/>
                </a:cubicBezTo>
                <a:cubicBezTo>
                  <a:pt x="378584" y="1263253"/>
                  <a:pt x="247066" y="1247556"/>
                  <a:pt x="0" y="1242040"/>
                </a:cubicBezTo>
                <a:cubicBezTo>
                  <a:pt x="-3875" y="943953"/>
                  <a:pt x="15956" y="895019"/>
                  <a:pt x="0" y="645861"/>
                </a:cubicBezTo>
                <a:cubicBezTo>
                  <a:pt x="-15956" y="396703"/>
                  <a:pt x="7153" y="253696"/>
                  <a:pt x="0" y="0"/>
                </a:cubicBezTo>
                <a:close/>
              </a:path>
            </a:pathLst>
          </a:custGeom>
          <a:solidFill>
            <a:schemeClr val="bg1"/>
          </a:solidFill>
          <a:ln w="28575">
            <a:solidFill>
              <a:srgbClr val="05255D"/>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B92E8F4-4AFD-FA39-D966-CC537D89BBC7}"/>
              </a:ext>
            </a:extLst>
          </p:cNvPr>
          <p:cNvSpPr txBox="1"/>
          <p:nvPr/>
        </p:nvSpPr>
        <p:spPr>
          <a:xfrm>
            <a:off x="7745973" y="5085695"/>
            <a:ext cx="3808772" cy="769441"/>
          </a:xfrm>
          <a:prstGeom prst="rect">
            <a:avLst/>
          </a:prstGeom>
          <a:noFill/>
        </p:spPr>
        <p:txBody>
          <a:bodyPr wrap="square" rtlCol="0">
            <a:spAutoFit/>
          </a:bodyPr>
          <a:lstStyle/>
          <a:p>
            <a:r>
              <a:rPr lang="en-US" sz="4400" b="1" dirty="0">
                <a:solidFill>
                  <a:srgbClr val="00205B"/>
                </a:solidFill>
                <a:latin typeface="Arial" panose="020B0604020202020204" pitchFamily="34" charset="0"/>
                <a:cs typeface="Arial" panose="020B0604020202020204" pitchFamily="34" charset="0"/>
              </a:rPr>
              <a:t>55 million km</a:t>
            </a:r>
          </a:p>
        </p:txBody>
      </p:sp>
      <p:sp>
        <p:nvSpPr>
          <p:cNvPr id="13" name="Content Placeholder 2">
            <a:extLst>
              <a:ext uri="{FF2B5EF4-FFF2-40B4-BE49-F238E27FC236}">
                <a16:creationId xmlns:a16="http://schemas.microsoft.com/office/drawing/2014/main" id="{D28B8504-C85D-3BC8-A33B-000EF19EAD44}"/>
              </a:ext>
            </a:extLst>
          </p:cNvPr>
          <p:cNvSpPr txBox="1">
            <a:spLocks/>
          </p:cNvSpPr>
          <p:nvPr/>
        </p:nvSpPr>
        <p:spPr>
          <a:xfrm>
            <a:off x="6416159" y="5234116"/>
            <a:ext cx="1698523" cy="12420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rgbClr val="00205B"/>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rgbClr val="00205B"/>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rgbClr val="00205B"/>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rgbClr val="00205B"/>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rgbClr val="00205B"/>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US" sz="3600" dirty="0">
                <a:latin typeface="Arial" panose="020B0604020202020204" pitchFamily="34" charset="0"/>
                <a:cs typeface="Arial" panose="020B0604020202020204" pitchFamily="34" charset="0"/>
              </a:rPr>
              <a:t>    =</a:t>
            </a:r>
          </a:p>
        </p:txBody>
      </p:sp>
      <p:sp>
        <p:nvSpPr>
          <p:cNvPr id="16" name="Oval 15">
            <a:extLst>
              <a:ext uri="{FF2B5EF4-FFF2-40B4-BE49-F238E27FC236}">
                <a16:creationId xmlns:a16="http://schemas.microsoft.com/office/drawing/2014/main" id="{72379067-7E79-D3E1-914D-0E8277B6033F}"/>
              </a:ext>
            </a:extLst>
          </p:cNvPr>
          <p:cNvSpPr/>
          <p:nvPr/>
        </p:nvSpPr>
        <p:spPr>
          <a:xfrm>
            <a:off x="367112" y="4922117"/>
            <a:ext cx="2754630" cy="1725930"/>
          </a:xfrm>
          <a:prstGeom prst="ellipse">
            <a:avLst/>
          </a:prstGeom>
          <a:solidFill>
            <a:srgbClr val="2CD5C4"/>
          </a:solidFill>
          <a:ln>
            <a:solidFill>
              <a:srgbClr val="05255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panose="020B0604020202020204" pitchFamily="34" charset="0"/>
                <a:cs typeface="Arial" panose="020B0604020202020204" pitchFamily="34" charset="0"/>
              </a:rPr>
              <a:t>Student Workbook:  page 56</a:t>
            </a:r>
          </a:p>
        </p:txBody>
      </p:sp>
    </p:spTree>
    <p:extLst>
      <p:ext uri="{BB962C8B-B14F-4D97-AF65-F5344CB8AC3E}">
        <p14:creationId xmlns:p14="http://schemas.microsoft.com/office/powerpoint/2010/main" val="1446874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A20F80-F72C-7891-F1CF-B3560B9B2F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4BE1A4-0195-E5C5-D935-0FFCF9380E8A}"/>
              </a:ext>
            </a:extLst>
          </p:cNvPr>
          <p:cNvSpPr>
            <a:spLocks noGrp="1"/>
          </p:cNvSpPr>
          <p:nvPr>
            <p:ph type="title"/>
          </p:nvPr>
        </p:nvSpPr>
        <p:spPr/>
        <p:txBody>
          <a:bodyPr>
            <a:normAutofit fontScale="90000"/>
          </a:bodyPr>
          <a:lstStyle/>
          <a:p>
            <a:r>
              <a:rPr lang="en-GB" sz="4000" b="1" dirty="0">
                <a:solidFill>
                  <a:srgbClr val="001F5B"/>
                </a:solidFill>
                <a:latin typeface="Arial Narrow" panose="020B0604020202020204" pitchFamily="34" charset="0"/>
                <a:cs typeface="Arial Narrow" panose="020B0604020202020204" pitchFamily="34" charset="0"/>
              </a:rPr>
              <a:t>Calculate the longest distance between Earth and Mars.</a:t>
            </a:r>
            <a:endParaRPr lang="en-US" dirty="0"/>
          </a:p>
        </p:txBody>
      </p:sp>
      <p:sp>
        <p:nvSpPr>
          <p:cNvPr id="3" name="Content Placeholder 2">
            <a:extLst>
              <a:ext uri="{FF2B5EF4-FFF2-40B4-BE49-F238E27FC236}">
                <a16:creationId xmlns:a16="http://schemas.microsoft.com/office/drawing/2014/main" id="{4D47D1E1-B22E-37E4-DBC7-2D4FCDAB93AF}"/>
              </a:ext>
            </a:extLst>
          </p:cNvPr>
          <p:cNvSpPr>
            <a:spLocks noGrp="1"/>
          </p:cNvSpPr>
          <p:nvPr>
            <p:ph idx="1"/>
          </p:nvPr>
        </p:nvSpPr>
        <p:spPr>
          <a:xfrm>
            <a:off x="838200" y="2036807"/>
            <a:ext cx="10515600" cy="1242040"/>
          </a:xfrm>
        </p:spPr>
        <p:txBody>
          <a:bodyPr>
            <a:normAutofit/>
          </a:bodyPr>
          <a:lstStyle/>
          <a:p>
            <a:pPr marL="0" indent="0">
              <a:buNone/>
            </a:pPr>
            <a:r>
              <a:rPr lang="en-US" i="1" dirty="0">
                <a:latin typeface="Arial" panose="020B0604020202020204" pitchFamily="34" charset="0"/>
                <a:cs typeface="Arial" panose="020B0604020202020204" pitchFamily="34" charset="0"/>
              </a:rPr>
              <a:t>Mars’s furthest orbit     +     Earth’s orbit      =      Longest distance</a:t>
            </a:r>
          </a:p>
          <a:p>
            <a:pPr marL="0" indent="0">
              <a:buNone/>
            </a:pPr>
            <a:r>
              <a:rPr lang="en-US" i="1" dirty="0">
                <a:latin typeface="Arial" panose="020B0604020202020204" pitchFamily="34" charset="0"/>
                <a:cs typeface="Arial" panose="020B0604020202020204" pitchFamily="34" charset="0"/>
              </a:rPr>
              <a:t>    (million km)                    (million km)                   (million km)</a:t>
            </a:r>
          </a:p>
        </p:txBody>
      </p:sp>
      <p:sp>
        <p:nvSpPr>
          <p:cNvPr id="4" name="Content Placeholder 2">
            <a:extLst>
              <a:ext uri="{FF2B5EF4-FFF2-40B4-BE49-F238E27FC236}">
                <a16:creationId xmlns:a16="http://schemas.microsoft.com/office/drawing/2014/main" id="{902D5980-1361-B232-E2D9-A4DABF5CB55D}"/>
              </a:ext>
            </a:extLst>
          </p:cNvPr>
          <p:cNvSpPr txBox="1">
            <a:spLocks/>
          </p:cNvSpPr>
          <p:nvPr/>
        </p:nvSpPr>
        <p:spPr>
          <a:xfrm>
            <a:off x="4377814" y="3710821"/>
            <a:ext cx="680884" cy="55623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rgbClr val="00205B"/>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rgbClr val="00205B"/>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rgbClr val="00205B"/>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rgbClr val="00205B"/>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rgbClr val="00205B"/>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US" sz="3600" dirty="0">
                <a:latin typeface="Arial" panose="020B0604020202020204" pitchFamily="34" charset="0"/>
                <a:cs typeface="Arial" panose="020B0604020202020204" pitchFamily="34" charset="0"/>
              </a:rPr>
              <a:t>+</a:t>
            </a:r>
          </a:p>
        </p:txBody>
      </p:sp>
      <p:sp>
        <p:nvSpPr>
          <p:cNvPr id="5" name="Content Placeholder 2">
            <a:extLst>
              <a:ext uri="{FF2B5EF4-FFF2-40B4-BE49-F238E27FC236}">
                <a16:creationId xmlns:a16="http://schemas.microsoft.com/office/drawing/2014/main" id="{B01D6603-0B6B-CC94-7B6F-79EEF47F4A6A}"/>
              </a:ext>
            </a:extLst>
          </p:cNvPr>
          <p:cNvSpPr txBox="1">
            <a:spLocks/>
          </p:cNvSpPr>
          <p:nvPr/>
        </p:nvSpPr>
        <p:spPr>
          <a:xfrm>
            <a:off x="7081683" y="3710821"/>
            <a:ext cx="1698523" cy="12420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rgbClr val="00205B"/>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rgbClr val="00205B"/>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rgbClr val="00205B"/>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rgbClr val="00205B"/>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rgbClr val="00205B"/>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US" sz="3600" dirty="0">
                <a:latin typeface="Arial" panose="020B0604020202020204" pitchFamily="34" charset="0"/>
                <a:cs typeface="Arial" panose="020B0604020202020204" pitchFamily="34" charset="0"/>
              </a:rPr>
              <a:t>    =</a:t>
            </a:r>
          </a:p>
        </p:txBody>
      </p:sp>
      <p:sp>
        <p:nvSpPr>
          <p:cNvPr id="9" name="TextBox 8">
            <a:extLst>
              <a:ext uri="{FF2B5EF4-FFF2-40B4-BE49-F238E27FC236}">
                <a16:creationId xmlns:a16="http://schemas.microsoft.com/office/drawing/2014/main" id="{1E80EFEC-3FC1-0CD3-2BEF-6A560E9A6B09}"/>
              </a:ext>
            </a:extLst>
          </p:cNvPr>
          <p:cNvSpPr txBox="1"/>
          <p:nvPr/>
        </p:nvSpPr>
        <p:spPr>
          <a:xfrm>
            <a:off x="2273096" y="3620729"/>
            <a:ext cx="1183557" cy="769441"/>
          </a:xfrm>
          <a:prstGeom prst="rect">
            <a:avLst/>
          </a:prstGeom>
          <a:noFill/>
        </p:spPr>
        <p:txBody>
          <a:bodyPr wrap="square" rtlCol="0">
            <a:spAutoFit/>
          </a:bodyPr>
          <a:lstStyle/>
          <a:p>
            <a:r>
              <a:rPr lang="en-US" sz="4400" dirty="0">
                <a:solidFill>
                  <a:srgbClr val="00205B"/>
                </a:solidFill>
                <a:latin typeface="Arial" panose="020B0604020202020204" pitchFamily="34" charset="0"/>
                <a:cs typeface="Arial" panose="020B0604020202020204" pitchFamily="34" charset="0"/>
              </a:rPr>
              <a:t>247</a:t>
            </a:r>
          </a:p>
        </p:txBody>
      </p:sp>
      <p:sp>
        <p:nvSpPr>
          <p:cNvPr id="10" name="TextBox 9">
            <a:extLst>
              <a:ext uri="{FF2B5EF4-FFF2-40B4-BE49-F238E27FC236}">
                <a16:creationId xmlns:a16="http://schemas.microsoft.com/office/drawing/2014/main" id="{19FFEA84-4B41-E23D-1549-4BC17A3F4101}"/>
              </a:ext>
            </a:extLst>
          </p:cNvPr>
          <p:cNvSpPr txBox="1"/>
          <p:nvPr/>
        </p:nvSpPr>
        <p:spPr>
          <a:xfrm>
            <a:off x="5639416" y="3620728"/>
            <a:ext cx="1183557" cy="769441"/>
          </a:xfrm>
          <a:prstGeom prst="rect">
            <a:avLst/>
          </a:prstGeom>
          <a:noFill/>
        </p:spPr>
        <p:txBody>
          <a:bodyPr wrap="square" rtlCol="0">
            <a:spAutoFit/>
          </a:bodyPr>
          <a:lstStyle/>
          <a:p>
            <a:r>
              <a:rPr lang="en-US" sz="4400" dirty="0">
                <a:solidFill>
                  <a:srgbClr val="00205B"/>
                </a:solidFill>
                <a:latin typeface="Arial" panose="020B0604020202020204" pitchFamily="34" charset="0"/>
                <a:cs typeface="Arial" panose="020B0604020202020204" pitchFamily="34" charset="0"/>
              </a:rPr>
              <a:t>149</a:t>
            </a:r>
          </a:p>
        </p:txBody>
      </p:sp>
      <p:sp>
        <p:nvSpPr>
          <p:cNvPr id="11" name="TextBox 10">
            <a:extLst>
              <a:ext uri="{FF2B5EF4-FFF2-40B4-BE49-F238E27FC236}">
                <a16:creationId xmlns:a16="http://schemas.microsoft.com/office/drawing/2014/main" id="{044B95B3-6683-9C5D-0A26-B26BDCEDEC52}"/>
              </a:ext>
            </a:extLst>
          </p:cNvPr>
          <p:cNvSpPr txBox="1"/>
          <p:nvPr/>
        </p:nvSpPr>
        <p:spPr>
          <a:xfrm>
            <a:off x="9360924" y="3562400"/>
            <a:ext cx="1183557" cy="769441"/>
          </a:xfrm>
          <a:prstGeom prst="rect">
            <a:avLst/>
          </a:prstGeom>
          <a:noFill/>
        </p:spPr>
        <p:txBody>
          <a:bodyPr wrap="square" rtlCol="0">
            <a:spAutoFit/>
          </a:bodyPr>
          <a:lstStyle/>
          <a:p>
            <a:r>
              <a:rPr lang="en-US" sz="4400" dirty="0">
                <a:solidFill>
                  <a:srgbClr val="00205B"/>
                </a:solidFill>
                <a:latin typeface="Arial" panose="020B0604020202020204" pitchFamily="34" charset="0"/>
                <a:cs typeface="Arial" panose="020B0604020202020204" pitchFamily="34" charset="0"/>
              </a:rPr>
              <a:t>396</a:t>
            </a:r>
          </a:p>
        </p:txBody>
      </p:sp>
      <p:sp>
        <p:nvSpPr>
          <p:cNvPr id="14" name="Rectangle 13">
            <a:extLst>
              <a:ext uri="{FF2B5EF4-FFF2-40B4-BE49-F238E27FC236}">
                <a16:creationId xmlns:a16="http://schemas.microsoft.com/office/drawing/2014/main" id="{EDAD3AC8-DDC0-7C12-ED9E-94EBB8889B1C}"/>
              </a:ext>
            </a:extLst>
          </p:cNvPr>
          <p:cNvSpPr/>
          <p:nvPr/>
        </p:nvSpPr>
        <p:spPr>
          <a:xfrm>
            <a:off x="7878706" y="4820540"/>
            <a:ext cx="3987599" cy="1242040"/>
          </a:xfrm>
          <a:custGeom>
            <a:avLst/>
            <a:gdLst>
              <a:gd name="csX0" fmla="*/ 0 w 3987599"/>
              <a:gd name="csY0" fmla="*/ 0 h 1242040"/>
              <a:gd name="csX1" fmla="*/ 624724 w 3987599"/>
              <a:gd name="csY1" fmla="*/ 0 h 1242040"/>
              <a:gd name="csX2" fmla="*/ 1169696 w 3987599"/>
              <a:gd name="csY2" fmla="*/ 0 h 1242040"/>
              <a:gd name="csX3" fmla="*/ 1754544 w 3987599"/>
              <a:gd name="csY3" fmla="*/ 0 h 1242040"/>
              <a:gd name="csX4" fmla="*/ 2459019 w 3987599"/>
              <a:gd name="csY4" fmla="*/ 0 h 1242040"/>
              <a:gd name="csX5" fmla="*/ 3083743 w 3987599"/>
              <a:gd name="csY5" fmla="*/ 0 h 1242040"/>
              <a:gd name="csX6" fmla="*/ 3987599 w 3987599"/>
              <a:gd name="csY6" fmla="*/ 0 h 1242040"/>
              <a:gd name="csX7" fmla="*/ 3987599 w 3987599"/>
              <a:gd name="csY7" fmla="*/ 633440 h 1242040"/>
              <a:gd name="csX8" fmla="*/ 3987599 w 3987599"/>
              <a:gd name="csY8" fmla="*/ 1242040 h 1242040"/>
              <a:gd name="csX9" fmla="*/ 3322999 w 3987599"/>
              <a:gd name="csY9" fmla="*/ 1242040 h 1242040"/>
              <a:gd name="csX10" fmla="*/ 2738151 w 3987599"/>
              <a:gd name="csY10" fmla="*/ 1242040 h 1242040"/>
              <a:gd name="csX11" fmla="*/ 1993800 w 3987599"/>
              <a:gd name="csY11" fmla="*/ 1242040 h 1242040"/>
              <a:gd name="csX12" fmla="*/ 1369076 w 3987599"/>
              <a:gd name="csY12" fmla="*/ 1242040 h 1242040"/>
              <a:gd name="csX13" fmla="*/ 824104 w 3987599"/>
              <a:gd name="csY13" fmla="*/ 1242040 h 1242040"/>
              <a:gd name="csX14" fmla="*/ 0 w 3987599"/>
              <a:gd name="csY14" fmla="*/ 1242040 h 1242040"/>
              <a:gd name="csX15" fmla="*/ 0 w 3987599"/>
              <a:gd name="csY15" fmla="*/ 645861 h 1242040"/>
              <a:gd name="csX16" fmla="*/ 0 w 3987599"/>
              <a:gd name="csY16" fmla="*/ 0 h 124204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3987599" h="1242040" fill="none" extrusionOk="0">
                <a:moveTo>
                  <a:pt x="0" y="0"/>
                </a:moveTo>
                <a:cubicBezTo>
                  <a:pt x="161384" y="22532"/>
                  <a:pt x="316917" y="-9385"/>
                  <a:pt x="624724" y="0"/>
                </a:cubicBezTo>
                <a:cubicBezTo>
                  <a:pt x="932531" y="9385"/>
                  <a:pt x="1006110" y="-3349"/>
                  <a:pt x="1169696" y="0"/>
                </a:cubicBezTo>
                <a:cubicBezTo>
                  <a:pt x="1333282" y="3349"/>
                  <a:pt x="1518020" y="-2911"/>
                  <a:pt x="1754544" y="0"/>
                </a:cubicBezTo>
                <a:cubicBezTo>
                  <a:pt x="1991068" y="2911"/>
                  <a:pt x="2277171" y="-32857"/>
                  <a:pt x="2459019" y="0"/>
                </a:cubicBezTo>
                <a:cubicBezTo>
                  <a:pt x="2640867" y="32857"/>
                  <a:pt x="2780590" y="22575"/>
                  <a:pt x="3083743" y="0"/>
                </a:cubicBezTo>
                <a:cubicBezTo>
                  <a:pt x="3386896" y="-22575"/>
                  <a:pt x="3674003" y="38327"/>
                  <a:pt x="3987599" y="0"/>
                </a:cubicBezTo>
                <a:cubicBezTo>
                  <a:pt x="3961275" y="201072"/>
                  <a:pt x="3979391" y="499805"/>
                  <a:pt x="3987599" y="633440"/>
                </a:cubicBezTo>
                <a:cubicBezTo>
                  <a:pt x="3995807" y="767075"/>
                  <a:pt x="4010779" y="989005"/>
                  <a:pt x="3987599" y="1242040"/>
                </a:cubicBezTo>
                <a:cubicBezTo>
                  <a:pt x="3697709" y="1230302"/>
                  <a:pt x="3571198" y="1238706"/>
                  <a:pt x="3322999" y="1242040"/>
                </a:cubicBezTo>
                <a:cubicBezTo>
                  <a:pt x="3074800" y="1245374"/>
                  <a:pt x="2971050" y="1217330"/>
                  <a:pt x="2738151" y="1242040"/>
                </a:cubicBezTo>
                <a:cubicBezTo>
                  <a:pt x="2505252" y="1266750"/>
                  <a:pt x="2221189" y="1264385"/>
                  <a:pt x="1993800" y="1242040"/>
                </a:cubicBezTo>
                <a:cubicBezTo>
                  <a:pt x="1766411" y="1219695"/>
                  <a:pt x="1515469" y="1254799"/>
                  <a:pt x="1369076" y="1242040"/>
                </a:cubicBezTo>
                <a:cubicBezTo>
                  <a:pt x="1222683" y="1229281"/>
                  <a:pt x="1016811" y="1269194"/>
                  <a:pt x="824104" y="1242040"/>
                </a:cubicBezTo>
                <a:cubicBezTo>
                  <a:pt x="631397" y="1214886"/>
                  <a:pt x="408590" y="1211772"/>
                  <a:pt x="0" y="1242040"/>
                </a:cubicBezTo>
                <a:cubicBezTo>
                  <a:pt x="-3084" y="1101891"/>
                  <a:pt x="-8084" y="921268"/>
                  <a:pt x="0" y="645861"/>
                </a:cubicBezTo>
                <a:cubicBezTo>
                  <a:pt x="8084" y="370454"/>
                  <a:pt x="-29276" y="161788"/>
                  <a:pt x="0" y="0"/>
                </a:cubicBezTo>
                <a:close/>
              </a:path>
              <a:path w="3987599" h="1242040" stroke="0" extrusionOk="0">
                <a:moveTo>
                  <a:pt x="0" y="0"/>
                </a:moveTo>
                <a:cubicBezTo>
                  <a:pt x="230632" y="-8702"/>
                  <a:pt x="489635" y="20460"/>
                  <a:pt x="624724" y="0"/>
                </a:cubicBezTo>
                <a:cubicBezTo>
                  <a:pt x="759813" y="-20460"/>
                  <a:pt x="902630" y="-25390"/>
                  <a:pt x="1169696" y="0"/>
                </a:cubicBezTo>
                <a:cubicBezTo>
                  <a:pt x="1436762" y="25390"/>
                  <a:pt x="1713836" y="8167"/>
                  <a:pt x="1914048" y="0"/>
                </a:cubicBezTo>
                <a:cubicBezTo>
                  <a:pt x="2114260" y="-8167"/>
                  <a:pt x="2288297" y="-24186"/>
                  <a:pt x="2538771" y="0"/>
                </a:cubicBezTo>
                <a:cubicBezTo>
                  <a:pt x="2789245" y="24186"/>
                  <a:pt x="2986881" y="-18396"/>
                  <a:pt x="3163495" y="0"/>
                </a:cubicBezTo>
                <a:cubicBezTo>
                  <a:pt x="3340109" y="18396"/>
                  <a:pt x="3729245" y="-33064"/>
                  <a:pt x="3987599" y="0"/>
                </a:cubicBezTo>
                <a:cubicBezTo>
                  <a:pt x="3990922" y="237587"/>
                  <a:pt x="3996041" y="335398"/>
                  <a:pt x="3987599" y="596179"/>
                </a:cubicBezTo>
                <a:cubicBezTo>
                  <a:pt x="3979157" y="856960"/>
                  <a:pt x="3964032" y="927059"/>
                  <a:pt x="3987599" y="1242040"/>
                </a:cubicBezTo>
                <a:cubicBezTo>
                  <a:pt x="3730202" y="1261510"/>
                  <a:pt x="3645646" y="1231428"/>
                  <a:pt x="3402751" y="1242040"/>
                </a:cubicBezTo>
                <a:cubicBezTo>
                  <a:pt x="3159856" y="1252652"/>
                  <a:pt x="3007940" y="1222472"/>
                  <a:pt x="2738151" y="1242040"/>
                </a:cubicBezTo>
                <a:cubicBezTo>
                  <a:pt x="2468362" y="1261608"/>
                  <a:pt x="2374984" y="1212656"/>
                  <a:pt x="2073551" y="1242040"/>
                </a:cubicBezTo>
                <a:cubicBezTo>
                  <a:pt x="1772118" y="1271424"/>
                  <a:pt x="1626976" y="1272515"/>
                  <a:pt x="1448828" y="1242040"/>
                </a:cubicBezTo>
                <a:cubicBezTo>
                  <a:pt x="1270680" y="1211565"/>
                  <a:pt x="933423" y="1261282"/>
                  <a:pt x="704476" y="1242040"/>
                </a:cubicBezTo>
                <a:cubicBezTo>
                  <a:pt x="475529" y="1222798"/>
                  <a:pt x="327091" y="1276891"/>
                  <a:pt x="0" y="1242040"/>
                </a:cubicBezTo>
                <a:cubicBezTo>
                  <a:pt x="-3875" y="943953"/>
                  <a:pt x="15956" y="895019"/>
                  <a:pt x="0" y="645861"/>
                </a:cubicBezTo>
                <a:cubicBezTo>
                  <a:pt x="-15956" y="396703"/>
                  <a:pt x="7153" y="253696"/>
                  <a:pt x="0" y="0"/>
                </a:cubicBezTo>
                <a:close/>
              </a:path>
            </a:pathLst>
          </a:custGeom>
          <a:solidFill>
            <a:schemeClr val="bg1"/>
          </a:solidFill>
          <a:ln w="28575">
            <a:solidFill>
              <a:srgbClr val="05255D"/>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361851E-9778-22A8-EAAA-0741FE31F8B3}"/>
              </a:ext>
            </a:extLst>
          </p:cNvPr>
          <p:cNvSpPr txBox="1"/>
          <p:nvPr/>
        </p:nvSpPr>
        <p:spPr>
          <a:xfrm>
            <a:off x="7878706" y="5056840"/>
            <a:ext cx="4077319" cy="769441"/>
          </a:xfrm>
          <a:prstGeom prst="rect">
            <a:avLst/>
          </a:prstGeom>
          <a:noFill/>
        </p:spPr>
        <p:txBody>
          <a:bodyPr wrap="square" rtlCol="0">
            <a:spAutoFit/>
          </a:bodyPr>
          <a:lstStyle/>
          <a:p>
            <a:r>
              <a:rPr lang="en-US" sz="4400" b="1" dirty="0">
                <a:solidFill>
                  <a:srgbClr val="00205B"/>
                </a:solidFill>
                <a:latin typeface="Arial" panose="020B0604020202020204" pitchFamily="34" charset="0"/>
                <a:cs typeface="Arial" panose="020B0604020202020204" pitchFamily="34" charset="0"/>
              </a:rPr>
              <a:t>396 million km</a:t>
            </a:r>
          </a:p>
        </p:txBody>
      </p:sp>
      <p:sp>
        <p:nvSpPr>
          <p:cNvPr id="13" name="Content Placeholder 2">
            <a:extLst>
              <a:ext uri="{FF2B5EF4-FFF2-40B4-BE49-F238E27FC236}">
                <a16:creationId xmlns:a16="http://schemas.microsoft.com/office/drawing/2014/main" id="{213C6F4D-6DEC-8EDE-95DE-2680B6C1D4DD}"/>
              </a:ext>
            </a:extLst>
          </p:cNvPr>
          <p:cNvSpPr txBox="1">
            <a:spLocks/>
          </p:cNvSpPr>
          <p:nvPr/>
        </p:nvSpPr>
        <p:spPr>
          <a:xfrm>
            <a:off x="6542753" y="5228966"/>
            <a:ext cx="1698523" cy="12420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rgbClr val="00205B"/>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rgbClr val="00205B"/>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rgbClr val="00205B"/>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rgbClr val="00205B"/>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rgbClr val="00205B"/>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US" sz="3600" dirty="0">
                <a:latin typeface="Arial" panose="020B0604020202020204" pitchFamily="34" charset="0"/>
                <a:cs typeface="Arial" panose="020B0604020202020204" pitchFamily="34" charset="0"/>
              </a:rPr>
              <a:t>    =</a:t>
            </a:r>
          </a:p>
        </p:txBody>
      </p:sp>
      <p:sp>
        <p:nvSpPr>
          <p:cNvPr id="21" name="Oval 20">
            <a:extLst>
              <a:ext uri="{FF2B5EF4-FFF2-40B4-BE49-F238E27FC236}">
                <a16:creationId xmlns:a16="http://schemas.microsoft.com/office/drawing/2014/main" id="{4E304715-9B60-8B76-F247-E436B85B877F}"/>
              </a:ext>
            </a:extLst>
          </p:cNvPr>
          <p:cNvSpPr/>
          <p:nvPr/>
        </p:nvSpPr>
        <p:spPr>
          <a:xfrm>
            <a:off x="367112" y="4922117"/>
            <a:ext cx="2754630" cy="1725930"/>
          </a:xfrm>
          <a:prstGeom prst="ellipse">
            <a:avLst/>
          </a:prstGeom>
          <a:solidFill>
            <a:srgbClr val="2CD5C4"/>
          </a:solidFill>
          <a:ln>
            <a:solidFill>
              <a:srgbClr val="05255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panose="020B0604020202020204" pitchFamily="34" charset="0"/>
                <a:cs typeface="Arial" panose="020B0604020202020204" pitchFamily="34" charset="0"/>
              </a:rPr>
              <a:t>Student Workbook:  page 56</a:t>
            </a:r>
          </a:p>
        </p:txBody>
      </p:sp>
    </p:spTree>
    <p:extLst>
      <p:ext uri="{BB962C8B-B14F-4D97-AF65-F5344CB8AC3E}">
        <p14:creationId xmlns:p14="http://schemas.microsoft.com/office/powerpoint/2010/main" val="564575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356866-3214-1E21-6181-704F67985C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3E2E26-D48B-DEAB-3364-4D5E1382B1E4}"/>
              </a:ext>
            </a:extLst>
          </p:cNvPr>
          <p:cNvSpPr>
            <a:spLocks noGrp="1"/>
          </p:cNvSpPr>
          <p:nvPr>
            <p:ph type="title"/>
          </p:nvPr>
        </p:nvSpPr>
        <p:spPr>
          <a:xfrm>
            <a:off x="838200" y="1543348"/>
            <a:ext cx="10515600" cy="690563"/>
          </a:xfrm>
        </p:spPr>
        <p:txBody>
          <a:bodyPr>
            <a:noAutofit/>
          </a:bodyPr>
          <a:lstStyle/>
          <a:p>
            <a:pPr>
              <a:lnSpc>
                <a:spcPct val="120000"/>
              </a:lnSpc>
              <a:spcBef>
                <a:spcPts val="120"/>
              </a:spcBef>
              <a:spcAft>
                <a:spcPts val="120"/>
              </a:spcAft>
            </a:pPr>
            <a:r>
              <a:rPr lang="en-GB" sz="2800" b="1" dirty="0">
                <a:solidFill>
                  <a:srgbClr val="001F5B"/>
                </a:solidFill>
                <a:latin typeface="Arial"/>
                <a:cs typeface="Arial"/>
              </a:rPr>
              <a:t>Calculate how much further away Mars is at its longest distance from Earth compared to its shortest distance.</a:t>
            </a:r>
            <a:br>
              <a:rPr lang="en-GB" sz="2800" b="1" dirty="0">
                <a:solidFill>
                  <a:srgbClr val="001F5B"/>
                </a:solidFill>
                <a:latin typeface="Arial"/>
                <a:cs typeface="Arial"/>
              </a:rPr>
            </a:br>
            <a:r>
              <a:rPr lang="en-GB" sz="2800" b="1" dirty="0">
                <a:solidFill>
                  <a:srgbClr val="001F5B"/>
                </a:solidFill>
                <a:latin typeface="Arial"/>
                <a:cs typeface="Arial"/>
              </a:rPr>
              <a:t>Give your answer as a decimal.</a:t>
            </a:r>
          </a:p>
        </p:txBody>
      </p:sp>
      <p:sp>
        <p:nvSpPr>
          <p:cNvPr id="3" name="Content Placeholder 2">
            <a:extLst>
              <a:ext uri="{FF2B5EF4-FFF2-40B4-BE49-F238E27FC236}">
                <a16:creationId xmlns:a16="http://schemas.microsoft.com/office/drawing/2014/main" id="{913AB260-7C60-78B6-02B8-CB0CA90D0C34}"/>
              </a:ext>
            </a:extLst>
          </p:cNvPr>
          <p:cNvSpPr>
            <a:spLocks noGrp="1"/>
          </p:cNvSpPr>
          <p:nvPr>
            <p:ph idx="1"/>
          </p:nvPr>
        </p:nvSpPr>
        <p:spPr>
          <a:xfrm>
            <a:off x="838200" y="2830095"/>
            <a:ext cx="10724535" cy="1242040"/>
          </a:xfrm>
        </p:spPr>
        <p:txBody>
          <a:bodyPr>
            <a:normAutofit fontScale="92500"/>
          </a:bodyPr>
          <a:lstStyle/>
          <a:p>
            <a:pPr marL="0" indent="0">
              <a:buNone/>
            </a:pPr>
            <a:r>
              <a:rPr lang="en-US" i="1" dirty="0">
                <a:latin typeface="Arial" panose="020B0604020202020204" pitchFamily="34" charset="0"/>
                <a:cs typeface="Arial" panose="020B0604020202020204" pitchFamily="34" charset="0"/>
              </a:rPr>
              <a:t>Longest distance  ÷  Shortest distance =  </a:t>
            </a:r>
            <a:r>
              <a:rPr lang="en-GB" i="1" dirty="0">
                <a:solidFill>
                  <a:srgbClr val="05255D"/>
                </a:solidFill>
                <a:latin typeface="Arial" panose="020B0604020202020204" pitchFamily="34" charset="0"/>
                <a:cs typeface="Arial" panose="020B0604020202020204" pitchFamily="34" charset="0"/>
              </a:rPr>
              <a:t>How many times further away </a:t>
            </a:r>
            <a:endParaRPr lang="en-US" i="1" dirty="0">
              <a:latin typeface="Arial" panose="020B0604020202020204" pitchFamily="34" charset="0"/>
              <a:cs typeface="Arial" panose="020B0604020202020204" pitchFamily="34" charset="0"/>
            </a:endParaRPr>
          </a:p>
          <a:p>
            <a:pPr marL="0" indent="0">
              <a:buNone/>
            </a:pPr>
            <a:r>
              <a:rPr lang="en-US" i="1" dirty="0">
                <a:latin typeface="Arial" panose="020B0604020202020204" pitchFamily="34" charset="0"/>
                <a:cs typeface="Arial" panose="020B0604020202020204" pitchFamily="34" charset="0"/>
              </a:rPr>
              <a:t>    (million km)                 (million km)                   </a:t>
            </a:r>
          </a:p>
        </p:txBody>
      </p:sp>
      <p:sp>
        <p:nvSpPr>
          <p:cNvPr id="4" name="Content Placeholder 2">
            <a:extLst>
              <a:ext uri="{FF2B5EF4-FFF2-40B4-BE49-F238E27FC236}">
                <a16:creationId xmlns:a16="http://schemas.microsoft.com/office/drawing/2014/main" id="{34CB9B93-68A2-AA2E-A27B-8405D594F97F}"/>
              </a:ext>
            </a:extLst>
          </p:cNvPr>
          <p:cNvSpPr txBox="1">
            <a:spLocks/>
          </p:cNvSpPr>
          <p:nvPr/>
        </p:nvSpPr>
        <p:spPr>
          <a:xfrm>
            <a:off x="3580480" y="4215532"/>
            <a:ext cx="680884" cy="55623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rgbClr val="00205B"/>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rgbClr val="00205B"/>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rgbClr val="00205B"/>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rgbClr val="00205B"/>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rgbClr val="00205B"/>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US" sz="3600" dirty="0">
                <a:latin typeface="Arial" panose="020B0604020202020204" pitchFamily="34" charset="0"/>
                <a:cs typeface="Arial" panose="020B0604020202020204" pitchFamily="34" charset="0"/>
              </a:rPr>
              <a:t>÷</a:t>
            </a:r>
          </a:p>
        </p:txBody>
      </p:sp>
      <p:sp>
        <p:nvSpPr>
          <p:cNvPr id="5" name="Content Placeholder 2">
            <a:extLst>
              <a:ext uri="{FF2B5EF4-FFF2-40B4-BE49-F238E27FC236}">
                <a16:creationId xmlns:a16="http://schemas.microsoft.com/office/drawing/2014/main" id="{600792F2-9E7B-0242-35EA-C7C262CC72AE}"/>
              </a:ext>
            </a:extLst>
          </p:cNvPr>
          <p:cNvSpPr txBox="1">
            <a:spLocks/>
          </p:cNvSpPr>
          <p:nvPr/>
        </p:nvSpPr>
        <p:spPr>
          <a:xfrm>
            <a:off x="6284349" y="4215532"/>
            <a:ext cx="1698523" cy="12420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rgbClr val="00205B"/>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rgbClr val="00205B"/>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rgbClr val="00205B"/>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rgbClr val="00205B"/>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rgbClr val="00205B"/>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US" sz="3600" dirty="0">
                <a:latin typeface="Arial" panose="020B0604020202020204" pitchFamily="34" charset="0"/>
                <a:cs typeface="Arial" panose="020B0604020202020204" pitchFamily="34" charset="0"/>
              </a:rPr>
              <a:t>    =</a:t>
            </a:r>
          </a:p>
        </p:txBody>
      </p:sp>
      <p:sp>
        <p:nvSpPr>
          <p:cNvPr id="9" name="TextBox 8">
            <a:extLst>
              <a:ext uri="{FF2B5EF4-FFF2-40B4-BE49-F238E27FC236}">
                <a16:creationId xmlns:a16="http://schemas.microsoft.com/office/drawing/2014/main" id="{2153D64F-658D-3FA1-04DB-93F45F4C49B6}"/>
              </a:ext>
            </a:extLst>
          </p:cNvPr>
          <p:cNvSpPr txBox="1"/>
          <p:nvPr/>
        </p:nvSpPr>
        <p:spPr>
          <a:xfrm>
            <a:off x="1475762" y="4125440"/>
            <a:ext cx="1183557" cy="769441"/>
          </a:xfrm>
          <a:prstGeom prst="rect">
            <a:avLst/>
          </a:prstGeom>
          <a:noFill/>
        </p:spPr>
        <p:txBody>
          <a:bodyPr wrap="square" rtlCol="0">
            <a:spAutoFit/>
          </a:bodyPr>
          <a:lstStyle/>
          <a:p>
            <a:r>
              <a:rPr lang="en-US" sz="4400" dirty="0">
                <a:solidFill>
                  <a:srgbClr val="00205B"/>
                </a:solidFill>
                <a:latin typeface="Arial" panose="020B0604020202020204" pitchFamily="34" charset="0"/>
                <a:cs typeface="Arial" panose="020B0604020202020204" pitchFamily="34" charset="0"/>
              </a:rPr>
              <a:t>396</a:t>
            </a:r>
          </a:p>
        </p:txBody>
      </p:sp>
      <p:sp>
        <p:nvSpPr>
          <p:cNvPr id="10" name="TextBox 9">
            <a:extLst>
              <a:ext uri="{FF2B5EF4-FFF2-40B4-BE49-F238E27FC236}">
                <a16:creationId xmlns:a16="http://schemas.microsoft.com/office/drawing/2014/main" id="{61CEBFF8-3898-9584-E73C-FF391746D27F}"/>
              </a:ext>
            </a:extLst>
          </p:cNvPr>
          <p:cNvSpPr txBox="1"/>
          <p:nvPr/>
        </p:nvSpPr>
        <p:spPr>
          <a:xfrm>
            <a:off x="4842082" y="4125439"/>
            <a:ext cx="1183557" cy="769441"/>
          </a:xfrm>
          <a:prstGeom prst="rect">
            <a:avLst/>
          </a:prstGeom>
          <a:noFill/>
        </p:spPr>
        <p:txBody>
          <a:bodyPr wrap="square" rtlCol="0">
            <a:spAutoFit/>
          </a:bodyPr>
          <a:lstStyle/>
          <a:p>
            <a:r>
              <a:rPr lang="en-US" sz="4400" dirty="0">
                <a:solidFill>
                  <a:srgbClr val="00205B"/>
                </a:solidFill>
                <a:latin typeface="Arial" panose="020B0604020202020204" pitchFamily="34" charset="0"/>
                <a:cs typeface="Arial" panose="020B0604020202020204" pitchFamily="34" charset="0"/>
              </a:rPr>
              <a:t>55</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4A0F8636-731B-D6EF-A0C0-6D73B369C97D}"/>
                  </a:ext>
                </a:extLst>
              </p:cNvPr>
              <p:cNvSpPr txBox="1"/>
              <p:nvPr/>
            </p:nvSpPr>
            <p:spPr>
              <a:xfrm>
                <a:off x="7982872" y="3985944"/>
                <a:ext cx="1183557" cy="1048429"/>
              </a:xfrm>
              <a:prstGeom prst="rect">
                <a:avLst/>
              </a:prstGeom>
              <a:noFill/>
            </p:spPr>
            <p:txBody>
              <a:bodyPr wrap="square" rtlCol="0">
                <a:spAutoFit/>
              </a:bodyPr>
              <a:lstStyle/>
              <a:p>
                <a:r>
                  <a:rPr lang="en-US" sz="4400" dirty="0">
                    <a:solidFill>
                      <a:srgbClr val="00205B"/>
                    </a:solidFill>
                    <a:latin typeface="Arial" panose="020B0604020202020204" pitchFamily="34" charset="0"/>
                    <a:cs typeface="Arial" panose="020B0604020202020204" pitchFamily="34" charset="0"/>
                  </a:rPr>
                  <a:t>7 </a:t>
                </a:r>
                <a14:m>
                  <m:oMath xmlns:m="http://schemas.openxmlformats.org/officeDocument/2006/math">
                    <m:f>
                      <m:fPr>
                        <m:ctrlPr>
                          <a:rPr lang="en-US" sz="4400" i="1" smtClean="0">
                            <a:solidFill>
                              <a:srgbClr val="00205B"/>
                            </a:solidFill>
                            <a:latin typeface="Cambria Math" panose="02040503050406030204" pitchFamily="18" charset="0"/>
                            <a:cs typeface="Arial" panose="020B0604020202020204" pitchFamily="34" charset="0"/>
                          </a:rPr>
                        </m:ctrlPr>
                      </m:fPr>
                      <m:num>
                        <m:r>
                          <a:rPr lang="en-GB" sz="4400" b="0" i="0" smtClean="0">
                            <a:solidFill>
                              <a:srgbClr val="00205B"/>
                            </a:solidFill>
                            <a:latin typeface="Cambria Math" panose="02040503050406030204" pitchFamily="18" charset="0"/>
                            <a:cs typeface="Arial" panose="020B0604020202020204" pitchFamily="34" charset="0"/>
                          </a:rPr>
                          <m:t>11</m:t>
                        </m:r>
                      </m:num>
                      <m:den>
                        <m:r>
                          <a:rPr lang="en-GB" sz="4400" b="0" i="0" smtClean="0">
                            <a:solidFill>
                              <a:srgbClr val="00205B"/>
                            </a:solidFill>
                            <a:latin typeface="Cambria Math" panose="02040503050406030204" pitchFamily="18" charset="0"/>
                            <a:cs typeface="Arial" panose="020B0604020202020204" pitchFamily="34" charset="0"/>
                          </a:rPr>
                          <m:t>55</m:t>
                        </m:r>
                      </m:den>
                    </m:f>
                  </m:oMath>
                </a14:m>
                <a:endParaRPr lang="en-US" sz="4400" dirty="0">
                  <a:solidFill>
                    <a:srgbClr val="00205B"/>
                  </a:solidFill>
                  <a:latin typeface="Arial" panose="020B0604020202020204" pitchFamily="34" charset="0"/>
                  <a:cs typeface="Arial" panose="020B0604020202020204" pitchFamily="34" charset="0"/>
                </a:endParaRPr>
              </a:p>
            </p:txBody>
          </p:sp>
        </mc:Choice>
        <mc:Fallback xmlns="">
          <p:sp>
            <p:nvSpPr>
              <p:cNvPr id="11" name="TextBox 10">
                <a:extLst>
                  <a:ext uri="{FF2B5EF4-FFF2-40B4-BE49-F238E27FC236}">
                    <a16:creationId xmlns:a16="http://schemas.microsoft.com/office/drawing/2014/main" id="{4A0F8636-731B-D6EF-A0C0-6D73B369C97D}"/>
                  </a:ext>
                </a:extLst>
              </p:cNvPr>
              <p:cNvSpPr txBox="1">
                <a:spLocks noRot="1" noChangeAspect="1" noMove="1" noResize="1" noEditPoints="1" noAdjustHandles="1" noChangeArrowheads="1" noChangeShapeType="1" noTextEdit="1"/>
              </p:cNvSpPr>
              <p:nvPr/>
            </p:nvSpPr>
            <p:spPr>
              <a:xfrm>
                <a:off x="7982872" y="3985944"/>
                <a:ext cx="1183557" cy="1048429"/>
              </a:xfrm>
              <a:prstGeom prst="rect">
                <a:avLst/>
              </a:prstGeom>
              <a:blipFill>
                <a:blip r:embed="rId2"/>
                <a:stretch>
                  <a:fillRect l="-20213" t="-1190" b="-11905"/>
                </a:stretch>
              </a:blipFill>
            </p:spPr>
            <p:txBody>
              <a:bodyPr/>
              <a:lstStyle/>
              <a:p>
                <a:r>
                  <a:rPr lang="en-US">
                    <a:noFill/>
                  </a:rPr>
                  <a:t> </a:t>
                </a:r>
              </a:p>
            </p:txBody>
          </p:sp>
        </mc:Fallback>
      </mc:AlternateContent>
      <p:sp>
        <p:nvSpPr>
          <p:cNvPr id="14" name="Rectangle 13">
            <a:extLst>
              <a:ext uri="{FF2B5EF4-FFF2-40B4-BE49-F238E27FC236}">
                <a16:creationId xmlns:a16="http://schemas.microsoft.com/office/drawing/2014/main" id="{C3EA0741-927B-7057-81B2-9F126A9F20A4}"/>
              </a:ext>
            </a:extLst>
          </p:cNvPr>
          <p:cNvSpPr/>
          <p:nvPr/>
        </p:nvSpPr>
        <p:spPr>
          <a:xfrm>
            <a:off x="9568935" y="5186400"/>
            <a:ext cx="1698523" cy="1242040"/>
          </a:xfrm>
          <a:custGeom>
            <a:avLst/>
            <a:gdLst>
              <a:gd name="csX0" fmla="*/ 0 w 1698523"/>
              <a:gd name="csY0" fmla="*/ 0 h 1242040"/>
              <a:gd name="csX1" fmla="*/ 549189 w 1698523"/>
              <a:gd name="csY1" fmla="*/ 0 h 1242040"/>
              <a:gd name="csX2" fmla="*/ 1115363 w 1698523"/>
              <a:gd name="csY2" fmla="*/ 0 h 1242040"/>
              <a:gd name="csX3" fmla="*/ 1698523 w 1698523"/>
              <a:gd name="csY3" fmla="*/ 0 h 1242040"/>
              <a:gd name="csX4" fmla="*/ 1698523 w 1698523"/>
              <a:gd name="csY4" fmla="*/ 621020 h 1242040"/>
              <a:gd name="csX5" fmla="*/ 1698523 w 1698523"/>
              <a:gd name="csY5" fmla="*/ 1242040 h 1242040"/>
              <a:gd name="csX6" fmla="*/ 1132349 w 1698523"/>
              <a:gd name="csY6" fmla="*/ 1242040 h 1242040"/>
              <a:gd name="csX7" fmla="*/ 600145 w 1698523"/>
              <a:gd name="csY7" fmla="*/ 1242040 h 1242040"/>
              <a:gd name="csX8" fmla="*/ 0 w 1698523"/>
              <a:gd name="csY8" fmla="*/ 1242040 h 1242040"/>
              <a:gd name="csX9" fmla="*/ 0 w 1698523"/>
              <a:gd name="csY9" fmla="*/ 633440 h 1242040"/>
              <a:gd name="csX10" fmla="*/ 0 w 1698523"/>
              <a:gd name="csY10" fmla="*/ 0 h 124204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1698523" h="1242040" fill="none" extrusionOk="0">
                <a:moveTo>
                  <a:pt x="0" y="0"/>
                </a:moveTo>
                <a:cubicBezTo>
                  <a:pt x="260685" y="16735"/>
                  <a:pt x="434162" y="-22880"/>
                  <a:pt x="549189" y="0"/>
                </a:cubicBezTo>
                <a:cubicBezTo>
                  <a:pt x="664216" y="22880"/>
                  <a:pt x="923036" y="15758"/>
                  <a:pt x="1115363" y="0"/>
                </a:cubicBezTo>
                <a:cubicBezTo>
                  <a:pt x="1307690" y="-15758"/>
                  <a:pt x="1410078" y="17541"/>
                  <a:pt x="1698523" y="0"/>
                </a:cubicBezTo>
                <a:cubicBezTo>
                  <a:pt x="1720747" y="132953"/>
                  <a:pt x="1712211" y="409668"/>
                  <a:pt x="1698523" y="621020"/>
                </a:cubicBezTo>
                <a:cubicBezTo>
                  <a:pt x="1684835" y="832372"/>
                  <a:pt x="1725778" y="1051963"/>
                  <a:pt x="1698523" y="1242040"/>
                </a:cubicBezTo>
                <a:cubicBezTo>
                  <a:pt x="1561803" y="1251486"/>
                  <a:pt x="1255557" y="1231147"/>
                  <a:pt x="1132349" y="1242040"/>
                </a:cubicBezTo>
                <a:cubicBezTo>
                  <a:pt x="1009141" y="1252933"/>
                  <a:pt x="850802" y="1217651"/>
                  <a:pt x="600145" y="1242040"/>
                </a:cubicBezTo>
                <a:cubicBezTo>
                  <a:pt x="349488" y="1266429"/>
                  <a:pt x="264709" y="1237347"/>
                  <a:pt x="0" y="1242040"/>
                </a:cubicBezTo>
                <a:cubicBezTo>
                  <a:pt x="20242" y="946731"/>
                  <a:pt x="-28953" y="818343"/>
                  <a:pt x="0" y="633440"/>
                </a:cubicBezTo>
                <a:cubicBezTo>
                  <a:pt x="28953" y="448537"/>
                  <a:pt x="-26975" y="146285"/>
                  <a:pt x="0" y="0"/>
                </a:cubicBezTo>
                <a:close/>
              </a:path>
              <a:path w="1698523" h="1242040" stroke="0" extrusionOk="0">
                <a:moveTo>
                  <a:pt x="0" y="0"/>
                </a:moveTo>
                <a:cubicBezTo>
                  <a:pt x="148421" y="-14412"/>
                  <a:pt x="370477" y="-15736"/>
                  <a:pt x="549189" y="0"/>
                </a:cubicBezTo>
                <a:cubicBezTo>
                  <a:pt x="727901" y="15736"/>
                  <a:pt x="903118" y="-1960"/>
                  <a:pt x="1064408" y="0"/>
                </a:cubicBezTo>
                <a:cubicBezTo>
                  <a:pt x="1225698" y="1960"/>
                  <a:pt x="1462033" y="3828"/>
                  <a:pt x="1698523" y="0"/>
                </a:cubicBezTo>
                <a:cubicBezTo>
                  <a:pt x="1689640" y="170318"/>
                  <a:pt x="1703953" y="483313"/>
                  <a:pt x="1698523" y="608600"/>
                </a:cubicBezTo>
                <a:cubicBezTo>
                  <a:pt x="1693093" y="733887"/>
                  <a:pt x="1690955" y="1055377"/>
                  <a:pt x="1698523" y="1242040"/>
                </a:cubicBezTo>
                <a:cubicBezTo>
                  <a:pt x="1466143" y="1240654"/>
                  <a:pt x="1392984" y="1231392"/>
                  <a:pt x="1166319" y="1242040"/>
                </a:cubicBezTo>
                <a:cubicBezTo>
                  <a:pt x="939654" y="1252688"/>
                  <a:pt x="823279" y="1237637"/>
                  <a:pt x="634115" y="1242040"/>
                </a:cubicBezTo>
                <a:cubicBezTo>
                  <a:pt x="444951" y="1246443"/>
                  <a:pt x="147853" y="1213933"/>
                  <a:pt x="0" y="1242040"/>
                </a:cubicBezTo>
                <a:cubicBezTo>
                  <a:pt x="29009" y="1057440"/>
                  <a:pt x="-11809" y="844743"/>
                  <a:pt x="0" y="658281"/>
                </a:cubicBezTo>
                <a:cubicBezTo>
                  <a:pt x="11809" y="471819"/>
                  <a:pt x="27848" y="173736"/>
                  <a:pt x="0" y="0"/>
                </a:cubicBezTo>
                <a:close/>
              </a:path>
            </a:pathLst>
          </a:custGeom>
          <a:solidFill>
            <a:schemeClr val="bg1"/>
          </a:solidFill>
          <a:ln w="28575">
            <a:solidFill>
              <a:srgbClr val="05255D"/>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5460483-1A7F-F9E8-B26F-91B9087F7B58}"/>
              </a:ext>
            </a:extLst>
          </p:cNvPr>
          <p:cNvSpPr txBox="1"/>
          <p:nvPr/>
        </p:nvSpPr>
        <p:spPr>
          <a:xfrm>
            <a:off x="9700439" y="5367477"/>
            <a:ext cx="1360851" cy="769441"/>
          </a:xfrm>
          <a:prstGeom prst="rect">
            <a:avLst/>
          </a:prstGeom>
          <a:noFill/>
        </p:spPr>
        <p:txBody>
          <a:bodyPr wrap="square" rtlCol="0">
            <a:spAutoFit/>
          </a:bodyPr>
          <a:lstStyle/>
          <a:p>
            <a:r>
              <a:rPr lang="en-US" sz="4400" b="1" dirty="0">
                <a:solidFill>
                  <a:srgbClr val="00205B"/>
                </a:solidFill>
                <a:latin typeface="Arial" panose="020B0604020202020204" pitchFamily="34" charset="0"/>
                <a:cs typeface="Arial" panose="020B0604020202020204" pitchFamily="34" charset="0"/>
              </a:rPr>
              <a:t>7.2</a:t>
            </a:r>
          </a:p>
        </p:txBody>
      </p:sp>
      <p:sp>
        <p:nvSpPr>
          <p:cNvPr id="13" name="Content Placeholder 2">
            <a:extLst>
              <a:ext uri="{FF2B5EF4-FFF2-40B4-BE49-F238E27FC236}">
                <a16:creationId xmlns:a16="http://schemas.microsoft.com/office/drawing/2014/main" id="{2F213B2C-7E25-0FBC-3036-67A541D74E77}"/>
              </a:ext>
            </a:extLst>
          </p:cNvPr>
          <p:cNvSpPr txBox="1">
            <a:spLocks/>
          </p:cNvSpPr>
          <p:nvPr/>
        </p:nvSpPr>
        <p:spPr>
          <a:xfrm>
            <a:off x="8454513" y="5457572"/>
            <a:ext cx="1698523" cy="12420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rgbClr val="00205B"/>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rgbClr val="00205B"/>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rgbClr val="00205B"/>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rgbClr val="00205B"/>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rgbClr val="00205B"/>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US" sz="3600" dirty="0">
                <a:latin typeface="Arial" panose="020B0604020202020204" pitchFamily="34" charset="0"/>
                <a:cs typeface="Arial" panose="020B0604020202020204" pitchFamily="34" charset="0"/>
              </a:rPr>
              <a:t>    =</a:t>
            </a:r>
          </a:p>
        </p:txBody>
      </p:sp>
      <p:sp>
        <p:nvSpPr>
          <p:cNvPr id="6" name="Content Placeholder 2">
            <a:extLst>
              <a:ext uri="{FF2B5EF4-FFF2-40B4-BE49-F238E27FC236}">
                <a16:creationId xmlns:a16="http://schemas.microsoft.com/office/drawing/2014/main" id="{8DA4427E-38F3-79AB-FED7-164E8F3742FF}"/>
              </a:ext>
            </a:extLst>
          </p:cNvPr>
          <p:cNvSpPr txBox="1">
            <a:spLocks/>
          </p:cNvSpPr>
          <p:nvPr/>
        </p:nvSpPr>
        <p:spPr>
          <a:xfrm>
            <a:off x="6280664" y="5457572"/>
            <a:ext cx="1698523" cy="12420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rgbClr val="00205B"/>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rgbClr val="00205B"/>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rgbClr val="00205B"/>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rgbClr val="00205B"/>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rgbClr val="00205B"/>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US" sz="3600" dirty="0">
                <a:latin typeface="Arial" panose="020B0604020202020204" pitchFamily="34" charset="0"/>
                <a:cs typeface="Arial" panose="020B0604020202020204" pitchFamily="34" charset="0"/>
              </a:rPr>
              <a:t>    =</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82CFFAF0-D8DA-D111-394E-75F7232F19C7}"/>
                  </a:ext>
                </a:extLst>
              </p:cNvPr>
              <p:cNvSpPr txBox="1"/>
              <p:nvPr/>
            </p:nvSpPr>
            <p:spPr>
              <a:xfrm>
                <a:off x="7646118" y="5227984"/>
                <a:ext cx="1183557" cy="1048429"/>
              </a:xfrm>
              <a:prstGeom prst="rect">
                <a:avLst/>
              </a:prstGeom>
              <a:noFill/>
            </p:spPr>
            <p:txBody>
              <a:bodyPr wrap="square" rtlCol="0">
                <a:spAutoFit/>
              </a:bodyPr>
              <a:lstStyle/>
              <a:p>
                <a:r>
                  <a:rPr lang="en-US" sz="4400" dirty="0">
                    <a:solidFill>
                      <a:srgbClr val="00205B"/>
                    </a:solidFill>
                    <a:latin typeface="Arial" panose="020B0604020202020204" pitchFamily="34" charset="0"/>
                    <a:cs typeface="Arial" panose="020B0604020202020204" pitchFamily="34" charset="0"/>
                  </a:rPr>
                  <a:t>7 </a:t>
                </a:r>
                <a14:m>
                  <m:oMath xmlns:m="http://schemas.openxmlformats.org/officeDocument/2006/math">
                    <m:f>
                      <m:fPr>
                        <m:ctrlPr>
                          <a:rPr lang="en-US" sz="4400" i="1" smtClean="0">
                            <a:solidFill>
                              <a:srgbClr val="00205B"/>
                            </a:solidFill>
                            <a:latin typeface="Cambria Math" panose="02040503050406030204" pitchFamily="18" charset="0"/>
                            <a:cs typeface="Arial" panose="020B0604020202020204" pitchFamily="34" charset="0"/>
                          </a:rPr>
                        </m:ctrlPr>
                      </m:fPr>
                      <m:num>
                        <m:r>
                          <a:rPr lang="en-GB" sz="4400" b="0" i="0" smtClean="0">
                            <a:solidFill>
                              <a:srgbClr val="00205B"/>
                            </a:solidFill>
                            <a:latin typeface="Cambria Math" panose="02040503050406030204" pitchFamily="18" charset="0"/>
                            <a:cs typeface="Arial" panose="020B0604020202020204" pitchFamily="34" charset="0"/>
                          </a:rPr>
                          <m:t>1</m:t>
                        </m:r>
                      </m:num>
                      <m:den>
                        <m:r>
                          <a:rPr lang="en-GB" sz="4400" b="0" i="0" smtClean="0">
                            <a:solidFill>
                              <a:srgbClr val="00205B"/>
                            </a:solidFill>
                            <a:latin typeface="Cambria Math" panose="02040503050406030204" pitchFamily="18" charset="0"/>
                            <a:cs typeface="Arial" panose="020B0604020202020204" pitchFamily="34" charset="0"/>
                          </a:rPr>
                          <m:t>5</m:t>
                        </m:r>
                      </m:den>
                    </m:f>
                  </m:oMath>
                </a14:m>
                <a:endParaRPr lang="en-US" sz="4400" dirty="0">
                  <a:solidFill>
                    <a:srgbClr val="00205B"/>
                  </a:solidFill>
                  <a:latin typeface="Arial" panose="020B0604020202020204" pitchFamily="34" charset="0"/>
                  <a:cs typeface="Arial" panose="020B0604020202020204" pitchFamily="34" charset="0"/>
                </a:endParaRPr>
              </a:p>
            </p:txBody>
          </p:sp>
        </mc:Choice>
        <mc:Fallback xmlns="">
          <p:sp>
            <p:nvSpPr>
              <p:cNvPr id="7" name="TextBox 6">
                <a:extLst>
                  <a:ext uri="{FF2B5EF4-FFF2-40B4-BE49-F238E27FC236}">
                    <a16:creationId xmlns:a16="http://schemas.microsoft.com/office/drawing/2014/main" id="{82CFFAF0-D8DA-D111-394E-75F7232F19C7}"/>
                  </a:ext>
                </a:extLst>
              </p:cNvPr>
              <p:cNvSpPr txBox="1">
                <a:spLocks noRot="1" noChangeAspect="1" noMove="1" noResize="1" noEditPoints="1" noAdjustHandles="1" noChangeArrowheads="1" noChangeShapeType="1" noTextEdit="1"/>
              </p:cNvSpPr>
              <p:nvPr/>
            </p:nvSpPr>
            <p:spPr>
              <a:xfrm>
                <a:off x="7646118" y="5227984"/>
                <a:ext cx="1183557" cy="1048429"/>
              </a:xfrm>
              <a:prstGeom prst="rect">
                <a:avLst/>
              </a:prstGeom>
              <a:blipFill>
                <a:blip r:embed="rId3"/>
                <a:stretch>
                  <a:fillRect l="-20000" t="-1190" b="-11905"/>
                </a:stretch>
              </a:blipFill>
            </p:spPr>
            <p:txBody>
              <a:bodyPr/>
              <a:lstStyle/>
              <a:p>
                <a:r>
                  <a:rPr lang="en-US">
                    <a:noFill/>
                  </a:rPr>
                  <a:t> </a:t>
                </a:r>
              </a:p>
            </p:txBody>
          </p:sp>
        </mc:Fallback>
      </mc:AlternateContent>
      <p:sp>
        <p:nvSpPr>
          <p:cNvPr id="8" name="Oval 7">
            <a:extLst>
              <a:ext uri="{FF2B5EF4-FFF2-40B4-BE49-F238E27FC236}">
                <a16:creationId xmlns:a16="http://schemas.microsoft.com/office/drawing/2014/main" id="{778220BF-FF2E-5E80-6256-DD419E3A9994}"/>
              </a:ext>
            </a:extLst>
          </p:cNvPr>
          <p:cNvSpPr/>
          <p:nvPr/>
        </p:nvSpPr>
        <p:spPr>
          <a:xfrm>
            <a:off x="367112" y="4922117"/>
            <a:ext cx="2754630" cy="1725930"/>
          </a:xfrm>
          <a:prstGeom prst="ellipse">
            <a:avLst/>
          </a:prstGeom>
          <a:solidFill>
            <a:srgbClr val="2CD5C4"/>
          </a:solidFill>
          <a:ln>
            <a:solidFill>
              <a:srgbClr val="05255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panose="020B0604020202020204" pitchFamily="34" charset="0"/>
                <a:cs typeface="Arial" panose="020B0604020202020204" pitchFamily="34" charset="0"/>
              </a:rPr>
              <a:t>Student Workbook:  page 57</a:t>
            </a:r>
          </a:p>
        </p:txBody>
      </p:sp>
    </p:spTree>
    <p:extLst>
      <p:ext uri="{BB962C8B-B14F-4D97-AF65-F5344CB8AC3E}">
        <p14:creationId xmlns:p14="http://schemas.microsoft.com/office/powerpoint/2010/main" val="1476058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9B9A74A-F537-EDA9-29FA-4934B9B0E9FC}"/>
              </a:ext>
            </a:extLst>
          </p:cNvPr>
          <p:cNvSpPr/>
          <p:nvPr/>
        </p:nvSpPr>
        <p:spPr>
          <a:xfrm>
            <a:off x="6096000" y="3223478"/>
            <a:ext cx="1698523" cy="1242040"/>
          </a:xfrm>
          <a:custGeom>
            <a:avLst/>
            <a:gdLst>
              <a:gd name="csX0" fmla="*/ 0 w 1698523"/>
              <a:gd name="csY0" fmla="*/ 0 h 1242040"/>
              <a:gd name="csX1" fmla="*/ 549189 w 1698523"/>
              <a:gd name="csY1" fmla="*/ 0 h 1242040"/>
              <a:gd name="csX2" fmla="*/ 1115363 w 1698523"/>
              <a:gd name="csY2" fmla="*/ 0 h 1242040"/>
              <a:gd name="csX3" fmla="*/ 1698523 w 1698523"/>
              <a:gd name="csY3" fmla="*/ 0 h 1242040"/>
              <a:gd name="csX4" fmla="*/ 1698523 w 1698523"/>
              <a:gd name="csY4" fmla="*/ 621020 h 1242040"/>
              <a:gd name="csX5" fmla="*/ 1698523 w 1698523"/>
              <a:gd name="csY5" fmla="*/ 1242040 h 1242040"/>
              <a:gd name="csX6" fmla="*/ 1132349 w 1698523"/>
              <a:gd name="csY6" fmla="*/ 1242040 h 1242040"/>
              <a:gd name="csX7" fmla="*/ 600145 w 1698523"/>
              <a:gd name="csY7" fmla="*/ 1242040 h 1242040"/>
              <a:gd name="csX8" fmla="*/ 0 w 1698523"/>
              <a:gd name="csY8" fmla="*/ 1242040 h 1242040"/>
              <a:gd name="csX9" fmla="*/ 0 w 1698523"/>
              <a:gd name="csY9" fmla="*/ 633440 h 1242040"/>
              <a:gd name="csX10" fmla="*/ 0 w 1698523"/>
              <a:gd name="csY10" fmla="*/ 0 h 124204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1698523" h="1242040" fill="none" extrusionOk="0">
                <a:moveTo>
                  <a:pt x="0" y="0"/>
                </a:moveTo>
                <a:cubicBezTo>
                  <a:pt x="260685" y="16735"/>
                  <a:pt x="434162" y="-22880"/>
                  <a:pt x="549189" y="0"/>
                </a:cubicBezTo>
                <a:cubicBezTo>
                  <a:pt x="664216" y="22880"/>
                  <a:pt x="923036" y="15758"/>
                  <a:pt x="1115363" y="0"/>
                </a:cubicBezTo>
                <a:cubicBezTo>
                  <a:pt x="1307690" y="-15758"/>
                  <a:pt x="1410078" y="17541"/>
                  <a:pt x="1698523" y="0"/>
                </a:cubicBezTo>
                <a:cubicBezTo>
                  <a:pt x="1720747" y="132953"/>
                  <a:pt x="1712211" y="409668"/>
                  <a:pt x="1698523" y="621020"/>
                </a:cubicBezTo>
                <a:cubicBezTo>
                  <a:pt x="1684835" y="832372"/>
                  <a:pt x="1725778" y="1051963"/>
                  <a:pt x="1698523" y="1242040"/>
                </a:cubicBezTo>
                <a:cubicBezTo>
                  <a:pt x="1561803" y="1251486"/>
                  <a:pt x="1255557" y="1231147"/>
                  <a:pt x="1132349" y="1242040"/>
                </a:cubicBezTo>
                <a:cubicBezTo>
                  <a:pt x="1009141" y="1252933"/>
                  <a:pt x="850802" y="1217651"/>
                  <a:pt x="600145" y="1242040"/>
                </a:cubicBezTo>
                <a:cubicBezTo>
                  <a:pt x="349488" y="1266429"/>
                  <a:pt x="264709" y="1237347"/>
                  <a:pt x="0" y="1242040"/>
                </a:cubicBezTo>
                <a:cubicBezTo>
                  <a:pt x="20242" y="946731"/>
                  <a:pt x="-28953" y="818343"/>
                  <a:pt x="0" y="633440"/>
                </a:cubicBezTo>
                <a:cubicBezTo>
                  <a:pt x="28953" y="448537"/>
                  <a:pt x="-26975" y="146285"/>
                  <a:pt x="0" y="0"/>
                </a:cubicBezTo>
                <a:close/>
              </a:path>
              <a:path w="1698523" h="1242040" stroke="0" extrusionOk="0">
                <a:moveTo>
                  <a:pt x="0" y="0"/>
                </a:moveTo>
                <a:cubicBezTo>
                  <a:pt x="148421" y="-14412"/>
                  <a:pt x="370477" y="-15736"/>
                  <a:pt x="549189" y="0"/>
                </a:cubicBezTo>
                <a:cubicBezTo>
                  <a:pt x="727901" y="15736"/>
                  <a:pt x="903118" y="-1960"/>
                  <a:pt x="1064408" y="0"/>
                </a:cubicBezTo>
                <a:cubicBezTo>
                  <a:pt x="1225698" y="1960"/>
                  <a:pt x="1462033" y="3828"/>
                  <a:pt x="1698523" y="0"/>
                </a:cubicBezTo>
                <a:cubicBezTo>
                  <a:pt x="1689640" y="170318"/>
                  <a:pt x="1703953" y="483313"/>
                  <a:pt x="1698523" y="608600"/>
                </a:cubicBezTo>
                <a:cubicBezTo>
                  <a:pt x="1693093" y="733887"/>
                  <a:pt x="1690955" y="1055377"/>
                  <a:pt x="1698523" y="1242040"/>
                </a:cubicBezTo>
                <a:cubicBezTo>
                  <a:pt x="1466143" y="1240654"/>
                  <a:pt x="1392984" y="1231392"/>
                  <a:pt x="1166319" y="1242040"/>
                </a:cubicBezTo>
                <a:cubicBezTo>
                  <a:pt x="939654" y="1252688"/>
                  <a:pt x="823279" y="1237637"/>
                  <a:pt x="634115" y="1242040"/>
                </a:cubicBezTo>
                <a:cubicBezTo>
                  <a:pt x="444951" y="1246443"/>
                  <a:pt x="147853" y="1213933"/>
                  <a:pt x="0" y="1242040"/>
                </a:cubicBezTo>
                <a:cubicBezTo>
                  <a:pt x="29009" y="1057440"/>
                  <a:pt x="-11809" y="844743"/>
                  <a:pt x="0" y="658281"/>
                </a:cubicBezTo>
                <a:cubicBezTo>
                  <a:pt x="11809" y="471819"/>
                  <a:pt x="27848" y="173736"/>
                  <a:pt x="0" y="0"/>
                </a:cubicBezTo>
                <a:close/>
              </a:path>
            </a:pathLst>
          </a:custGeom>
          <a:solidFill>
            <a:schemeClr val="bg1"/>
          </a:solidFill>
          <a:ln w="28575">
            <a:solidFill>
              <a:srgbClr val="05255D"/>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CE1550-3450-F9E0-8BD9-2A0C88EFB9B4}"/>
              </a:ext>
            </a:extLst>
          </p:cNvPr>
          <p:cNvSpPr>
            <a:spLocks noGrp="1"/>
          </p:cNvSpPr>
          <p:nvPr>
            <p:ph type="title"/>
          </p:nvPr>
        </p:nvSpPr>
        <p:spPr>
          <a:xfrm>
            <a:off x="838200" y="1093435"/>
            <a:ext cx="10515600" cy="1163068"/>
          </a:xfrm>
        </p:spPr>
        <p:txBody>
          <a:bodyPr>
            <a:normAutofit/>
          </a:bodyPr>
          <a:lstStyle/>
          <a:p>
            <a:r>
              <a:rPr lang="en-GB" sz="3200" b="1" dirty="0">
                <a:solidFill>
                  <a:srgbClr val="001F5B"/>
                </a:solidFill>
                <a:latin typeface="Arial"/>
                <a:cs typeface="Arial"/>
              </a:rPr>
              <a:t>Lastly, round your answer to the nearest whole number.</a:t>
            </a:r>
            <a:endParaRPr lang="en-US" dirty="0"/>
          </a:p>
        </p:txBody>
      </p:sp>
      <p:sp>
        <p:nvSpPr>
          <p:cNvPr id="4" name="TextBox 3">
            <a:extLst>
              <a:ext uri="{FF2B5EF4-FFF2-40B4-BE49-F238E27FC236}">
                <a16:creationId xmlns:a16="http://schemas.microsoft.com/office/drawing/2014/main" id="{20D1D664-8347-18AD-68B6-AC4473398C27}"/>
              </a:ext>
            </a:extLst>
          </p:cNvPr>
          <p:cNvSpPr txBox="1"/>
          <p:nvPr/>
        </p:nvSpPr>
        <p:spPr>
          <a:xfrm>
            <a:off x="2606465" y="3429000"/>
            <a:ext cx="1360851" cy="830997"/>
          </a:xfrm>
          <a:prstGeom prst="rect">
            <a:avLst/>
          </a:prstGeom>
          <a:noFill/>
        </p:spPr>
        <p:txBody>
          <a:bodyPr wrap="square" rtlCol="0">
            <a:spAutoFit/>
          </a:bodyPr>
          <a:lstStyle/>
          <a:p>
            <a:r>
              <a:rPr lang="en-US" sz="4800" dirty="0">
                <a:solidFill>
                  <a:srgbClr val="00205B"/>
                </a:solidFill>
                <a:latin typeface="Arial" panose="020B0604020202020204" pitchFamily="34" charset="0"/>
                <a:cs typeface="Arial" panose="020B0604020202020204" pitchFamily="34" charset="0"/>
              </a:rPr>
              <a:t>7.2</a:t>
            </a:r>
          </a:p>
        </p:txBody>
      </p:sp>
      <p:cxnSp>
        <p:nvCxnSpPr>
          <p:cNvPr id="6" name="Straight Arrow Connector 5">
            <a:extLst>
              <a:ext uri="{FF2B5EF4-FFF2-40B4-BE49-F238E27FC236}">
                <a16:creationId xmlns:a16="http://schemas.microsoft.com/office/drawing/2014/main" id="{1296FE51-5B10-4237-13BA-80A5BD2560E5}"/>
              </a:ext>
            </a:extLst>
          </p:cNvPr>
          <p:cNvCxnSpPr>
            <a:stCxn id="4" idx="3"/>
          </p:cNvCxnSpPr>
          <p:nvPr/>
        </p:nvCxnSpPr>
        <p:spPr>
          <a:xfrm flipV="1">
            <a:off x="3967316" y="3844498"/>
            <a:ext cx="1961536" cy="1"/>
          </a:xfrm>
          <a:prstGeom prst="straightConnector1">
            <a:avLst/>
          </a:prstGeom>
          <a:ln w="76200">
            <a:solidFill>
              <a:srgbClr val="00205B"/>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B3A415B8-B00C-EF8C-1F7D-40E376789622}"/>
              </a:ext>
            </a:extLst>
          </p:cNvPr>
          <p:cNvSpPr txBox="1"/>
          <p:nvPr/>
        </p:nvSpPr>
        <p:spPr>
          <a:xfrm>
            <a:off x="6433672" y="3428999"/>
            <a:ext cx="1360851" cy="830997"/>
          </a:xfrm>
          <a:prstGeom prst="rect">
            <a:avLst/>
          </a:prstGeom>
          <a:noFill/>
        </p:spPr>
        <p:txBody>
          <a:bodyPr wrap="square" rtlCol="0">
            <a:spAutoFit/>
          </a:bodyPr>
          <a:lstStyle/>
          <a:p>
            <a:r>
              <a:rPr lang="en-US" sz="4800" b="1" dirty="0">
                <a:solidFill>
                  <a:srgbClr val="00205B"/>
                </a:solidFill>
                <a:latin typeface="Arial" panose="020B0604020202020204" pitchFamily="34" charset="0"/>
                <a:cs typeface="Arial" panose="020B0604020202020204" pitchFamily="34" charset="0"/>
              </a:rPr>
              <a:t>7</a:t>
            </a:r>
          </a:p>
        </p:txBody>
      </p:sp>
      <p:sp>
        <p:nvSpPr>
          <p:cNvPr id="9" name="Oval 8">
            <a:extLst>
              <a:ext uri="{FF2B5EF4-FFF2-40B4-BE49-F238E27FC236}">
                <a16:creationId xmlns:a16="http://schemas.microsoft.com/office/drawing/2014/main" id="{482EE44B-C4F7-C6F4-EA21-5305C0D45651}"/>
              </a:ext>
            </a:extLst>
          </p:cNvPr>
          <p:cNvSpPr/>
          <p:nvPr/>
        </p:nvSpPr>
        <p:spPr>
          <a:xfrm>
            <a:off x="367112" y="4922117"/>
            <a:ext cx="2754630" cy="1725930"/>
          </a:xfrm>
          <a:prstGeom prst="ellipse">
            <a:avLst/>
          </a:prstGeom>
          <a:solidFill>
            <a:srgbClr val="2CD5C4"/>
          </a:solidFill>
          <a:ln>
            <a:solidFill>
              <a:srgbClr val="05255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panose="020B0604020202020204" pitchFamily="34" charset="0"/>
                <a:cs typeface="Arial" panose="020B0604020202020204" pitchFamily="34" charset="0"/>
              </a:rPr>
              <a:t>Student Workbook:  page 57</a:t>
            </a:r>
          </a:p>
        </p:txBody>
      </p:sp>
    </p:spTree>
    <p:extLst>
      <p:ext uri="{BB962C8B-B14F-4D97-AF65-F5344CB8AC3E}">
        <p14:creationId xmlns:p14="http://schemas.microsoft.com/office/powerpoint/2010/main" val="474671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638CF-1D64-B4E6-20F3-A3FC4F96AB3C}"/>
              </a:ext>
            </a:extLst>
          </p:cNvPr>
          <p:cNvSpPr>
            <a:spLocks noGrp="1"/>
          </p:cNvSpPr>
          <p:nvPr>
            <p:ph type="title"/>
          </p:nvPr>
        </p:nvSpPr>
        <p:spPr>
          <a:xfrm>
            <a:off x="838200" y="1287398"/>
            <a:ext cx="10515600" cy="690563"/>
          </a:xfrm>
        </p:spPr>
        <p:txBody>
          <a:bodyPr>
            <a:normAutofit fontScale="90000"/>
          </a:bodyPr>
          <a:lstStyle/>
          <a:p>
            <a:r>
              <a:rPr lang="en-GB" b="1" dirty="0"/>
              <a:t>Still very far away!</a:t>
            </a:r>
          </a:p>
        </p:txBody>
      </p:sp>
      <p:sp>
        <p:nvSpPr>
          <p:cNvPr id="3" name="Content Placeholder 2">
            <a:extLst>
              <a:ext uri="{FF2B5EF4-FFF2-40B4-BE49-F238E27FC236}">
                <a16:creationId xmlns:a16="http://schemas.microsoft.com/office/drawing/2014/main" id="{94EBB4A4-C041-74B3-AA14-61485A4955E6}"/>
              </a:ext>
            </a:extLst>
          </p:cNvPr>
          <p:cNvSpPr>
            <a:spLocks noGrp="1"/>
          </p:cNvSpPr>
          <p:nvPr>
            <p:ph idx="1"/>
          </p:nvPr>
        </p:nvSpPr>
        <p:spPr>
          <a:xfrm>
            <a:off x="838200" y="2167039"/>
            <a:ext cx="10515600" cy="4351338"/>
          </a:xfrm>
        </p:spPr>
        <p:txBody>
          <a:bodyPr/>
          <a:lstStyle/>
          <a:p>
            <a:r>
              <a:rPr lang="en-GB" dirty="0">
                <a:latin typeface="Arial" panose="020B0604020202020204" pitchFamily="34" charset="0"/>
                <a:cs typeface="Arial" panose="020B0604020202020204" pitchFamily="34" charset="0"/>
              </a:rPr>
              <a:t>55 million km = 34 million miles</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The same as…</a:t>
            </a:r>
          </a:p>
          <a:p>
            <a:pPr marL="457200" lvl="1" indent="0">
              <a:lnSpc>
                <a:spcPct val="150000"/>
              </a:lnSpc>
              <a:buNone/>
            </a:pPr>
            <a:r>
              <a:rPr lang="en-GB" sz="2800" dirty="0">
                <a:latin typeface="Arial" panose="020B0604020202020204" pitchFamily="34" charset="0"/>
                <a:cs typeface="Arial" panose="020B0604020202020204" pitchFamily="34" charset="0"/>
              </a:rPr>
              <a:t>…travelling to the Moon over 70 times!</a:t>
            </a:r>
          </a:p>
          <a:p>
            <a:pPr marL="457200" lvl="1" indent="0">
              <a:lnSpc>
                <a:spcPct val="150000"/>
              </a:lnSpc>
              <a:buNone/>
            </a:pPr>
            <a:r>
              <a:rPr lang="en-GB" sz="2800" dirty="0">
                <a:latin typeface="Arial" panose="020B0604020202020204" pitchFamily="34" charset="0"/>
                <a:cs typeface="Arial" panose="020B0604020202020204" pitchFamily="34" charset="0"/>
              </a:rPr>
              <a:t>…walking around the whole of the Earth 1372 times!</a:t>
            </a:r>
          </a:p>
          <a:p>
            <a:pPr marL="457200" lvl="1" indent="0">
              <a:lnSpc>
                <a:spcPct val="150000"/>
              </a:lnSpc>
              <a:buNone/>
            </a:pPr>
            <a:r>
              <a:rPr lang="en-GB" sz="2800" dirty="0">
                <a:latin typeface="Arial" panose="020B0604020202020204" pitchFamily="34" charset="0"/>
                <a:cs typeface="Arial" panose="020B0604020202020204" pitchFamily="34" charset="0"/>
              </a:rPr>
              <a:t>…travelling to Australia and back around 1900 times!</a:t>
            </a:r>
          </a:p>
          <a:p>
            <a:pPr marL="457200" lvl="1" indent="0">
              <a:buNone/>
            </a:pPr>
            <a:endParaRPr lang="en-GB" sz="2800" dirty="0"/>
          </a:p>
          <a:p>
            <a:pPr marL="0" indent="0">
              <a:buNone/>
            </a:pPr>
            <a:endParaRPr lang="en-GB" dirty="0"/>
          </a:p>
          <a:p>
            <a:pPr marL="0" indent="0">
              <a:buNone/>
            </a:pPr>
            <a:endParaRPr lang="en-GB" dirty="0"/>
          </a:p>
        </p:txBody>
      </p:sp>
      <p:pic>
        <p:nvPicPr>
          <p:cNvPr id="5" name="Graphic 4" descr="Earth globe: Asia and Australia with solid fill">
            <a:extLst>
              <a:ext uri="{FF2B5EF4-FFF2-40B4-BE49-F238E27FC236}">
                <a16:creationId xmlns:a16="http://schemas.microsoft.com/office/drawing/2014/main" id="{6DE4DD4C-EEE5-102D-0FC7-AFA8BFAF99D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13621" y="1098320"/>
            <a:ext cx="3505200" cy="3505200"/>
          </a:xfrm>
          <a:prstGeom prst="rect">
            <a:avLst/>
          </a:prstGeom>
        </p:spPr>
      </p:pic>
    </p:spTree>
    <p:extLst>
      <p:ext uri="{BB962C8B-B14F-4D97-AF65-F5344CB8AC3E}">
        <p14:creationId xmlns:p14="http://schemas.microsoft.com/office/powerpoint/2010/main" val="14355128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417951-EC0C-59D2-FB56-D763B9BA5282}"/>
            </a:ext>
          </a:extLst>
        </p:cNvPr>
        <p:cNvGrpSpPr/>
        <p:nvPr/>
      </p:nvGrpSpPr>
      <p:grpSpPr>
        <a:xfrm>
          <a:off x="0" y="0"/>
          <a:ext cx="0" cy="0"/>
          <a:chOff x="0" y="0"/>
          <a:chExt cx="0" cy="0"/>
        </a:xfrm>
      </p:grpSpPr>
      <p:pic>
        <p:nvPicPr>
          <p:cNvPr id="3" name="Picture 2" descr="A dark blue starry night sky">
            <a:extLst>
              <a:ext uri="{FF2B5EF4-FFF2-40B4-BE49-F238E27FC236}">
                <a16:creationId xmlns:a16="http://schemas.microsoft.com/office/drawing/2014/main" id="{35116668-6B44-59F1-EF5E-A9365AA27543}"/>
              </a:ext>
            </a:extLst>
          </p:cNvPr>
          <p:cNvPicPr>
            <a:picLocks noChangeAspect="1"/>
          </p:cNvPicPr>
          <p:nvPr/>
        </p:nvPicPr>
        <p:blipFill>
          <a:blip r:embed="rId3">
            <a:extLst>
              <a:ext uri="{28A0092B-C50C-407E-A947-70E740481C1C}">
                <a14:useLocalDpi xmlns:a14="http://schemas.microsoft.com/office/drawing/2010/main" val="0"/>
              </a:ext>
            </a:extLst>
          </a:blip>
          <a:srcRect b="29721"/>
          <a:stretch>
            <a:fillRect/>
          </a:stretch>
        </p:blipFill>
        <p:spPr>
          <a:xfrm>
            <a:off x="0" y="1106129"/>
            <a:ext cx="12192000" cy="5751870"/>
          </a:xfrm>
          <a:prstGeom prst="rect">
            <a:avLst/>
          </a:prstGeom>
        </p:spPr>
      </p:pic>
      <p:sp>
        <p:nvSpPr>
          <p:cNvPr id="10" name="Title 1">
            <a:extLst>
              <a:ext uri="{FF2B5EF4-FFF2-40B4-BE49-F238E27FC236}">
                <a16:creationId xmlns:a16="http://schemas.microsoft.com/office/drawing/2014/main" id="{0FAF0D5E-C1C6-23C6-105F-536A0981E39A}"/>
              </a:ext>
            </a:extLst>
          </p:cNvPr>
          <p:cNvSpPr txBox="1">
            <a:spLocks/>
          </p:cNvSpPr>
          <p:nvPr/>
        </p:nvSpPr>
        <p:spPr>
          <a:xfrm>
            <a:off x="0" y="4741368"/>
            <a:ext cx="12192000" cy="1320219"/>
          </a:xfrm>
          <a:prstGeom prst="rect">
            <a:avLst/>
          </a:prstGeom>
          <a:solidFill>
            <a:schemeClr val="accent1"/>
          </a:solidFill>
          <a:ln>
            <a:solidFill>
              <a:schemeClr val="accent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Open Sans" pitchFamily="2" charset="0"/>
                <a:ea typeface="Open Sans" pitchFamily="2" charset="0"/>
                <a:cs typeface="Open Sans" pitchFamily="2" charset="0"/>
              </a:defRPr>
            </a:lvl1pPr>
          </a:lstStyle>
          <a:p>
            <a:pPr algn="ctr"/>
            <a:r>
              <a:rPr lang="en-US" sz="8000" dirty="0">
                <a:solidFill>
                  <a:schemeClr val="bg1"/>
                </a:solidFill>
                <a:latin typeface="Arial Narrow" panose="020B0604020202020204" pitchFamily="34" charset="0"/>
                <a:cs typeface="Arial Narrow" panose="020B0604020202020204" pitchFamily="34" charset="0"/>
              </a:rPr>
              <a:t>Activity 5: Measure Mars</a:t>
            </a:r>
          </a:p>
        </p:txBody>
      </p:sp>
    </p:spTree>
    <p:extLst>
      <p:ext uri="{BB962C8B-B14F-4D97-AF65-F5344CB8AC3E}">
        <p14:creationId xmlns:p14="http://schemas.microsoft.com/office/powerpoint/2010/main" val="17966257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E9B06B-28BA-77DF-B1CE-DEF65A8F0F69}"/>
            </a:ext>
          </a:extLst>
        </p:cNvPr>
        <p:cNvGrpSpPr/>
        <p:nvPr/>
      </p:nvGrpSpPr>
      <p:grpSpPr>
        <a:xfrm>
          <a:off x="0" y="0"/>
          <a:ext cx="0" cy="0"/>
          <a:chOff x="0" y="0"/>
          <a:chExt cx="0" cy="0"/>
        </a:xfrm>
      </p:grpSpPr>
      <p:pic>
        <p:nvPicPr>
          <p:cNvPr id="4" name="Picture 3" descr="Massive planets orbiting a bright space">
            <a:extLst>
              <a:ext uri="{FF2B5EF4-FFF2-40B4-BE49-F238E27FC236}">
                <a16:creationId xmlns:a16="http://schemas.microsoft.com/office/drawing/2014/main" id="{960D2BFE-2CFF-2AB8-8DA8-3741B9C05E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78992"/>
            <a:ext cx="12192000" cy="5779008"/>
          </a:xfrm>
          <a:prstGeom prst="rect">
            <a:avLst/>
          </a:prstGeom>
        </p:spPr>
      </p:pic>
      <p:sp>
        <p:nvSpPr>
          <p:cNvPr id="10" name="Title 1">
            <a:extLst>
              <a:ext uri="{FF2B5EF4-FFF2-40B4-BE49-F238E27FC236}">
                <a16:creationId xmlns:a16="http://schemas.microsoft.com/office/drawing/2014/main" id="{13C0C7AE-253F-7672-1C02-9FA67AD282CC}"/>
              </a:ext>
            </a:extLst>
          </p:cNvPr>
          <p:cNvSpPr txBox="1">
            <a:spLocks/>
          </p:cNvSpPr>
          <p:nvPr/>
        </p:nvSpPr>
        <p:spPr>
          <a:xfrm>
            <a:off x="0" y="4741368"/>
            <a:ext cx="12192000" cy="1290722"/>
          </a:xfrm>
          <a:prstGeom prst="rect">
            <a:avLst/>
          </a:prstGeom>
          <a:solidFill>
            <a:schemeClr val="accent1"/>
          </a:solidFill>
          <a:ln>
            <a:solidFill>
              <a:schemeClr val="accent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Open Sans" pitchFamily="2" charset="0"/>
                <a:ea typeface="Open Sans" pitchFamily="2" charset="0"/>
                <a:cs typeface="Open Sans" pitchFamily="2" charset="0"/>
              </a:defRPr>
            </a:lvl1pPr>
          </a:lstStyle>
          <a:p>
            <a:pPr algn="ctr"/>
            <a:r>
              <a:rPr lang="en-US" sz="8000" dirty="0">
                <a:solidFill>
                  <a:schemeClr val="bg1"/>
                </a:solidFill>
                <a:latin typeface="Arial Narrow" panose="020B0604020202020204" pitchFamily="34" charset="0"/>
                <a:cs typeface="Arial Narrow" panose="020B0604020202020204" pitchFamily="34" charset="0"/>
              </a:rPr>
              <a:t>Activity 1: Order the Planets</a:t>
            </a:r>
          </a:p>
        </p:txBody>
      </p:sp>
    </p:spTree>
    <p:extLst>
      <p:ext uri="{BB962C8B-B14F-4D97-AF65-F5344CB8AC3E}">
        <p14:creationId xmlns:p14="http://schemas.microsoft.com/office/powerpoint/2010/main" val="3409911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ABD5F-55FD-284B-F6B6-C0477BB0E4E1}"/>
              </a:ext>
            </a:extLst>
          </p:cNvPr>
          <p:cNvSpPr>
            <a:spLocks noGrp="1"/>
          </p:cNvSpPr>
          <p:nvPr>
            <p:ph type="title"/>
          </p:nvPr>
        </p:nvSpPr>
        <p:spPr/>
        <p:txBody>
          <a:bodyPr>
            <a:normAutofit fontScale="90000"/>
          </a:bodyPr>
          <a:lstStyle/>
          <a:p>
            <a:r>
              <a:rPr lang="en-US" b="1" dirty="0"/>
              <a:t>Measure Mars</a:t>
            </a:r>
          </a:p>
        </p:txBody>
      </p:sp>
      <p:sp>
        <p:nvSpPr>
          <p:cNvPr id="3" name="Content Placeholder 2">
            <a:extLst>
              <a:ext uri="{FF2B5EF4-FFF2-40B4-BE49-F238E27FC236}">
                <a16:creationId xmlns:a16="http://schemas.microsoft.com/office/drawing/2014/main" id="{D597CFFE-1804-D871-3287-03ECA23F55E4}"/>
              </a:ext>
            </a:extLst>
          </p:cNvPr>
          <p:cNvSpPr>
            <a:spLocks noGrp="1"/>
          </p:cNvSpPr>
          <p:nvPr>
            <p:ph idx="1"/>
          </p:nvPr>
        </p:nvSpPr>
        <p:spPr/>
        <p:txBody>
          <a:bodyPr>
            <a:normAutofit fontScale="85000" lnSpcReduction="20000"/>
          </a:bodyPr>
          <a:lstStyle/>
          <a:p>
            <a:pPr marL="0" indent="0">
              <a:lnSpc>
                <a:spcPct val="120000"/>
              </a:lnSpc>
              <a:buNone/>
            </a:pPr>
            <a:r>
              <a:rPr lang="en-GB" dirty="0">
                <a:solidFill>
                  <a:srgbClr val="001F5B"/>
                </a:solidFill>
                <a:latin typeface="Arial"/>
                <a:cs typeface="Arial"/>
              </a:rPr>
              <a:t>The next few pages in your Student Workbooks have images taken of Mars from the Liverpool Telescope – the telescope you used to look at the Moon!</a:t>
            </a:r>
          </a:p>
          <a:p>
            <a:pPr>
              <a:lnSpc>
                <a:spcPct val="120000"/>
              </a:lnSpc>
            </a:pPr>
            <a:endParaRPr lang="en-GB" dirty="0">
              <a:solidFill>
                <a:srgbClr val="001F5B"/>
              </a:solidFill>
              <a:latin typeface="Arial"/>
              <a:cs typeface="Arial"/>
            </a:endParaRPr>
          </a:p>
          <a:p>
            <a:pPr marL="0" indent="0">
              <a:lnSpc>
                <a:spcPct val="120000"/>
              </a:lnSpc>
              <a:buNone/>
            </a:pPr>
            <a:r>
              <a:rPr lang="en-GB" dirty="0">
                <a:solidFill>
                  <a:srgbClr val="001F5B"/>
                </a:solidFill>
                <a:latin typeface="Arial"/>
                <a:cs typeface="Arial"/>
              </a:rPr>
              <a:t>It lives on La Palma, one of the Canary Islands of Spain.</a:t>
            </a:r>
          </a:p>
          <a:p>
            <a:pPr>
              <a:lnSpc>
                <a:spcPct val="120000"/>
              </a:lnSpc>
            </a:pPr>
            <a:endParaRPr lang="en-GB" dirty="0">
              <a:solidFill>
                <a:srgbClr val="001F5B"/>
              </a:solidFill>
              <a:latin typeface="Arial"/>
              <a:cs typeface="Arial"/>
            </a:endParaRPr>
          </a:p>
          <a:p>
            <a:pPr marL="0" indent="0">
              <a:lnSpc>
                <a:spcPct val="120000"/>
              </a:lnSpc>
              <a:buNone/>
            </a:pPr>
            <a:r>
              <a:rPr lang="en-GB" dirty="0">
                <a:solidFill>
                  <a:srgbClr val="001F5B"/>
                </a:solidFill>
                <a:latin typeface="Arial"/>
                <a:cs typeface="Arial"/>
              </a:rPr>
              <a:t>The same telescope took all these images of Mars from the same place. We are showing you the images zoomed in to the same amount.</a:t>
            </a:r>
          </a:p>
          <a:p>
            <a:pPr>
              <a:lnSpc>
                <a:spcPct val="120000"/>
              </a:lnSpc>
            </a:pPr>
            <a:endParaRPr lang="en-GB" dirty="0">
              <a:solidFill>
                <a:srgbClr val="001F5B"/>
              </a:solidFill>
              <a:latin typeface="Arial"/>
              <a:cs typeface="Arial"/>
            </a:endParaRPr>
          </a:p>
          <a:p>
            <a:pPr marL="0" indent="0">
              <a:lnSpc>
                <a:spcPct val="120000"/>
              </a:lnSpc>
              <a:buNone/>
            </a:pPr>
            <a:r>
              <a:rPr lang="en-GB" b="1" dirty="0">
                <a:solidFill>
                  <a:srgbClr val="001F5B"/>
                </a:solidFill>
                <a:latin typeface="Arial"/>
                <a:cs typeface="Arial"/>
              </a:rPr>
              <a:t>Can you work out why they look different?</a:t>
            </a:r>
          </a:p>
          <a:p>
            <a:pPr marL="0" indent="0">
              <a:buNone/>
            </a:pPr>
            <a:endParaRPr lang="en-US" dirty="0"/>
          </a:p>
        </p:txBody>
      </p:sp>
    </p:spTree>
    <p:extLst>
      <p:ext uri="{BB962C8B-B14F-4D97-AF65-F5344CB8AC3E}">
        <p14:creationId xmlns:p14="http://schemas.microsoft.com/office/powerpoint/2010/main" val="12801042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C9763-1376-1152-0B8C-42A18115E192}"/>
              </a:ext>
            </a:extLst>
          </p:cNvPr>
          <p:cNvSpPr>
            <a:spLocks noGrp="1"/>
          </p:cNvSpPr>
          <p:nvPr>
            <p:ph type="title"/>
          </p:nvPr>
        </p:nvSpPr>
        <p:spPr/>
        <p:txBody>
          <a:bodyPr>
            <a:normAutofit/>
          </a:bodyPr>
          <a:lstStyle/>
          <a:p>
            <a:r>
              <a:rPr lang="en-GB" sz="3600" b="1" u="sng" dirty="0">
                <a:solidFill>
                  <a:srgbClr val="001F5B"/>
                </a:solidFill>
                <a:latin typeface="Arial Narrow" panose="020B0604020202020204" pitchFamily="34" charset="0"/>
                <a:cs typeface="Arial Narrow" panose="020B0604020202020204" pitchFamily="34" charset="0"/>
              </a:rPr>
              <a:t>Step 1: Record the Data</a:t>
            </a:r>
            <a:endParaRPr lang="en-US" sz="3600" b="1" u="sng" dirty="0">
              <a:latin typeface="Arial Narrow" panose="020B0604020202020204" pitchFamily="34" charset="0"/>
              <a:cs typeface="Arial Narrow" panose="020B0604020202020204" pitchFamily="34" charset="0"/>
            </a:endParaRPr>
          </a:p>
        </p:txBody>
      </p:sp>
      <p:sp>
        <p:nvSpPr>
          <p:cNvPr id="3" name="Content Placeholder 2">
            <a:extLst>
              <a:ext uri="{FF2B5EF4-FFF2-40B4-BE49-F238E27FC236}">
                <a16:creationId xmlns:a16="http://schemas.microsoft.com/office/drawing/2014/main" id="{DBC67E8F-7351-145A-859A-601DE0891AFF}"/>
              </a:ext>
            </a:extLst>
          </p:cNvPr>
          <p:cNvSpPr>
            <a:spLocks noGrp="1"/>
          </p:cNvSpPr>
          <p:nvPr>
            <p:ph idx="1"/>
          </p:nvPr>
        </p:nvSpPr>
        <p:spPr>
          <a:xfrm>
            <a:off x="838200" y="1825625"/>
            <a:ext cx="7170174" cy="2348169"/>
          </a:xfrm>
        </p:spPr>
        <p:txBody>
          <a:bodyPr/>
          <a:lstStyle/>
          <a:p>
            <a:pPr>
              <a:lnSpc>
                <a:spcPct val="120000"/>
              </a:lnSpc>
            </a:pPr>
            <a:r>
              <a:rPr lang="en-GB" dirty="0">
                <a:solidFill>
                  <a:srgbClr val="001F5B"/>
                </a:solidFill>
                <a:latin typeface="Arial"/>
                <a:cs typeface="Arial"/>
              </a:rPr>
              <a:t>Use your ruler to measure the size of Mars in centimetres (cm). </a:t>
            </a:r>
          </a:p>
          <a:p>
            <a:pPr>
              <a:lnSpc>
                <a:spcPct val="120000"/>
              </a:lnSpc>
            </a:pPr>
            <a:r>
              <a:rPr lang="en-GB" dirty="0">
                <a:solidFill>
                  <a:srgbClr val="001F5B"/>
                </a:solidFill>
                <a:latin typeface="Arial"/>
                <a:cs typeface="Arial"/>
              </a:rPr>
              <a:t>You need to measure across Mars, from left to right, at the widest point. </a:t>
            </a:r>
          </a:p>
          <a:p>
            <a:pPr marL="0" indent="0">
              <a:buNone/>
            </a:pPr>
            <a:endParaRPr lang="en-US" dirty="0"/>
          </a:p>
        </p:txBody>
      </p:sp>
      <p:grpSp>
        <p:nvGrpSpPr>
          <p:cNvPr id="5" name="Group 4">
            <a:extLst>
              <a:ext uri="{FF2B5EF4-FFF2-40B4-BE49-F238E27FC236}">
                <a16:creationId xmlns:a16="http://schemas.microsoft.com/office/drawing/2014/main" id="{C961E332-5650-F41B-E3DD-BB3A4664238C}"/>
              </a:ext>
            </a:extLst>
          </p:cNvPr>
          <p:cNvGrpSpPr/>
          <p:nvPr/>
        </p:nvGrpSpPr>
        <p:grpSpPr>
          <a:xfrm>
            <a:off x="8647095" y="1747683"/>
            <a:ext cx="2340453" cy="2348169"/>
            <a:chOff x="2826063" y="5867400"/>
            <a:chExt cx="1229623" cy="1142977"/>
          </a:xfrm>
        </p:grpSpPr>
        <p:sp>
          <p:nvSpPr>
            <p:cNvPr id="6" name="Oval 5">
              <a:extLst>
                <a:ext uri="{FF2B5EF4-FFF2-40B4-BE49-F238E27FC236}">
                  <a16:creationId xmlns:a16="http://schemas.microsoft.com/office/drawing/2014/main" id="{C36C2AF8-D20A-5EEC-C0FA-42FAFA621F21}"/>
                </a:ext>
              </a:extLst>
            </p:cNvPr>
            <p:cNvSpPr/>
            <p:nvPr/>
          </p:nvSpPr>
          <p:spPr>
            <a:xfrm>
              <a:off x="2826063" y="5867400"/>
              <a:ext cx="1229623" cy="1142977"/>
            </a:xfrm>
            <a:prstGeom prst="ellipse">
              <a:avLst/>
            </a:prstGeom>
            <a:solidFill>
              <a:srgbClr val="00205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a:extLst>
                <a:ext uri="{FF2B5EF4-FFF2-40B4-BE49-F238E27FC236}">
                  <a16:creationId xmlns:a16="http://schemas.microsoft.com/office/drawing/2014/main" id="{9D1103FD-1179-F19B-DEFC-0443B7A27631}"/>
                </a:ext>
              </a:extLst>
            </p:cNvPr>
            <p:cNvCxnSpPr>
              <a:cxnSpLocks/>
              <a:endCxn id="6" idx="6"/>
            </p:cNvCxnSpPr>
            <p:nvPr/>
          </p:nvCxnSpPr>
          <p:spPr>
            <a:xfrm>
              <a:off x="2826063" y="6438888"/>
              <a:ext cx="1229623" cy="1"/>
            </a:xfrm>
            <a:prstGeom prst="straightConnector1">
              <a:avLst/>
            </a:prstGeom>
            <a:ln w="1905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8" name="Content Placeholder 2">
            <a:extLst>
              <a:ext uri="{FF2B5EF4-FFF2-40B4-BE49-F238E27FC236}">
                <a16:creationId xmlns:a16="http://schemas.microsoft.com/office/drawing/2014/main" id="{5D95537C-D16D-999E-82B8-FB96E340D1F2}"/>
              </a:ext>
            </a:extLst>
          </p:cNvPr>
          <p:cNvSpPr txBox="1">
            <a:spLocks/>
          </p:cNvSpPr>
          <p:nvPr/>
        </p:nvSpPr>
        <p:spPr>
          <a:xfrm>
            <a:off x="838200" y="4173794"/>
            <a:ext cx="7808896" cy="23481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rgbClr val="00205B"/>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rgbClr val="00205B"/>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rgbClr val="00205B"/>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rgbClr val="00205B"/>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rgbClr val="00205B"/>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GB" dirty="0">
                <a:solidFill>
                  <a:srgbClr val="001F5B"/>
                </a:solidFill>
                <a:latin typeface="Arial"/>
                <a:cs typeface="Arial"/>
              </a:rPr>
              <a:t>Record the data in your table to 1 decimal place.</a:t>
            </a:r>
          </a:p>
          <a:p>
            <a:pPr>
              <a:lnSpc>
                <a:spcPct val="120000"/>
              </a:lnSpc>
            </a:pPr>
            <a:r>
              <a:rPr lang="en-GB" dirty="0">
                <a:solidFill>
                  <a:srgbClr val="001F5B"/>
                </a:solidFill>
                <a:latin typeface="Arial"/>
                <a:cs typeface="Arial"/>
              </a:rPr>
              <a:t>If you have time, remeasure the size of Mars from top to bottom and diagonally. </a:t>
            </a:r>
          </a:p>
          <a:p>
            <a:pPr marL="0" indent="0">
              <a:buFont typeface="Wingdings" panose="05000000000000000000" pitchFamily="2" charset="2"/>
              <a:buNone/>
            </a:pPr>
            <a:endParaRPr lang="en-US" dirty="0"/>
          </a:p>
        </p:txBody>
      </p:sp>
      <p:sp>
        <p:nvSpPr>
          <p:cNvPr id="9" name="Oval 8">
            <a:extLst>
              <a:ext uri="{FF2B5EF4-FFF2-40B4-BE49-F238E27FC236}">
                <a16:creationId xmlns:a16="http://schemas.microsoft.com/office/drawing/2014/main" id="{7C86BE6F-4ED3-8A42-13ED-FE4AB6FFFF1D}"/>
              </a:ext>
            </a:extLst>
          </p:cNvPr>
          <p:cNvSpPr/>
          <p:nvPr/>
        </p:nvSpPr>
        <p:spPr>
          <a:xfrm>
            <a:off x="8509000" y="4448599"/>
            <a:ext cx="3211044" cy="1725930"/>
          </a:xfrm>
          <a:prstGeom prst="ellipse">
            <a:avLst/>
          </a:prstGeom>
          <a:solidFill>
            <a:srgbClr val="2CD5C4"/>
          </a:solidFill>
          <a:ln>
            <a:solidFill>
              <a:srgbClr val="05255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panose="020B0604020202020204" pitchFamily="34" charset="0"/>
                <a:cs typeface="Arial" panose="020B0604020202020204" pitchFamily="34" charset="0"/>
              </a:rPr>
              <a:t>Student Workbook:  page 60 – 62</a:t>
            </a:r>
          </a:p>
        </p:txBody>
      </p:sp>
    </p:spTree>
    <p:extLst>
      <p:ext uri="{BB962C8B-B14F-4D97-AF65-F5344CB8AC3E}">
        <p14:creationId xmlns:p14="http://schemas.microsoft.com/office/powerpoint/2010/main" val="22967361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5E8626-AE19-66C0-C124-E122350851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77E07C-4626-7D4F-C28C-123038DAC94B}"/>
              </a:ext>
            </a:extLst>
          </p:cNvPr>
          <p:cNvSpPr>
            <a:spLocks noGrp="1"/>
          </p:cNvSpPr>
          <p:nvPr>
            <p:ph type="title"/>
          </p:nvPr>
        </p:nvSpPr>
        <p:spPr/>
        <p:txBody>
          <a:bodyPr>
            <a:normAutofit/>
          </a:bodyPr>
          <a:lstStyle/>
          <a:p>
            <a:r>
              <a:rPr lang="en-US" sz="3600" b="1" u="sng" dirty="0">
                <a:latin typeface="Arial Narrow" panose="020B0604020202020204" pitchFamily="34" charset="0"/>
                <a:cs typeface="Arial Narrow" panose="020B0604020202020204" pitchFamily="34" charset="0"/>
              </a:rPr>
              <a:t>Step 2: Plot the Data</a:t>
            </a:r>
            <a:endParaRPr lang="en-US" sz="3600" b="1" dirty="0">
              <a:latin typeface="Arial Narrow" panose="020B0604020202020204" pitchFamily="34" charset="0"/>
              <a:cs typeface="Arial Narrow" panose="020B0604020202020204" pitchFamily="34" charset="0"/>
            </a:endParaRPr>
          </a:p>
        </p:txBody>
      </p:sp>
      <p:sp>
        <p:nvSpPr>
          <p:cNvPr id="7" name="Content Placeholder 6">
            <a:extLst>
              <a:ext uri="{FF2B5EF4-FFF2-40B4-BE49-F238E27FC236}">
                <a16:creationId xmlns:a16="http://schemas.microsoft.com/office/drawing/2014/main" id="{96AE58D3-0F81-CB00-2395-7105B70E4350}"/>
              </a:ext>
            </a:extLst>
          </p:cNvPr>
          <p:cNvSpPr>
            <a:spLocks noGrp="1"/>
          </p:cNvSpPr>
          <p:nvPr>
            <p:ph idx="1"/>
          </p:nvPr>
        </p:nvSpPr>
        <p:spPr>
          <a:xfrm>
            <a:off x="838200" y="1825625"/>
            <a:ext cx="4226429" cy="569232"/>
          </a:xfrm>
        </p:spPr>
        <p:txBody>
          <a:bodyPr/>
          <a:lstStyle/>
          <a:p>
            <a:pPr marL="0" indent="0">
              <a:buNone/>
            </a:pPr>
            <a:r>
              <a:rPr lang="en-US" b="1" dirty="0"/>
              <a:t>How to plot data on a graph</a:t>
            </a:r>
          </a:p>
        </p:txBody>
      </p:sp>
      <p:pic>
        <p:nvPicPr>
          <p:cNvPr id="3" name="Picture 2">
            <a:extLst>
              <a:ext uri="{FF2B5EF4-FFF2-40B4-BE49-F238E27FC236}">
                <a16:creationId xmlns:a16="http://schemas.microsoft.com/office/drawing/2014/main" id="{0357C267-55B1-BB71-2776-D381D85D01B7}"/>
              </a:ext>
            </a:extLst>
          </p:cNvPr>
          <p:cNvPicPr>
            <a:picLocks noChangeAspect="1"/>
          </p:cNvPicPr>
          <p:nvPr/>
        </p:nvPicPr>
        <p:blipFill>
          <a:blip r:embed="rId3"/>
          <a:stretch>
            <a:fillRect/>
          </a:stretch>
        </p:blipFill>
        <p:spPr>
          <a:xfrm>
            <a:off x="5064629" y="0"/>
            <a:ext cx="5658695" cy="6858000"/>
          </a:xfrm>
          <a:prstGeom prst="rect">
            <a:avLst/>
          </a:prstGeom>
        </p:spPr>
      </p:pic>
      <p:sp>
        <p:nvSpPr>
          <p:cNvPr id="4" name="TextBox 3">
            <a:extLst>
              <a:ext uri="{FF2B5EF4-FFF2-40B4-BE49-F238E27FC236}">
                <a16:creationId xmlns:a16="http://schemas.microsoft.com/office/drawing/2014/main" id="{C589DACF-03BA-5C98-D601-756FDC1A46D2}"/>
              </a:ext>
            </a:extLst>
          </p:cNvPr>
          <p:cNvSpPr txBox="1"/>
          <p:nvPr/>
        </p:nvSpPr>
        <p:spPr>
          <a:xfrm>
            <a:off x="838200" y="2647262"/>
            <a:ext cx="3135086" cy="1815882"/>
          </a:xfrm>
          <a:prstGeom prst="rect">
            <a:avLst/>
          </a:prstGeom>
          <a:noFill/>
        </p:spPr>
        <p:txBody>
          <a:bodyPr wrap="square" rtlCol="0">
            <a:spAutoFit/>
          </a:bodyPr>
          <a:lstStyle/>
          <a:p>
            <a:r>
              <a:rPr lang="en-US" sz="2800" dirty="0">
                <a:solidFill>
                  <a:srgbClr val="05255D"/>
                </a:solidFill>
                <a:latin typeface="Arial" panose="020B0604020202020204" pitchFamily="34" charset="0"/>
                <a:cs typeface="Arial" panose="020B0604020202020204" pitchFamily="34" charset="0"/>
              </a:rPr>
              <a:t>Data point:</a:t>
            </a:r>
          </a:p>
          <a:p>
            <a:endParaRPr lang="en-US" sz="2800" dirty="0">
              <a:solidFill>
                <a:srgbClr val="05255D"/>
              </a:solidFill>
              <a:latin typeface="Arial" panose="020B0604020202020204" pitchFamily="34" charset="0"/>
              <a:cs typeface="Arial" panose="020B0604020202020204" pitchFamily="34" charset="0"/>
            </a:endParaRPr>
          </a:p>
          <a:p>
            <a:r>
              <a:rPr lang="en-US" sz="2800" dirty="0">
                <a:solidFill>
                  <a:srgbClr val="05255D"/>
                </a:solidFill>
                <a:latin typeface="Arial" panose="020B0604020202020204" pitchFamily="34" charset="0"/>
                <a:cs typeface="Arial" panose="020B0604020202020204" pitchFamily="34" charset="0"/>
              </a:rPr>
              <a:t>10/11/2024</a:t>
            </a:r>
          </a:p>
          <a:p>
            <a:r>
              <a:rPr lang="en-US" sz="2800" dirty="0">
                <a:solidFill>
                  <a:srgbClr val="05255D"/>
                </a:solidFill>
                <a:latin typeface="Arial" panose="020B0604020202020204" pitchFamily="34" charset="0"/>
                <a:cs typeface="Arial" panose="020B0604020202020204" pitchFamily="34" charset="0"/>
              </a:rPr>
              <a:t>1.0 cm</a:t>
            </a:r>
          </a:p>
        </p:txBody>
      </p:sp>
      <p:sp>
        <p:nvSpPr>
          <p:cNvPr id="5" name="Oval 4">
            <a:extLst>
              <a:ext uri="{FF2B5EF4-FFF2-40B4-BE49-F238E27FC236}">
                <a16:creationId xmlns:a16="http://schemas.microsoft.com/office/drawing/2014/main" id="{9FEB5CA2-77D7-2B08-96B1-EFD1B1CE157F}"/>
              </a:ext>
            </a:extLst>
          </p:cNvPr>
          <p:cNvSpPr/>
          <p:nvPr/>
        </p:nvSpPr>
        <p:spPr>
          <a:xfrm>
            <a:off x="5382205" y="5885010"/>
            <a:ext cx="449943" cy="879248"/>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96E5C0AF-F4B8-04EC-2F94-92D43F0C1571}"/>
              </a:ext>
            </a:extLst>
          </p:cNvPr>
          <p:cNvCxnSpPr>
            <a:cxnSpLocks/>
          </p:cNvCxnSpPr>
          <p:nvPr/>
        </p:nvCxnSpPr>
        <p:spPr>
          <a:xfrm>
            <a:off x="5626101" y="4025900"/>
            <a:ext cx="0" cy="1946394"/>
          </a:xfrm>
          <a:prstGeom prst="line">
            <a:avLst/>
          </a:prstGeom>
          <a:ln w="38100">
            <a:solidFill>
              <a:srgbClr val="2CD5C4"/>
            </a:solidFill>
            <a:prstDash val="dash"/>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D3542C6C-D982-315E-D0CB-A8D7BA99FF19}"/>
              </a:ext>
            </a:extLst>
          </p:cNvPr>
          <p:cNvSpPr/>
          <p:nvPr/>
        </p:nvSpPr>
        <p:spPr>
          <a:xfrm rot="5400000">
            <a:off x="5270591" y="3863222"/>
            <a:ext cx="261076" cy="330765"/>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A2850740-F5F6-EC68-CFC8-D64D0486CBD0}"/>
              </a:ext>
            </a:extLst>
          </p:cNvPr>
          <p:cNvSpPr txBox="1"/>
          <p:nvPr/>
        </p:nvSpPr>
        <p:spPr>
          <a:xfrm>
            <a:off x="5473477" y="3778165"/>
            <a:ext cx="292351" cy="461665"/>
          </a:xfrm>
          <a:prstGeom prst="rect">
            <a:avLst/>
          </a:prstGeom>
          <a:noFill/>
        </p:spPr>
        <p:txBody>
          <a:bodyPr wrap="square" rtlCol="0">
            <a:spAutoFit/>
          </a:bodyPr>
          <a:lstStyle/>
          <a:p>
            <a:r>
              <a:rPr lang="en-US" sz="2400" dirty="0">
                <a:solidFill>
                  <a:srgbClr val="05255D"/>
                </a:solidFill>
                <a:latin typeface="Arial" panose="020B0604020202020204" pitchFamily="34" charset="0"/>
                <a:cs typeface="Arial" panose="020B0604020202020204" pitchFamily="34" charset="0"/>
              </a:rPr>
              <a:t>x</a:t>
            </a:r>
          </a:p>
        </p:txBody>
      </p:sp>
      <p:sp>
        <p:nvSpPr>
          <p:cNvPr id="14" name="TextBox 13">
            <a:extLst>
              <a:ext uri="{FF2B5EF4-FFF2-40B4-BE49-F238E27FC236}">
                <a16:creationId xmlns:a16="http://schemas.microsoft.com/office/drawing/2014/main" id="{C52012C4-E7A0-A853-C5B0-1F3B574E7730}"/>
              </a:ext>
            </a:extLst>
          </p:cNvPr>
          <p:cNvSpPr txBox="1"/>
          <p:nvPr/>
        </p:nvSpPr>
        <p:spPr>
          <a:xfrm>
            <a:off x="867995" y="2647262"/>
            <a:ext cx="3135086" cy="1815882"/>
          </a:xfrm>
          <a:prstGeom prst="rect">
            <a:avLst/>
          </a:prstGeom>
          <a:noFill/>
        </p:spPr>
        <p:txBody>
          <a:bodyPr wrap="square" rtlCol="0">
            <a:spAutoFit/>
          </a:bodyPr>
          <a:lstStyle/>
          <a:p>
            <a:r>
              <a:rPr lang="en-US" sz="2800" dirty="0">
                <a:solidFill>
                  <a:srgbClr val="05255D"/>
                </a:solidFill>
                <a:latin typeface="Arial" panose="020B0604020202020204" pitchFamily="34" charset="0"/>
                <a:cs typeface="Arial" panose="020B0604020202020204" pitchFamily="34" charset="0"/>
              </a:rPr>
              <a:t>Data point:</a:t>
            </a:r>
          </a:p>
          <a:p>
            <a:endParaRPr lang="en-US" sz="2800" dirty="0">
              <a:solidFill>
                <a:srgbClr val="05255D"/>
              </a:solidFill>
              <a:latin typeface="Arial" panose="020B0604020202020204" pitchFamily="34" charset="0"/>
              <a:cs typeface="Arial" panose="020B0604020202020204" pitchFamily="34" charset="0"/>
            </a:endParaRPr>
          </a:p>
          <a:p>
            <a:r>
              <a:rPr lang="en-US" sz="2800" dirty="0">
                <a:solidFill>
                  <a:srgbClr val="05255D"/>
                </a:solidFill>
                <a:latin typeface="Arial" panose="020B0604020202020204" pitchFamily="34" charset="0"/>
                <a:cs typeface="Arial" panose="020B0604020202020204" pitchFamily="34" charset="0"/>
              </a:rPr>
              <a:t>2/12/2024</a:t>
            </a:r>
          </a:p>
          <a:p>
            <a:r>
              <a:rPr lang="en-US" sz="2800" dirty="0">
                <a:solidFill>
                  <a:srgbClr val="05255D"/>
                </a:solidFill>
                <a:latin typeface="Arial" panose="020B0604020202020204" pitchFamily="34" charset="0"/>
                <a:cs typeface="Arial" panose="020B0604020202020204" pitchFamily="34" charset="0"/>
              </a:rPr>
              <a:t>1.4 cm</a:t>
            </a:r>
          </a:p>
        </p:txBody>
      </p:sp>
      <p:sp>
        <p:nvSpPr>
          <p:cNvPr id="15" name="Oval 14">
            <a:extLst>
              <a:ext uri="{FF2B5EF4-FFF2-40B4-BE49-F238E27FC236}">
                <a16:creationId xmlns:a16="http://schemas.microsoft.com/office/drawing/2014/main" id="{C5D93012-2072-390E-D158-D3971C23CF4C}"/>
              </a:ext>
            </a:extLst>
          </p:cNvPr>
          <p:cNvSpPr/>
          <p:nvPr/>
        </p:nvSpPr>
        <p:spPr>
          <a:xfrm>
            <a:off x="6096000" y="5948544"/>
            <a:ext cx="449943" cy="879248"/>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Connector 15">
            <a:extLst>
              <a:ext uri="{FF2B5EF4-FFF2-40B4-BE49-F238E27FC236}">
                <a16:creationId xmlns:a16="http://schemas.microsoft.com/office/drawing/2014/main" id="{C37F1EC8-9A25-2CDE-7412-BA70BE334BED}"/>
              </a:ext>
            </a:extLst>
          </p:cNvPr>
          <p:cNvCxnSpPr>
            <a:cxnSpLocks/>
          </p:cNvCxnSpPr>
          <p:nvPr/>
        </p:nvCxnSpPr>
        <p:spPr>
          <a:xfrm>
            <a:off x="6328606" y="3315694"/>
            <a:ext cx="0" cy="2632850"/>
          </a:xfrm>
          <a:prstGeom prst="line">
            <a:avLst/>
          </a:prstGeom>
          <a:ln w="38100">
            <a:solidFill>
              <a:srgbClr val="2CD5C4"/>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C1B6DED-BF50-501B-2723-2E23BDB76E29}"/>
              </a:ext>
            </a:extLst>
          </p:cNvPr>
          <p:cNvCxnSpPr>
            <a:cxnSpLocks/>
          </p:cNvCxnSpPr>
          <p:nvPr/>
        </p:nvCxnSpPr>
        <p:spPr>
          <a:xfrm flipH="1">
            <a:off x="5607176" y="3315694"/>
            <a:ext cx="747046" cy="0"/>
          </a:xfrm>
          <a:prstGeom prst="line">
            <a:avLst/>
          </a:prstGeom>
          <a:ln w="38100">
            <a:solidFill>
              <a:srgbClr val="2CD5C4"/>
            </a:solidFill>
            <a:prstDash val="dash"/>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59BA7340-400B-1007-BBF7-E357D9B3C95F}"/>
              </a:ext>
            </a:extLst>
          </p:cNvPr>
          <p:cNvSpPr/>
          <p:nvPr/>
        </p:nvSpPr>
        <p:spPr>
          <a:xfrm rot="5400000">
            <a:off x="5301902" y="3133257"/>
            <a:ext cx="261076" cy="330765"/>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31BB40DC-C87B-71AF-7729-7E7F6C7016B3}"/>
              </a:ext>
            </a:extLst>
          </p:cNvPr>
          <p:cNvSpPr txBox="1"/>
          <p:nvPr/>
        </p:nvSpPr>
        <p:spPr>
          <a:xfrm>
            <a:off x="6174795" y="3067806"/>
            <a:ext cx="292351" cy="461665"/>
          </a:xfrm>
          <a:prstGeom prst="rect">
            <a:avLst/>
          </a:prstGeom>
          <a:noFill/>
        </p:spPr>
        <p:txBody>
          <a:bodyPr wrap="square" rtlCol="0">
            <a:spAutoFit/>
          </a:bodyPr>
          <a:lstStyle/>
          <a:p>
            <a:r>
              <a:rPr lang="en-US" sz="2400" dirty="0">
                <a:solidFill>
                  <a:srgbClr val="05255D"/>
                </a:solidFill>
                <a:latin typeface="Arial" panose="020B0604020202020204" pitchFamily="34" charset="0"/>
                <a:cs typeface="Arial" panose="020B0604020202020204" pitchFamily="34" charset="0"/>
              </a:rPr>
              <a:t>x</a:t>
            </a:r>
            <a:endParaRPr lang="en-US" dirty="0">
              <a:solidFill>
                <a:srgbClr val="05255D"/>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86234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9" presetClass="exit" presetSubtype="0" fill="hold" grpId="1" nodeType="clickEffect">
                                  <p:stCondLst>
                                    <p:cond delay="0"/>
                                  </p:stCondLst>
                                  <p:childTnLst>
                                    <p:animEffect transition="out" filter="dissolve">
                                      <p:cBhvr>
                                        <p:cTn id="26" dur="500"/>
                                        <p:tgtEl>
                                          <p:spTgt spid="4"/>
                                        </p:tgtEl>
                                      </p:cBhvr>
                                    </p:animEffect>
                                    <p:set>
                                      <p:cBhvr>
                                        <p:cTn id="27" dur="1" fill="hold">
                                          <p:stCondLst>
                                            <p:cond delay="499"/>
                                          </p:stCondLst>
                                        </p:cTn>
                                        <p:tgtEl>
                                          <p:spTgt spid="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9" presetClass="exit" presetSubtype="0" fill="hold" grpId="1" nodeType="clickEffect">
                                  <p:stCondLst>
                                    <p:cond delay="0"/>
                                  </p:stCondLst>
                                  <p:childTnLst>
                                    <p:animEffect transition="out" filter="dissolve">
                                      <p:cBhvr>
                                        <p:cTn id="31" dur="500"/>
                                        <p:tgtEl>
                                          <p:spTgt spid="5"/>
                                        </p:tgtEl>
                                      </p:cBhvr>
                                    </p:animEffect>
                                    <p:set>
                                      <p:cBhvr>
                                        <p:cTn id="32" dur="1" fill="hold">
                                          <p:stCondLst>
                                            <p:cond delay="499"/>
                                          </p:stCondLst>
                                        </p:cTn>
                                        <p:tgtEl>
                                          <p:spTgt spid="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9" presetClass="exit" presetSubtype="0" fill="hold" nodeType="clickEffect">
                                  <p:stCondLst>
                                    <p:cond delay="0"/>
                                  </p:stCondLst>
                                  <p:childTnLst>
                                    <p:animEffect transition="out" filter="dissolve">
                                      <p:cBhvr>
                                        <p:cTn id="36" dur="500"/>
                                        <p:tgtEl>
                                          <p:spTgt spid="8"/>
                                        </p:tgtEl>
                                      </p:cBhvr>
                                    </p:animEffect>
                                    <p:set>
                                      <p:cBhvr>
                                        <p:cTn id="37" dur="1" fill="hold">
                                          <p:stCondLst>
                                            <p:cond delay="499"/>
                                          </p:stCondLst>
                                        </p:cTn>
                                        <p:tgtEl>
                                          <p:spTgt spid="8"/>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9" presetClass="exit" presetSubtype="0" fill="hold" grpId="1" nodeType="clickEffect">
                                  <p:stCondLst>
                                    <p:cond delay="0"/>
                                  </p:stCondLst>
                                  <p:childTnLst>
                                    <p:animEffect transition="out" filter="dissolve">
                                      <p:cBhvr>
                                        <p:cTn id="41" dur="500"/>
                                        <p:tgtEl>
                                          <p:spTgt spid="11"/>
                                        </p:tgtEl>
                                      </p:cBhvr>
                                    </p:animEffect>
                                    <p:set>
                                      <p:cBhvr>
                                        <p:cTn id="42" dur="1" fill="hold">
                                          <p:stCondLst>
                                            <p:cond delay="499"/>
                                          </p:stCondLst>
                                        </p:cTn>
                                        <p:tgtEl>
                                          <p:spTgt spid="1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animBg="1"/>
      <p:bldP spid="5" grpId="1" animBg="1"/>
      <p:bldP spid="11" grpId="0" animBg="1"/>
      <p:bldP spid="11" grpId="1" animBg="1"/>
      <p:bldP spid="13" grpId="0"/>
      <p:bldP spid="14" grpId="0"/>
      <p:bldP spid="15" grpId="0" animBg="1"/>
      <p:bldP spid="22" grpId="0" animBg="1"/>
      <p:bldP spid="2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898BC-07D6-2E76-7A74-FDFD8250DFE6}"/>
              </a:ext>
            </a:extLst>
          </p:cNvPr>
          <p:cNvSpPr>
            <a:spLocks noGrp="1"/>
          </p:cNvSpPr>
          <p:nvPr>
            <p:ph type="title"/>
          </p:nvPr>
        </p:nvSpPr>
        <p:spPr/>
        <p:txBody>
          <a:bodyPr>
            <a:normAutofit/>
          </a:bodyPr>
          <a:lstStyle/>
          <a:p>
            <a:r>
              <a:rPr lang="en-US" sz="3600" b="1" dirty="0">
                <a:latin typeface="Arial Narrow" panose="020B0604020202020204" pitchFamily="34" charset="0"/>
                <a:cs typeface="Arial Narrow" panose="020B0604020202020204" pitchFamily="34" charset="0"/>
              </a:rPr>
              <a:t>Things to Remember!</a:t>
            </a:r>
          </a:p>
        </p:txBody>
      </p:sp>
      <p:sp>
        <p:nvSpPr>
          <p:cNvPr id="3" name="Content Placeholder 2">
            <a:extLst>
              <a:ext uri="{FF2B5EF4-FFF2-40B4-BE49-F238E27FC236}">
                <a16:creationId xmlns:a16="http://schemas.microsoft.com/office/drawing/2014/main" id="{AB651483-7854-03BB-1CA6-A543F8C1DC25}"/>
              </a:ext>
            </a:extLst>
          </p:cNvPr>
          <p:cNvSpPr>
            <a:spLocks noGrp="1"/>
          </p:cNvSpPr>
          <p:nvPr>
            <p:ph idx="1"/>
          </p:nvPr>
        </p:nvSpPr>
        <p:spPr>
          <a:xfrm>
            <a:off x="838200" y="2016657"/>
            <a:ext cx="6344265" cy="4351338"/>
          </a:xfrm>
        </p:spPr>
        <p:txBody>
          <a:bodyPr/>
          <a:lstStyle/>
          <a:p>
            <a:r>
              <a:rPr lang="en-GB" dirty="0">
                <a:solidFill>
                  <a:srgbClr val="001F5B"/>
                </a:solidFill>
                <a:latin typeface="Arial"/>
                <a:cs typeface="Arial"/>
              </a:rPr>
              <a:t>Use your data for the size of Mars measured from left to right.</a:t>
            </a:r>
          </a:p>
          <a:p>
            <a:r>
              <a:rPr lang="en-GB" dirty="0">
                <a:solidFill>
                  <a:srgbClr val="001F5B"/>
                </a:solidFill>
                <a:latin typeface="Arial"/>
                <a:cs typeface="Arial"/>
              </a:rPr>
              <a:t>Use a sharp pencil to plot your data.</a:t>
            </a:r>
          </a:p>
          <a:p>
            <a:r>
              <a:rPr lang="en-GB" dirty="0">
                <a:solidFill>
                  <a:srgbClr val="001F5B"/>
                </a:solidFill>
                <a:latin typeface="Arial"/>
                <a:cs typeface="Arial"/>
              </a:rPr>
              <a:t>Plot each point with a small ‘x’.</a:t>
            </a:r>
          </a:p>
          <a:p>
            <a:endParaRPr lang="en-US"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67DB37D2-4E42-EC32-C838-DC6FE556235B}"/>
              </a:ext>
            </a:extLst>
          </p:cNvPr>
          <p:cNvPicPr>
            <a:picLocks noChangeAspect="1"/>
          </p:cNvPicPr>
          <p:nvPr/>
        </p:nvPicPr>
        <p:blipFill>
          <a:blip r:embed="rId3"/>
          <a:stretch>
            <a:fillRect/>
          </a:stretch>
        </p:blipFill>
        <p:spPr>
          <a:xfrm>
            <a:off x="7477433" y="1205340"/>
            <a:ext cx="4259826" cy="5162655"/>
          </a:xfrm>
          <a:prstGeom prst="rect">
            <a:avLst/>
          </a:prstGeom>
        </p:spPr>
      </p:pic>
      <p:sp>
        <p:nvSpPr>
          <p:cNvPr id="5" name="Oval 4">
            <a:extLst>
              <a:ext uri="{FF2B5EF4-FFF2-40B4-BE49-F238E27FC236}">
                <a16:creationId xmlns:a16="http://schemas.microsoft.com/office/drawing/2014/main" id="{BC48DB3C-A357-872A-6937-69209B63E966}"/>
              </a:ext>
            </a:extLst>
          </p:cNvPr>
          <p:cNvSpPr/>
          <p:nvPr/>
        </p:nvSpPr>
        <p:spPr>
          <a:xfrm>
            <a:off x="838200" y="4642065"/>
            <a:ext cx="2754630" cy="1725930"/>
          </a:xfrm>
          <a:prstGeom prst="ellipse">
            <a:avLst/>
          </a:prstGeom>
          <a:solidFill>
            <a:srgbClr val="2CD5C4"/>
          </a:solidFill>
          <a:ln>
            <a:solidFill>
              <a:srgbClr val="05255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panose="020B0604020202020204" pitchFamily="34" charset="0"/>
                <a:cs typeface="Arial" panose="020B0604020202020204" pitchFamily="34" charset="0"/>
              </a:rPr>
              <a:t>Student Workbook:  page 63</a:t>
            </a:r>
          </a:p>
        </p:txBody>
      </p:sp>
    </p:spTree>
    <p:extLst>
      <p:ext uri="{BB962C8B-B14F-4D97-AF65-F5344CB8AC3E}">
        <p14:creationId xmlns:p14="http://schemas.microsoft.com/office/powerpoint/2010/main" val="30056848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A532E-D827-3B6F-10F3-A6C8946603E4}"/>
              </a:ext>
            </a:extLst>
          </p:cNvPr>
          <p:cNvSpPr>
            <a:spLocks noGrp="1"/>
          </p:cNvSpPr>
          <p:nvPr>
            <p:ph type="title"/>
          </p:nvPr>
        </p:nvSpPr>
        <p:spPr/>
        <p:txBody>
          <a:bodyPr>
            <a:normAutofit/>
          </a:bodyPr>
          <a:lstStyle/>
          <a:p>
            <a:r>
              <a:rPr lang="en-US" sz="3600" b="1" u="sng" dirty="0">
                <a:latin typeface="Arial Narrow" panose="020B0604020202020204" pitchFamily="34" charset="0"/>
                <a:cs typeface="Arial Narrow" panose="020B0604020202020204" pitchFamily="34" charset="0"/>
              </a:rPr>
              <a:t>Step 3: </a:t>
            </a:r>
            <a:r>
              <a:rPr lang="en-US" sz="3600" b="1" u="sng" dirty="0" err="1">
                <a:latin typeface="Arial Narrow" panose="020B0604020202020204" pitchFamily="34" charset="0"/>
                <a:cs typeface="Arial Narrow" panose="020B0604020202020204" pitchFamily="34" charset="0"/>
              </a:rPr>
              <a:t>Analyse</a:t>
            </a:r>
            <a:r>
              <a:rPr lang="en-US" sz="3600" b="1" u="sng" dirty="0">
                <a:latin typeface="Arial Narrow" panose="020B0604020202020204" pitchFamily="34" charset="0"/>
                <a:cs typeface="Arial Narrow" panose="020B0604020202020204" pitchFamily="34" charset="0"/>
              </a:rPr>
              <a:t> the Results</a:t>
            </a:r>
          </a:p>
        </p:txBody>
      </p:sp>
      <p:sp>
        <p:nvSpPr>
          <p:cNvPr id="3" name="Content Placeholder 2">
            <a:extLst>
              <a:ext uri="{FF2B5EF4-FFF2-40B4-BE49-F238E27FC236}">
                <a16:creationId xmlns:a16="http://schemas.microsoft.com/office/drawing/2014/main" id="{2E6E8E66-0282-A88F-61A9-5E293AFBA08A}"/>
              </a:ext>
            </a:extLst>
          </p:cNvPr>
          <p:cNvSpPr>
            <a:spLocks noGrp="1"/>
          </p:cNvSpPr>
          <p:nvPr>
            <p:ph idx="1"/>
          </p:nvPr>
        </p:nvSpPr>
        <p:spPr>
          <a:xfrm>
            <a:off x="838200" y="2017354"/>
            <a:ext cx="10515600" cy="4351338"/>
          </a:xfrm>
        </p:spPr>
        <p:txBody>
          <a:bodyPr/>
          <a:lstStyle/>
          <a:p>
            <a:pPr marL="0" indent="0">
              <a:buNone/>
            </a:pPr>
            <a:r>
              <a:rPr lang="en-US" dirty="0">
                <a:latin typeface="Arial" panose="020B0604020202020204" pitchFamily="34" charset="0"/>
                <a:cs typeface="Arial" panose="020B0604020202020204" pitchFamily="34" charset="0"/>
              </a:rPr>
              <a:t>Complete the questions in your workbooks.</a:t>
            </a:r>
          </a:p>
        </p:txBody>
      </p:sp>
      <p:sp>
        <p:nvSpPr>
          <p:cNvPr id="4" name="Oval 3">
            <a:extLst>
              <a:ext uri="{FF2B5EF4-FFF2-40B4-BE49-F238E27FC236}">
                <a16:creationId xmlns:a16="http://schemas.microsoft.com/office/drawing/2014/main" id="{33B5CEF8-71BD-C758-1D84-0208E0C89FBD}"/>
              </a:ext>
            </a:extLst>
          </p:cNvPr>
          <p:cNvSpPr/>
          <p:nvPr/>
        </p:nvSpPr>
        <p:spPr>
          <a:xfrm>
            <a:off x="8262374" y="2203133"/>
            <a:ext cx="2754630" cy="1725930"/>
          </a:xfrm>
          <a:prstGeom prst="ellipse">
            <a:avLst/>
          </a:prstGeom>
          <a:solidFill>
            <a:srgbClr val="2CD5C4"/>
          </a:solidFill>
          <a:ln>
            <a:solidFill>
              <a:srgbClr val="05255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panose="020B0604020202020204" pitchFamily="34" charset="0"/>
                <a:cs typeface="Arial" panose="020B0604020202020204" pitchFamily="34" charset="0"/>
              </a:rPr>
              <a:t>Student Workbook:  page 64</a:t>
            </a:r>
          </a:p>
        </p:txBody>
      </p:sp>
    </p:spTree>
    <p:extLst>
      <p:ext uri="{BB962C8B-B14F-4D97-AF65-F5344CB8AC3E}">
        <p14:creationId xmlns:p14="http://schemas.microsoft.com/office/powerpoint/2010/main" val="6272518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0257E-E16B-41B3-E18A-35659D8AA632}"/>
              </a:ext>
            </a:extLst>
          </p:cNvPr>
          <p:cNvSpPr>
            <a:spLocks noGrp="1"/>
          </p:cNvSpPr>
          <p:nvPr>
            <p:ph type="title"/>
          </p:nvPr>
        </p:nvSpPr>
        <p:spPr/>
        <p:txBody>
          <a:bodyPr>
            <a:normAutofit fontScale="90000"/>
          </a:bodyPr>
          <a:lstStyle/>
          <a:p>
            <a:r>
              <a:rPr lang="en-GB" sz="3600" b="1" dirty="0">
                <a:solidFill>
                  <a:srgbClr val="001F5B"/>
                </a:solidFill>
                <a:latin typeface="Arial Narrow" panose="020B0604020202020204" pitchFamily="34" charset="0"/>
                <a:cs typeface="Arial Narrow" panose="020B0604020202020204" pitchFamily="34" charset="0"/>
              </a:rPr>
              <a:t>Describe how the apparent size of Mars changes over time.</a:t>
            </a:r>
            <a:endParaRPr lang="en-US" b="1" dirty="0">
              <a:latin typeface="Arial Narrow" panose="020B0604020202020204" pitchFamily="34" charset="0"/>
              <a:cs typeface="Arial Narrow" panose="020B0604020202020204" pitchFamily="34" charset="0"/>
            </a:endParaRPr>
          </a:p>
        </p:txBody>
      </p:sp>
      <p:sp>
        <p:nvSpPr>
          <p:cNvPr id="3" name="Content Placeholder 2">
            <a:extLst>
              <a:ext uri="{FF2B5EF4-FFF2-40B4-BE49-F238E27FC236}">
                <a16:creationId xmlns:a16="http://schemas.microsoft.com/office/drawing/2014/main" id="{CF7671F4-675F-B873-F83F-91162DAE794C}"/>
              </a:ext>
            </a:extLst>
          </p:cNvPr>
          <p:cNvSpPr>
            <a:spLocks noGrp="1"/>
          </p:cNvSpPr>
          <p:nvPr>
            <p:ph idx="1"/>
          </p:nvPr>
        </p:nvSpPr>
        <p:spPr/>
        <p:txBody>
          <a:bodyPr/>
          <a:lstStyle/>
          <a:p>
            <a:pPr marL="0" indent="0">
              <a:buNone/>
            </a:pPr>
            <a:r>
              <a:rPr lang="en-US" i="1" dirty="0"/>
              <a:t>At the start of the observations… </a:t>
            </a:r>
          </a:p>
          <a:p>
            <a:pPr marL="0" indent="0">
              <a:buNone/>
            </a:pPr>
            <a:endParaRPr lang="en-US" i="1" dirty="0"/>
          </a:p>
          <a:p>
            <a:pPr marL="0" indent="0">
              <a:buNone/>
            </a:pPr>
            <a:endParaRPr lang="en-US" i="1" dirty="0"/>
          </a:p>
          <a:p>
            <a:pPr marL="0" indent="0">
              <a:buNone/>
            </a:pPr>
            <a:endParaRPr lang="en-US" i="1" dirty="0"/>
          </a:p>
          <a:p>
            <a:pPr marL="0" indent="0">
              <a:buNone/>
            </a:pPr>
            <a:r>
              <a:rPr lang="en-US" i="1" dirty="0"/>
              <a:t>The date that Mars reaches its largest apparent size is</a:t>
            </a:r>
          </a:p>
          <a:p>
            <a:pPr marL="0" indent="0">
              <a:buNone/>
            </a:pPr>
            <a:endParaRPr lang="en-US" i="1" dirty="0"/>
          </a:p>
          <a:p>
            <a:pPr marL="0" indent="0">
              <a:buNone/>
            </a:pPr>
            <a:r>
              <a:rPr lang="en-US" i="1" dirty="0"/>
              <a:t>After this date, the size of Mars appears to…</a:t>
            </a:r>
          </a:p>
        </p:txBody>
      </p:sp>
      <p:sp>
        <p:nvSpPr>
          <p:cNvPr id="4" name="Rectangle 3">
            <a:extLst>
              <a:ext uri="{FF2B5EF4-FFF2-40B4-BE49-F238E27FC236}">
                <a16:creationId xmlns:a16="http://schemas.microsoft.com/office/drawing/2014/main" id="{8711CAAB-A952-7B3D-4B5A-AA50707E2C87}"/>
              </a:ext>
            </a:extLst>
          </p:cNvPr>
          <p:cNvSpPr/>
          <p:nvPr/>
        </p:nvSpPr>
        <p:spPr>
          <a:xfrm>
            <a:off x="838200" y="2353324"/>
            <a:ext cx="10515600" cy="1075676"/>
          </a:xfrm>
          <a:custGeom>
            <a:avLst/>
            <a:gdLst>
              <a:gd name="csX0" fmla="*/ 0 w 10515600"/>
              <a:gd name="csY0" fmla="*/ 0 h 1075676"/>
              <a:gd name="csX1" fmla="*/ 341757 w 10515600"/>
              <a:gd name="csY1" fmla="*/ 0 h 1075676"/>
              <a:gd name="csX2" fmla="*/ 683514 w 10515600"/>
              <a:gd name="csY2" fmla="*/ 0 h 1075676"/>
              <a:gd name="csX3" fmla="*/ 1025271 w 10515600"/>
              <a:gd name="csY3" fmla="*/ 0 h 1075676"/>
              <a:gd name="csX4" fmla="*/ 1892808 w 10515600"/>
              <a:gd name="csY4" fmla="*/ 0 h 1075676"/>
              <a:gd name="csX5" fmla="*/ 2550033 w 10515600"/>
              <a:gd name="csY5" fmla="*/ 0 h 1075676"/>
              <a:gd name="csX6" fmla="*/ 2891790 w 10515600"/>
              <a:gd name="csY6" fmla="*/ 0 h 1075676"/>
              <a:gd name="csX7" fmla="*/ 3549015 w 10515600"/>
              <a:gd name="csY7" fmla="*/ 0 h 1075676"/>
              <a:gd name="csX8" fmla="*/ 4416552 w 10515600"/>
              <a:gd name="csY8" fmla="*/ 0 h 1075676"/>
              <a:gd name="csX9" fmla="*/ 4968621 w 10515600"/>
              <a:gd name="csY9" fmla="*/ 0 h 1075676"/>
              <a:gd name="csX10" fmla="*/ 5520690 w 10515600"/>
              <a:gd name="csY10" fmla="*/ 0 h 1075676"/>
              <a:gd name="csX11" fmla="*/ 6177915 w 10515600"/>
              <a:gd name="csY11" fmla="*/ 0 h 1075676"/>
              <a:gd name="csX12" fmla="*/ 6940296 w 10515600"/>
              <a:gd name="csY12" fmla="*/ 0 h 1075676"/>
              <a:gd name="csX13" fmla="*/ 7702677 w 10515600"/>
              <a:gd name="csY13" fmla="*/ 0 h 1075676"/>
              <a:gd name="csX14" fmla="*/ 8465058 w 10515600"/>
              <a:gd name="csY14" fmla="*/ 0 h 1075676"/>
              <a:gd name="csX15" fmla="*/ 9332595 w 10515600"/>
              <a:gd name="csY15" fmla="*/ 0 h 1075676"/>
              <a:gd name="csX16" fmla="*/ 10515600 w 10515600"/>
              <a:gd name="csY16" fmla="*/ 0 h 1075676"/>
              <a:gd name="csX17" fmla="*/ 10515600 w 10515600"/>
              <a:gd name="csY17" fmla="*/ 548595 h 1075676"/>
              <a:gd name="csX18" fmla="*/ 10515600 w 10515600"/>
              <a:gd name="csY18" fmla="*/ 1075676 h 1075676"/>
              <a:gd name="csX19" fmla="*/ 9648063 w 10515600"/>
              <a:gd name="csY19" fmla="*/ 1075676 h 1075676"/>
              <a:gd name="csX20" fmla="*/ 8990838 w 10515600"/>
              <a:gd name="csY20" fmla="*/ 1075676 h 1075676"/>
              <a:gd name="csX21" fmla="*/ 8438769 w 10515600"/>
              <a:gd name="csY21" fmla="*/ 1075676 h 1075676"/>
              <a:gd name="csX22" fmla="*/ 7886700 w 10515600"/>
              <a:gd name="csY22" fmla="*/ 1075676 h 1075676"/>
              <a:gd name="csX23" fmla="*/ 7334631 w 10515600"/>
              <a:gd name="csY23" fmla="*/ 1075676 h 1075676"/>
              <a:gd name="csX24" fmla="*/ 6782562 w 10515600"/>
              <a:gd name="csY24" fmla="*/ 1075676 h 1075676"/>
              <a:gd name="csX25" fmla="*/ 6020181 w 10515600"/>
              <a:gd name="csY25" fmla="*/ 1075676 h 1075676"/>
              <a:gd name="csX26" fmla="*/ 5362956 w 10515600"/>
              <a:gd name="csY26" fmla="*/ 1075676 h 1075676"/>
              <a:gd name="csX27" fmla="*/ 5021199 w 10515600"/>
              <a:gd name="csY27" fmla="*/ 1075676 h 1075676"/>
              <a:gd name="csX28" fmla="*/ 4469130 w 10515600"/>
              <a:gd name="csY28" fmla="*/ 1075676 h 1075676"/>
              <a:gd name="csX29" fmla="*/ 3706749 w 10515600"/>
              <a:gd name="csY29" fmla="*/ 1075676 h 1075676"/>
              <a:gd name="csX30" fmla="*/ 3259836 w 10515600"/>
              <a:gd name="csY30" fmla="*/ 1075676 h 1075676"/>
              <a:gd name="csX31" fmla="*/ 2392299 w 10515600"/>
              <a:gd name="csY31" fmla="*/ 1075676 h 1075676"/>
              <a:gd name="csX32" fmla="*/ 1524762 w 10515600"/>
              <a:gd name="csY32" fmla="*/ 1075676 h 1075676"/>
              <a:gd name="csX33" fmla="*/ 867537 w 10515600"/>
              <a:gd name="csY33" fmla="*/ 1075676 h 1075676"/>
              <a:gd name="csX34" fmla="*/ 0 w 10515600"/>
              <a:gd name="csY34" fmla="*/ 1075676 h 1075676"/>
              <a:gd name="csX35" fmla="*/ 0 w 10515600"/>
              <a:gd name="csY35" fmla="*/ 537838 h 1075676"/>
              <a:gd name="csX36" fmla="*/ 0 w 10515600"/>
              <a:gd name="csY36" fmla="*/ 0 h 107567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Lst>
            <a:rect l="l" t="t" r="r" b="b"/>
            <a:pathLst>
              <a:path w="10515600" h="1075676" fill="none" extrusionOk="0">
                <a:moveTo>
                  <a:pt x="0" y="0"/>
                </a:moveTo>
                <a:cubicBezTo>
                  <a:pt x="98888" y="9007"/>
                  <a:pt x="259424" y="11771"/>
                  <a:pt x="341757" y="0"/>
                </a:cubicBezTo>
                <a:cubicBezTo>
                  <a:pt x="424090" y="-11771"/>
                  <a:pt x="519058" y="12003"/>
                  <a:pt x="683514" y="0"/>
                </a:cubicBezTo>
                <a:cubicBezTo>
                  <a:pt x="847970" y="-12003"/>
                  <a:pt x="894690" y="9887"/>
                  <a:pt x="1025271" y="0"/>
                </a:cubicBezTo>
                <a:cubicBezTo>
                  <a:pt x="1155852" y="-9887"/>
                  <a:pt x="1573394" y="3827"/>
                  <a:pt x="1892808" y="0"/>
                </a:cubicBezTo>
                <a:cubicBezTo>
                  <a:pt x="2212222" y="-3827"/>
                  <a:pt x="2391278" y="-6233"/>
                  <a:pt x="2550033" y="0"/>
                </a:cubicBezTo>
                <a:cubicBezTo>
                  <a:pt x="2708789" y="6233"/>
                  <a:pt x="2754491" y="5661"/>
                  <a:pt x="2891790" y="0"/>
                </a:cubicBezTo>
                <a:cubicBezTo>
                  <a:pt x="3029089" y="-5661"/>
                  <a:pt x="3390996" y="26022"/>
                  <a:pt x="3549015" y="0"/>
                </a:cubicBezTo>
                <a:cubicBezTo>
                  <a:pt x="3707035" y="-26022"/>
                  <a:pt x="4087327" y="32230"/>
                  <a:pt x="4416552" y="0"/>
                </a:cubicBezTo>
                <a:cubicBezTo>
                  <a:pt x="4745777" y="-32230"/>
                  <a:pt x="4788838" y="3064"/>
                  <a:pt x="4968621" y="0"/>
                </a:cubicBezTo>
                <a:cubicBezTo>
                  <a:pt x="5148404" y="-3064"/>
                  <a:pt x="5377712" y="-21096"/>
                  <a:pt x="5520690" y="0"/>
                </a:cubicBezTo>
                <a:cubicBezTo>
                  <a:pt x="5663668" y="21096"/>
                  <a:pt x="5953400" y="17386"/>
                  <a:pt x="6177915" y="0"/>
                </a:cubicBezTo>
                <a:cubicBezTo>
                  <a:pt x="6402430" y="-17386"/>
                  <a:pt x="6770921" y="-35143"/>
                  <a:pt x="6940296" y="0"/>
                </a:cubicBezTo>
                <a:cubicBezTo>
                  <a:pt x="7109671" y="35143"/>
                  <a:pt x="7403073" y="4103"/>
                  <a:pt x="7702677" y="0"/>
                </a:cubicBezTo>
                <a:cubicBezTo>
                  <a:pt x="8002281" y="-4103"/>
                  <a:pt x="8221175" y="16641"/>
                  <a:pt x="8465058" y="0"/>
                </a:cubicBezTo>
                <a:cubicBezTo>
                  <a:pt x="8708941" y="-16641"/>
                  <a:pt x="8952466" y="-9276"/>
                  <a:pt x="9332595" y="0"/>
                </a:cubicBezTo>
                <a:cubicBezTo>
                  <a:pt x="9712724" y="9276"/>
                  <a:pt x="9950442" y="3063"/>
                  <a:pt x="10515600" y="0"/>
                </a:cubicBezTo>
                <a:cubicBezTo>
                  <a:pt x="10510043" y="227772"/>
                  <a:pt x="10526006" y="437044"/>
                  <a:pt x="10515600" y="548595"/>
                </a:cubicBezTo>
                <a:cubicBezTo>
                  <a:pt x="10505194" y="660147"/>
                  <a:pt x="10513447" y="917201"/>
                  <a:pt x="10515600" y="1075676"/>
                </a:cubicBezTo>
                <a:cubicBezTo>
                  <a:pt x="10122172" y="1088123"/>
                  <a:pt x="9852726" y="1051354"/>
                  <a:pt x="9648063" y="1075676"/>
                </a:cubicBezTo>
                <a:cubicBezTo>
                  <a:pt x="9443400" y="1099998"/>
                  <a:pt x="9242928" y="1054875"/>
                  <a:pt x="8990838" y="1075676"/>
                </a:cubicBezTo>
                <a:cubicBezTo>
                  <a:pt x="8738749" y="1096477"/>
                  <a:pt x="8553955" y="1090011"/>
                  <a:pt x="8438769" y="1075676"/>
                </a:cubicBezTo>
                <a:cubicBezTo>
                  <a:pt x="8323583" y="1061341"/>
                  <a:pt x="8114825" y="1056191"/>
                  <a:pt x="7886700" y="1075676"/>
                </a:cubicBezTo>
                <a:cubicBezTo>
                  <a:pt x="7658575" y="1095161"/>
                  <a:pt x="7473371" y="1083469"/>
                  <a:pt x="7334631" y="1075676"/>
                </a:cubicBezTo>
                <a:cubicBezTo>
                  <a:pt x="7195891" y="1067883"/>
                  <a:pt x="7020454" y="1091871"/>
                  <a:pt x="6782562" y="1075676"/>
                </a:cubicBezTo>
                <a:cubicBezTo>
                  <a:pt x="6544670" y="1059481"/>
                  <a:pt x="6283429" y="1090126"/>
                  <a:pt x="6020181" y="1075676"/>
                </a:cubicBezTo>
                <a:cubicBezTo>
                  <a:pt x="5756933" y="1061226"/>
                  <a:pt x="5572314" y="1074922"/>
                  <a:pt x="5362956" y="1075676"/>
                </a:cubicBezTo>
                <a:cubicBezTo>
                  <a:pt x="5153599" y="1076430"/>
                  <a:pt x="5103186" y="1088331"/>
                  <a:pt x="5021199" y="1075676"/>
                </a:cubicBezTo>
                <a:cubicBezTo>
                  <a:pt x="4939212" y="1063021"/>
                  <a:pt x="4631121" y="1094111"/>
                  <a:pt x="4469130" y="1075676"/>
                </a:cubicBezTo>
                <a:cubicBezTo>
                  <a:pt x="4307139" y="1057241"/>
                  <a:pt x="4042980" y="1084045"/>
                  <a:pt x="3706749" y="1075676"/>
                </a:cubicBezTo>
                <a:cubicBezTo>
                  <a:pt x="3370518" y="1067307"/>
                  <a:pt x="3442573" y="1063949"/>
                  <a:pt x="3259836" y="1075676"/>
                </a:cubicBezTo>
                <a:cubicBezTo>
                  <a:pt x="3077099" y="1087403"/>
                  <a:pt x="2633437" y="1097411"/>
                  <a:pt x="2392299" y="1075676"/>
                </a:cubicBezTo>
                <a:cubicBezTo>
                  <a:pt x="2151161" y="1053941"/>
                  <a:pt x="1796705" y="1072530"/>
                  <a:pt x="1524762" y="1075676"/>
                </a:cubicBezTo>
                <a:cubicBezTo>
                  <a:pt x="1252819" y="1078822"/>
                  <a:pt x="1086366" y="1082690"/>
                  <a:pt x="867537" y="1075676"/>
                </a:cubicBezTo>
                <a:cubicBezTo>
                  <a:pt x="648708" y="1068662"/>
                  <a:pt x="251816" y="1081950"/>
                  <a:pt x="0" y="1075676"/>
                </a:cubicBezTo>
                <a:cubicBezTo>
                  <a:pt x="-5232" y="924863"/>
                  <a:pt x="-5007" y="747167"/>
                  <a:pt x="0" y="537838"/>
                </a:cubicBezTo>
                <a:cubicBezTo>
                  <a:pt x="5007" y="328509"/>
                  <a:pt x="-25506" y="208111"/>
                  <a:pt x="0" y="0"/>
                </a:cubicBezTo>
                <a:close/>
              </a:path>
              <a:path w="10515600" h="1075676"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3250" y="124176"/>
                  <a:pt x="10508675" y="375486"/>
                  <a:pt x="10515600" y="559352"/>
                </a:cubicBezTo>
                <a:cubicBezTo>
                  <a:pt x="10522525" y="743218"/>
                  <a:pt x="10540062" y="826783"/>
                  <a:pt x="10515600" y="1075676"/>
                </a:cubicBezTo>
                <a:cubicBezTo>
                  <a:pt x="10305681" y="1064261"/>
                  <a:pt x="10050108" y="1072096"/>
                  <a:pt x="9753219" y="1075676"/>
                </a:cubicBezTo>
                <a:cubicBezTo>
                  <a:pt x="9456330" y="1079256"/>
                  <a:pt x="9525512" y="1092351"/>
                  <a:pt x="9306306" y="1075676"/>
                </a:cubicBezTo>
                <a:cubicBezTo>
                  <a:pt x="9087100" y="1059001"/>
                  <a:pt x="8620907" y="1109937"/>
                  <a:pt x="8438769" y="1075676"/>
                </a:cubicBezTo>
                <a:cubicBezTo>
                  <a:pt x="8256631" y="1041415"/>
                  <a:pt x="7950474" y="1107800"/>
                  <a:pt x="7781544" y="1075676"/>
                </a:cubicBezTo>
                <a:cubicBezTo>
                  <a:pt x="7612615" y="1043552"/>
                  <a:pt x="7496249" y="1075270"/>
                  <a:pt x="7334631" y="1075676"/>
                </a:cubicBezTo>
                <a:cubicBezTo>
                  <a:pt x="7173013" y="1076082"/>
                  <a:pt x="6878574" y="1099418"/>
                  <a:pt x="6677406" y="1075676"/>
                </a:cubicBezTo>
                <a:cubicBezTo>
                  <a:pt x="6476238" y="1051934"/>
                  <a:pt x="6439581" y="1059314"/>
                  <a:pt x="6335649" y="1075676"/>
                </a:cubicBezTo>
                <a:cubicBezTo>
                  <a:pt x="6231717" y="1092038"/>
                  <a:pt x="6135578" y="1082342"/>
                  <a:pt x="5993892" y="1075676"/>
                </a:cubicBezTo>
                <a:cubicBezTo>
                  <a:pt x="5852206" y="1069010"/>
                  <a:pt x="5510139" y="1044594"/>
                  <a:pt x="5336667" y="1075676"/>
                </a:cubicBezTo>
                <a:cubicBezTo>
                  <a:pt x="5163196" y="1106758"/>
                  <a:pt x="4995694" y="1069606"/>
                  <a:pt x="4889754" y="1075676"/>
                </a:cubicBezTo>
                <a:cubicBezTo>
                  <a:pt x="4783814" y="1081746"/>
                  <a:pt x="4495120" y="1081268"/>
                  <a:pt x="4127373" y="1075676"/>
                </a:cubicBezTo>
                <a:cubicBezTo>
                  <a:pt x="3759626" y="1070084"/>
                  <a:pt x="3886665" y="1078084"/>
                  <a:pt x="3680460" y="1075676"/>
                </a:cubicBezTo>
                <a:cubicBezTo>
                  <a:pt x="3474255" y="1073268"/>
                  <a:pt x="3123909" y="1094191"/>
                  <a:pt x="2918079" y="1075676"/>
                </a:cubicBezTo>
                <a:cubicBezTo>
                  <a:pt x="2712249" y="1057161"/>
                  <a:pt x="2688971" y="1062373"/>
                  <a:pt x="2576322" y="1075676"/>
                </a:cubicBezTo>
                <a:cubicBezTo>
                  <a:pt x="2463673" y="1088979"/>
                  <a:pt x="2127678" y="1097325"/>
                  <a:pt x="1813941" y="1075676"/>
                </a:cubicBezTo>
                <a:cubicBezTo>
                  <a:pt x="1500204" y="1054027"/>
                  <a:pt x="1545667" y="1086181"/>
                  <a:pt x="1367028" y="1075676"/>
                </a:cubicBezTo>
                <a:cubicBezTo>
                  <a:pt x="1188389" y="1065171"/>
                  <a:pt x="1188334" y="1066240"/>
                  <a:pt x="1025271" y="1075676"/>
                </a:cubicBezTo>
                <a:cubicBezTo>
                  <a:pt x="862208" y="1085112"/>
                  <a:pt x="759610" y="1085720"/>
                  <a:pt x="578358" y="1075676"/>
                </a:cubicBezTo>
                <a:cubicBezTo>
                  <a:pt x="397106" y="1065632"/>
                  <a:pt x="120249" y="1055955"/>
                  <a:pt x="0" y="1075676"/>
                </a:cubicBezTo>
                <a:cubicBezTo>
                  <a:pt x="-16197" y="934331"/>
                  <a:pt x="16320" y="781294"/>
                  <a:pt x="0" y="559352"/>
                </a:cubicBezTo>
                <a:cubicBezTo>
                  <a:pt x="-16320" y="337410"/>
                  <a:pt x="25727" y="176764"/>
                  <a:pt x="0" y="0"/>
                </a:cubicBezTo>
                <a:close/>
              </a:path>
            </a:pathLst>
          </a:custGeom>
          <a:solidFill>
            <a:schemeClr val="bg1"/>
          </a:solidFill>
          <a:ln w="28575">
            <a:solidFill>
              <a:srgbClr val="05255D"/>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dirty="0"/>
          </a:p>
        </p:txBody>
      </p:sp>
      <p:sp>
        <p:nvSpPr>
          <p:cNvPr id="5" name="Rectangle 4">
            <a:extLst>
              <a:ext uri="{FF2B5EF4-FFF2-40B4-BE49-F238E27FC236}">
                <a16:creationId xmlns:a16="http://schemas.microsoft.com/office/drawing/2014/main" id="{2B4C1F95-EC1B-C2A4-3C6F-24005630150A}"/>
              </a:ext>
            </a:extLst>
          </p:cNvPr>
          <p:cNvSpPr/>
          <p:nvPr/>
        </p:nvSpPr>
        <p:spPr>
          <a:xfrm>
            <a:off x="8082115" y="3717865"/>
            <a:ext cx="3271686" cy="795142"/>
          </a:xfrm>
          <a:custGeom>
            <a:avLst/>
            <a:gdLst>
              <a:gd name="csX0" fmla="*/ 0 w 3271686"/>
              <a:gd name="csY0" fmla="*/ 0 h 795142"/>
              <a:gd name="csX1" fmla="*/ 719771 w 3271686"/>
              <a:gd name="csY1" fmla="*/ 0 h 795142"/>
              <a:gd name="csX2" fmla="*/ 1406825 w 3271686"/>
              <a:gd name="csY2" fmla="*/ 0 h 795142"/>
              <a:gd name="csX3" fmla="*/ 2093879 w 3271686"/>
              <a:gd name="csY3" fmla="*/ 0 h 795142"/>
              <a:gd name="csX4" fmla="*/ 2650066 w 3271686"/>
              <a:gd name="csY4" fmla="*/ 0 h 795142"/>
              <a:gd name="csX5" fmla="*/ 3271686 w 3271686"/>
              <a:gd name="csY5" fmla="*/ 0 h 795142"/>
              <a:gd name="csX6" fmla="*/ 3271686 w 3271686"/>
              <a:gd name="csY6" fmla="*/ 405522 h 795142"/>
              <a:gd name="csX7" fmla="*/ 3271686 w 3271686"/>
              <a:gd name="csY7" fmla="*/ 795142 h 795142"/>
              <a:gd name="csX8" fmla="*/ 2617349 w 3271686"/>
              <a:gd name="csY8" fmla="*/ 795142 h 795142"/>
              <a:gd name="csX9" fmla="*/ 2061162 w 3271686"/>
              <a:gd name="csY9" fmla="*/ 795142 h 795142"/>
              <a:gd name="csX10" fmla="*/ 1504976 w 3271686"/>
              <a:gd name="csY10" fmla="*/ 795142 h 795142"/>
              <a:gd name="csX11" fmla="*/ 817922 w 3271686"/>
              <a:gd name="csY11" fmla="*/ 795142 h 795142"/>
              <a:gd name="csX12" fmla="*/ 0 w 3271686"/>
              <a:gd name="csY12" fmla="*/ 795142 h 795142"/>
              <a:gd name="csX13" fmla="*/ 0 w 3271686"/>
              <a:gd name="csY13" fmla="*/ 381668 h 795142"/>
              <a:gd name="csX14" fmla="*/ 0 w 3271686"/>
              <a:gd name="csY14" fmla="*/ 0 h 79514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3271686" h="795142" fill="none" extrusionOk="0">
                <a:moveTo>
                  <a:pt x="0" y="0"/>
                </a:moveTo>
                <a:cubicBezTo>
                  <a:pt x="186224" y="14926"/>
                  <a:pt x="427861" y="-34564"/>
                  <a:pt x="719771" y="0"/>
                </a:cubicBezTo>
                <a:cubicBezTo>
                  <a:pt x="1011681" y="34564"/>
                  <a:pt x="1073706" y="3041"/>
                  <a:pt x="1406825" y="0"/>
                </a:cubicBezTo>
                <a:cubicBezTo>
                  <a:pt x="1739944" y="-3041"/>
                  <a:pt x="1869231" y="5560"/>
                  <a:pt x="2093879" y="0"/>
                </a:cubicBezTo>
                <a:cubicBezTo>
                  <a:pt x="2318527" y="-5560"/>
                  <a:pt x="2440522" y="23643"/>
                  <a:pt x="2650066" y="0"/>
                </a:cubicBezTo>
                <a:cubicBezTo>
                  <a:pt x="2859610" y="-23643"/>
                  <a:pt x="3038922" y="-6042"/>
                  <a:pt x="3271686" y="0"/>
                </a:cubicBezTo>
                <a:cubicBezTo>
                  <a:pt x="3282977" y="125562"/>
                  <a:pt x="3278836" y="252519"/>
                  <a:pt x="3271686" y="405522"/>
                </a:cubicBezTo>
                <a:cubicBezTo>
                  <a:pt x="3264536" y="558525"/>
                  <a:pt x="3280578" y="621128"/>
                  <a:pt x="3271686" y="795142"/>
                </a:cubicBezTo>
                <a:cubicBezTo>
                  <a:pt x="3109803" y="779619"/>
                  <a:pt x="2838892" y="794390"/>
                  <a:pt x="2617349" y="795142"/>
                </a:cubicBezTo>
                <a:cubicBezTo>
                  <a:pt x="2395806" y="795894"/>
                  <a:pt x="2184498" y="794970"/>
                  <a:pt x="2061162" y="795142"/>
                </a:cubicBezTo>
                <a:cubicBezTo>
                  <a:pt x="1937826" y="795314"/>
                  <a:pt x="1700883" y="819437"/>
                  <a:pt x="1504976" y="795142"/>
                </a:cubicBezTo>
                <a:cubicBezTo>
                  <a:pt x="1309069" y="770847"/>
                  <a:pt x="1047601" y="788519"/>
                  <a:pt x="817922" y="795142"/>
                </a:cubicBezTo>
                <a:cubicBezTo>
                  <a:pt x="588243" y="801765"/>
                  <a:pt x="174658" y="787598"/>
                  <a:pt x="0" y="795142"/>
                </a:cubicBezTo>
                <a:cubicBezTo>
                  <a:pt x="-1496" y="661171"/>
                  <a:pt x="3420" y="530122"/>
                  <a:pt x="0" y="381668"/>
                </a:cubicBezTo>
                <a:cubicBezTo>
                  <a:pt x="-3420" y="233214"/>
                  <a:pt x="6089" y="86654"/>
                  <a:pt x="0" y="0"/>
                </a:cubicBezTo>
                <a:close/>
              </a:path>
              <a:path w="3271686" h="795142" stroke="0" extrusionOk="0">
                <a:moveTo>
                  <a:pt x="0" y="0"/>
                </a:moveTo>
                <a:cubicBezTo>
                  <a:pt x="274939" y="4126"/>
                  <a:pt x="322636" y="30464"/>
                  <a:pt x="621620" y="0"/>
                </a:cubicBezTo>
                <a:cubicBezTo>
                  <a:pt x="920604" y="-30464"/>
                  <a:pt x="943507" y="15783"/>
                  <a:pt x="1177807" y="0"/>
                </a:cubicBezTo>
                <a:cubicBezTo>
                  <a:pt x="1412107" y="-15783"/>
                  <a:pt x="1724950" y="-19443"/>
                  <a:pt x="1897578" y="0"/>
                </a:cubicBezTo>
                <a:cubicBezTo>
                  <a:pt x="2070206" y="19443"/>
                  <a:pt x="2314463" y="29030"/>
                  <a:pt x="2519198" y="0"/>
                </a:cubicBezTo>
                <a:cubicBezTo>
                  <a:pt x="2723933" y="-29030"/>
                  <a:pt x="2991724" y="-8119"/>
                  <a:pt x="3271686" y="0"/>
                </a:cubicBezTo>
                <a:cubicBezTo>
                  <a:pt x="3257131" y="85732"/>
                  <a:pt x="3278665" y="248998"/>
                  <a:pt x="3271686" y="413474"/>
                </a:cubicBezTo>
                <a:cubicBezTo>
                  <a:pt x="3264707" y="577950"/>
                  <a:pt x="3258102" y="634371"/>
                  <a:pt x="3271686" y="795142"/>
                </a:cubicBezTo>
                <a:cubicBezTo>
                  <a:pt x="3057743" y="826852"/>
                  <a:pt x="2917312" y="777845"/>
                  <a:pt x="2617349" y="795142"/>
                </a:cubicBezTo>
                <a:cubicBezTo>
                  <a:pt x="2317386" y="812439"/>
                  <a:pt x="2234757" y="782918"/>
                  <a:pt x="2061162" y="795142"/>
                </a:cubicBezTo>
                <a:cubicBezTo>
                  <a:pt x="1887567" y="807366"/>
                  <a:pt x="1675325" y="818236"/>
                  <a:pt x="1406825" y="795142"/>
                </a:cubicBezTo>
                <a:cubicBezTo>
                  <a:pt x="1138325" y="772048"/>
                  <a:pt x="982032" y="783855"/>
                  <a:pt x="752488" y="795142"/>
                </a:cubicBezTo>
                <a:cubicBezTo>
                  <a:pt x="522944" y="806429"/>
                  <a:pt x="278719" y="770758"/>
                  <a:pt x="0" y="795142"/>
                </a:cubicBezTo>
                <a:cubicBezTo>
                  <a:pt x="1907" y="688033"/>
                  <a:pt x="18576" y="528571"/>
                  <a:pt x="0" y="381668"/>
                </a:cubicBezTo>
                <a:cubicBezTo>
                  <a:pt x="-18576" y="234765"/>
                  <a:pt x="-9824" y="115819"/>
                  <a:pt x="0" y="0"/>
                </a:cubicBezTo>
                <a:close/>
              </a:path>
            </a:pathLst>
          </a:custGeom>
          <a:solidFill>
            <a:schemeClr val="bg1"/>
          </a:solidFill>
          <a:ln w="28575">
            <a:solidFill>
              <a:srgbClr val="05255D"/>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dirty="0"/>
          </a:p>
        </p:txBody>
      </p:sp>
      <p:sp>
        <p:nvSpPr>
          <p:cNvPr id="6" name="Rectangle 5">
            <a:extLst>
              <a:ext uri="{FF2B5EF4-FFF2-40B4-BE49-F238E27FC236}">
                <a16:creationId xmlns:a16="http://schemas.microsoft.com/office/drawing/2014/main" id="{2BA42B9F-8FF5-BFE5-B3E4-AC80DDB904F8}"/>
              </a:ext>
            </a:extLst>
          </p:cNvPr>
          <p:cNvSpPr/>
          <p:nvPr/>
        </p:nvSpPr>
        <p:spPr>
          <a:xfrm>
            <a:off x="838201" y="5366993"/>
            <a:ext cx="10515600" cy="1225535"/>
          </a:xfrm>
          <a:custGeom>
            <a:avLst/>
            <a:gdLst>
              <a:gd name="csX0" fmla="*/ 0 w 10515600"/>
              <a:gd name="csY0" fmla="*/ 0 h 1225535"/>
              <a:gd name="csX1" fmla="*/ 341757 w 10515600"/>
              <a:gd name="csY1" fmla="*/ 0 h 1225535"/>
              <a:gd name="csX2" fmla="*/ 683514 w 10515600"/>
              <a:gd name="csY2" fmla="*/ 0 h 1225535"/>
              <a:gd name="csX3" fmla="*/ 1025271 w 10515600"/>
              <a:gd name="csY3" fmla="*/ 0 h 1225535"/>
              <a:gd name="csX4" fmla="*/ 1892808 w 10515600"/>
              <a:gd name="csY4" fmla="*/ 0 h 1225535"/>
              <a:gd name="csX5" fmla="*/ 2550033 w 10515600"/>
              <a:gd name="csY5" fmla="*/ 0 h 1225535"/>
              <a:gd name="csX6" fmla="*/ 2891790 w 10515600"/>
              <a:gd name="csY6" fmla="*/ 0 h 1225535"/>
              <a:gd name="csX7" fmla="*/ 3549015 w 10515600"/>
              <a:gd name="csY7" fmla="*/ 0 h 1225535"/>
              <a:gd name="csX8" fmla="*/ 4416552 w 10515600"/>
              <a:gd name="csY8" fmla="*/ 0 h 1225535"/>
              <a:gd name="csX9" fmla="*/ 4968621 w 10515600"/>
              <a:gd name="csY9" fmla="*/ 0 h 1225535"/>
              <a:gd name="csX10" fmla="*/ 5520690 w 10515600"/>
              <a:gd name="csY10" fmla="*/ 0 h 1225535"/>
              <a:gd name="csX11" fmla="*/ 6177915 w 10515600"/>
              <a:gd name="csY11" fmla="*/ 0 h 1225535"/>
              <a:gd name="csX12" fmla="*/ 6940296 w 10515600"/>
              <a:gd name="csY12" fmla="*/ 0 h 1225535"/>
              <a:gd name="csX13" fmla="*/ 7702677 w 10515600"/>
              <a:gd name="csY13" fmla="*/ 0 h 1225535"/>
              <a:gd name="csX14" fmla="*/ 8465058 w 10515600"/>
              <a:gd name="csY14" fmla="*/ 0 h 1225535"/>
              <a:gd name="csX15" fmla="*/ 9332595 w 10515600"/>
              <a:gd name="csY15" fmla="*/ 0 h 1225535"/>
              <a:gd name="csX16" fmla="*/ 10515600 w 10515600"/>
              <a:gd name="csY16" fmla="*/ 0 h 1225535"/>
              <a:gd name="csX17" fmla="*/ 10515600 w 10515600"/>
              <a:gd name="csY17" fmla="*/ 625023 h 1225535"/>
              <a:gd name="csX18" fmla="*/ 10515600 w 10515600"/>
              <a:gd name="csY18" fmla="*/ 1225535 h 1225535"/>
              <a:gd name="csX19" fmla="*/ 9648063 w 10515600"/>
              <a:gd name="csY19" fmla="*/ 1225535 h 1225535"/>
              <a:gd name="csX20" fmla="*/ 8990838 w 10515600"/>
              <a:gd name="csY20" fmla="*/ 1225535 h 1225535"/>
              <a:gd name="csX21" fmla="*/ 8438769 w 10515600"/>
              <a:gd name="csY21" fmla="*/ 1225535 h 1225535"/>
              <a:gd name="csX22" fmla="*/ 7886700 w 10515600"/>
              <a:gd name="csY22" fmla="*/ 1225535 h 1225535"/>
              <a:gd name="csX23" fmla="*/ 7334631 w 10515600"/>
              <a:gd name="csY23" fmla="*/ 1225535 h 1225535"/>
              <a:gd name="csX24" fmla="*/ 6782562 w 10515600"/>
              <a:gd name="csY24" fmla="*/ 1225535 h 1225535"/>
              <a:gd name="csX25" fmla="*/ 6020181 w 10515600"/>
              <a:gd name="csY25" fmla="*/ 1225535 h 1225535"/>
              <a:gd name="csX26" fmla="*/ 5362956 w 10515600"/>
              <a:gd name="csY26" fmla="*/ 1225535 h 1225535"/>
              <a:gd name="csX27" fmla="*/ 5021199 w 10515600"/>
              <a:gd name="csY27" fmla="*/ 1225535 h 1225535"/>
              <a:gd name="csX28" fmla="*/ 4469130 w 10515600"/>
              <a:gd name="csY28" fmla="*/ 1225535 h 1225535"/>
              <a:gd name="csX29" fmla="*/ 3706749 w 10515600"/>
              <a:gd name="csY29" fmla="*/ 1225535 h 1225535"/>
              <a:gd name="csX30" fmla="*/ 3259836 w 10515600"/>
              <a:gd name="csY30" fmla="*/ 1225535 h 1225535"/>
              <a:gd name="csX31" fmla="*/ 2392299 w 10515600"/>
              <a:gd name="csY31" fmla="*/ 1225535 h 1225535"/>
              <a:gd name="csX32" fmla="*/ 1524762 w 10515600"/>
              <a:gd name="csY32" fmla="*/ 1225535 h 1225535"/>
              <a:gd name="csX33" fmla="*/ 867537 w 10515600"/>
              <a:gd name="csY33" fmla="*/ 1225535 h 1225535"/>
              <a:gd name="csX34" fmla="*/ 0 w 10515600"/>
              <a:gd name="csY34" fmla="*/ 1225535 h 1225535"/>
              <a:gd name="csX35" fmla="*/ 0 w 10515600"/>
              <a:gd name="csY35" fmla="*/ 612768 h 1225535"/>
              <a:gd name="csX36" fmla="*/ 0 w 10515600"/>
              <a:gd name="csY36" fmla="*/ 0 h 122553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Lst>
            <a:rect l="l" t="t" r="r" b="b"/>
            <a:pathLst>
              <a:path w="10515600" h="1225535" fill="none" extrusionOk="0">
                <a:moveTo>
                  <a:pt x="0" y="0"/>
                </a:moveTo>
                <a:cubicBezTo>
                  <a:pt x="98888" y="9007"/>
                  <a:pt x="259424" y="11771"/>
                  <a:pt x="341757" y="0"/>
                </a:cubicBezTo>
                <a:cubicBezTo>
                  <a:pt x="424090" y="-11771"/>
                  <a:pt x="519058" y="12003"/>
                  <a:pt x="683514" y="0"/>
                </a:cubicBezTo>
                <a:cubicBezTo>
                  <a:pt x="847970" y="-12003"/>
                  <a:pt x="894690" y="9887"/>
                  <a:pt x="1025271" y="0"/>
                </a:cubicBezTo>
                <a:cubicBezTo>
                  <a:pt x="1155852" y="-9887"/>
                  <a:pt x="1573394" y="3827"/>
                  <a:pt x="1892808" y="0"/>
                </a:cubicBezTo>
                <a:cubicBezTo>
                  <a:pt x="2212222" y="-3827"/>
                  <a:pt x="2391278" y="-6233"/>
                  <a:pt x="2550033" y="0"/>
                </a:cubicBezTo>
                <a:cubicBezTo>
                  <a:pt x="2708789" y="6233"/>
                  <a:pt x="2754491" y="5661"/>
                  <a:pt x="2891790" y="0"/>
                </a:cubicBezTo>
                <a:cubicBezTo>
                  <a:pt x="3029089" y="-5661"/>
                  <a:pt x="3390996" y="26022"/>
                  <a:pt x="3549015" y="0"/>
                </a:cubicBezTo>
                <a:cubicBezTo>
                  <a:pt x="3707035" y="-26022"/>
                  <a:pt x="4087327" y="32230"/>
                  <a:pt x="4416552" y="0"/>
                </a:cubicBezTo>
                <a:cubicBezTo>
                  <a:pt x="4745777" y="-32230"/>
                  <a:pt x="4788838" y="3064"/>
                  <a:pt x="4968621" y="0"/>
                </a:cubicBezTo>
                <a:cubicBezTo>
                  <a:pt x="5148404" y="-3064"/>
                  <a:pt x="5377712" y="-21096"/>
                  <a:pt x="5520690" y="0"/>
                </a:cubicBezTo>
                <a:cubicBezTo>
                  <a:pt x="5663668" y="21096"/>
                  <a:pt x="5953400" y="17386"/>
                  <a:pt x="6177915" y="0"/>
                </a:cubicBezTo>
                <a:cubicBezTo>
                  <a:pt x="6402430" y="-17386"/>
                  <a:pt x="6770921" y="-35143"/>
                  <a:pt x="6940296" y="0"/>
                </a:cubicBezTo>
                <a:cubicBezTo>
                  <a:pt x="7109671" y="35143"/>
                  <a:pt x="7403073" y="4103"/>
                  <a:pt x="7702677" y="0"/>
                </a:cubicBezTo>
                <a:cubicBezTo>
                  <a:pt x="8002281" y="-4103"/>
                  <a:pt x="8221175" y="16641"/>
                  <a:pt x="8465058" y="0"/>
                </a:cubicBezTo>
                <a:cubicBezTo>
                  <a:pt x="8708941" y="-16641"/>
                  <a:pt x="8952466" y="-9276"/>
                  <a:pt x="9332595" y="0"/>
                </a:cubicBezTo>
                <a:cubicBezTo>
                  <a:pt x="9712724" y="9276"/>
                  <a:pt x="9950442" y="3063"/>
                  <a:pt x="10515600" y="0"/>
                </a:cubicBezTo>
                <a:cubicBezTo>
                  <a:pt x="10510456" y="311287"/>
                  <a:pt x="10494751" y="350553"/>
                  <a:pt x="10515600" y="625023"/>
                </a:cubicBezTo>
                <a:cubicBezTo>
                  <a:pt x="10536449" y="899493"/>
                  <a:pt x="10526055" y="1095877"/>
                  <a:pt x="10515600" y="1225535"/>
                </a:cubicBezTo>
                <a:cubicBezTo>
                  <a:pt x="10122172" y="1237982"/>
                  <a:pt x="9852726" y="1201213"/>
                  <a:pt x="9648063" y="1225535"/>
                </a:cubicBezTo>
                <a:cubicBezTo>
                  <a:pt x="9443400" y="1249857"/>
                  <a:pt x="9242928" y="1204734"/>
                  <a:pt x="8990838" y="1225535"/>
                </a:cubicBezTo>
                <a:cubicBezTo>
                  <a:pt x="8738749" y="1246336"/>
                  <a:pt x="8553955" y="1239870"/>
                  <a:pt x="8438769" y="1225535"/>
                </a:cubicBezTo>
                <a:cubicBezTo>
                  <a:pt x="8323583" y="1211200"/>
                  <a:pt x="8114825" y="1206050"/>
                  <a:pt x="7886700" y="1225535"/>
                </a:cubicBezTo>
                <a:cubicBezTo>
                  <a:pt x="7658575" y="1245020"/>
                  <a:pt x="7473371" y="1233328"/>
                  <a:pt x="7334631" y="1225535"/>
                </a:cubicBezTo>
                <a:cubicBezTo>
                  <a:pt x="7195891" y="1217742"/>
                  <a:pt x="7020454" y="1241730"/>
                  <a:pt x="6782562" y="1225535"/>
                </a:cubicBezTo>
                <a:cubicBezTo>
                  <a:pt x="6544670" y="1209340"/>
                  <a:pt x="6283429" y="1239985"/>
                  <a:pt x="6020181" y="1225535"/>
                </a:cubicBezTo>
                <a:cubicBezTo>
                  <a:pt x="5756933" y="1211085"/>
                  <a:pt x="5572314" y="1224781"/>
                  <a:pt x="5362956" y="1225535"/>
                </a:cubicBezTo>
                <a:cubicBezTo>
                  <a:pt x="5153599" y="1226289"/>
                  <a:pt x="5103186" y="1238190"/>
                  <a:pt x="5021199" y="1225535"/>
                </a:cubicBezTo>
                <a:cubicBezTo>
                  <a:pt x="4939212" y="1212880"/>
                  <a:pt x="4631121" y="1243970"/>
                  <a:pt x="4469130" y="1225535"/>
                </a:cubicBezTo>
                <a:cubicBezTo>
                  <a:pt x="4307139" y="1207100"/>
                  <a:pt x="4042980" y="1233904"/>
                  <a:pt x="3706749" y="1225535"/>
                </a:cubicBezTo>
                <a:cubicBezTo>
                  <a:pt x="3370518" y="1217166"/>
                  <a:pt x="3442573" y="1213808"/>
                  <a:pt x="3259836" y="1225535"/>
                </a:cubicBezTo>
                <a:cubicBezTo>
                  <a:pt x="3077099" y="1237262"/>
                  <a:pt x="2633437" y="1247270"/>
                  <a:pt x="2392299" y="1225535"/>
                </a:cubicBezTo>
                <a:cubicBezTo>
                  <a:pt x="2151161" y="1203800"/>
                  <a:pt x="1796705" y="1222389"/>
                  <a:pt x="1524762" y="1225535"/>
                </a:cubicBezTo>
                <a:cubicBezTo>
                  <a:pt x="1252819" y="1228681"/>
                  <a:pt x="1086366" y="1232549"/>
                  <a:pt x="867537" y="1225535"/>
                </a:cubicBezTo>
                <a:cubicBezTo>
                  <a:pt x="648708" y="1218521"/>
                  <a:pt x="251816" y="1231809"/>
                  <a:pt x="0" y="1225535"/>
                </a:cubicBezTo>
                <a:cubicBezTo>
                  <a:pt x="-3700" y="929671"/>
                  <a:pt x="2526" y="770464"/>
                  <a:pt x="0" y="612768"/>
                </a:cubicBezTo>
                <a:cubicBezTo>
                  <a:pt x="-2526" y="455072"/>
                  <a:pt x="-29539" y="186416"/>
                  <a:pt x="0" y="0"/>
                </a:cubicBezTo>
                <a:close/>
              </a:path>
              <a:path w="10515600" h="1225535"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490413" y="188640"/>
                  <a:pt x="10515946" y="373661"/>
                  <a:pt x="10515600" y="637278"/>
                </a:cubicBezTo>
                <a:cubicBezTo>
                  <a:pt x="10515254" y="900895"/>
                  <a:pt x="10522152" y="996570"/>
                  <a:pt x="10515600" y="1225535"/>
                </a:cubicBezTo>
                <a:cubicBezTo>
                  <a:pt x="10305681" y="1214120"/>
                  <a:pt x="10050108" y="1221955"/>
                  <a:pt x="9753219" y="1225535"/>
                </a:cubicBezTo>
                <a:cubicBezTo>
                  <a:pt x="9456330" y="1229115"/>
                  <a:pt x="9525512" y="1242210"/>
                  <a:pt x="9306306" y="1225535"/>
                </a:cubicBezTo>
                <a:cubicBezTo>
                  <a:pt x="9087100" y="1208860"/>
                  <a:pt x="8620907" y="1259796"/>
                  <a:pt x="8438769" y="1225535"/>
                </a:cubicBezTo>
                <a:cubicBezTo>
                  <a:pt x="8256631" y="1191274"/>
                  <a:pt x="7950474" y="1257659"/>
                  <a:pt x="7781544" y="1225535"/>
                </a:cubicBezTo>
                <a:cubicBezTo>
                  <a:pt x="7612615" y="1193411"/>
                  <a:pt x="7496249" y="1225129"/>
                  <a:pt x="7334631" y="1225535"/>
                </a:cubicBezTo>
                <a:cubicBezTo>
                  <a:pt x="7173013" y="1225941"/>
                  <a:pt x="6878574" y="1249277"/>
                  <a:pt x="6677406" y="1225535"/>
                </a:cubicBezTo>
                <a:cubicBezTo>
                  <a:pt x="6476238" y="1201793"/>
                  <a:pt x="6439581" y="1209173"/>
                  <a:pt x="6335649" y="1225535"/>
                </a:cubicBezTo>
                <a:cubicBezTo>
                  <a:pt x="6231717" y="1241897"/>
                  <a:pt x="6135578" y="1232201"/>
                  <a:pt x="5993892" y="1225535"/>
                </a:cubicBezTo>
                <a:cubicBezTo>
                  <a:pt x="5852206" y="1218869"/>
                  <a:pt x="5510139" y="1194453"/>
                  <a:pt x="5336667" y="1225535"/>
                </a:cubicBezTo>
                <a:cubicBezTo>
                  <a:pt x="5163196" y="1256617"/>
                  <a:pt x="4995694" y="1219465"/>
                  <a:pt x="4889754" y="1225535"/>
                </a:cubicBezTo>
                <a:cubicBezTo>
                  <a:pt x="4783814" y="1231605"/>
                  <a:pt x="4495120" y="1231127"/>
                  <a:pt x="4127373" y="1225535"/>
                </a:cubicBezTo>
                <a:cubicBezTo>
                  <a:pt x="3759626" y="1219943"/>
                  <a:pt x="3886665" y="1227943"/>
                  <a:pt x="3680460" y="1225535"/>
                </a:cubicBezTo>
                <a:cubicBezTo>
                  <a:pt x="3474255" y="1223127"/>
                  <a:pt x="3123909" y="1244050"/>
                  <a:pt x="2918079" y="1225535"/>
                </a:cubicBezTo>
                <a:cubicBezTo>
                  <a:pt x="2712249" y="1207020"/>
                  <a:pt x="2688971" y="1212232"/>
                  <a:pt x="2576322" y="1225535"/>
                </a:cubicBezTo>
                <a:cubicBezTo>
                  <a:pt x="2463673" y="1238838"/>
                  <a:pt x="2127678" y="1247184"/>
                  <a:pt x="1813941" y="1225535"/>
                </a:cubicBezTo>
                <a:cubicBezTo>
                  <a:pt x="1500204" y="1203886"/>
                  <a:pt x="1545667" y="1236040"/>
                  <a:pt x="1367028" y="1225535"/>
                </a:cubicBezTo>
                <a:cubicBezTo>
                  <a:pt x="1188389" y="1215030"/>
                  <a:pt x="1188334" y="1216099"/>
                  <a:pt x="1025271" y="1225535"/>
                </a:cubicBezTo>
                <a:cubicBezTo>
                  <a:pt x="862208" y="1234971"/>
                  <a:pt x="759610" y="1235579"/>
                  <a:pt x="578358" y="1225535"/>
                </a:cubicBezTo>
                <a:cubicBezTo>
                  <a:pt x="397106" y="1215491"/>
                  <a:pt x="120249" y="1205814"/>
                  <a:pt x="0" y="1225535"/>
                </a:cubicBezTo>
                <a:cubicBezTo>
                  <a:pt x="-20685" y="1034974"/>
                  <a:pt x="10535" y="869495"/>
                  <a:pt x="0" y="637278"/>
                </a:cubicBezTo>
                <a:cubicBezTo>
                  <a:pt x="-10535" y="405061"/>
                  <a:pt x="28242" y="144790"/>
                  <a:pt x="0" y="0"/>
                </a:cubicBezTo>
                <a:close/>
              </a:path>
            </a:pathLst>
          </a:custGeom>
          <a:solidFill>
            <a:schemeClr val="bg1"/>
          </a:solidFill>
          <a:ln w="28575">
            <a:solidFill>
              <a:srgbClr val="05255D"/>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dirty="0"/>
          </a:p>
        </p:txBody>
      </p:sp>
      <p:sp>
        <p:nvSpPr>
          <p:cNvPr id="7" name="TextBox 6">
            <a:extLst>
              <a:ext uri="{FF2B5EF4-FFF2-40B4-BE49-F238E27FC236}">
                <a16:creationId xmlns:a16="http://schemas.microsoft.com/office/drawing/2014/main" id="{D6BD28C2-DFF6-E91F-E5C8-0BA4EF4D5CF4}"/>
              </a:ext>
            </a:extLst>
          </p:cNvPr>
          <p:cNvSpPr txBox="1"/>
          <p:nvPr/>
        </p:nvSpPr>
        <p:spPr>
          <a:xfrm>
            <a:off x="1546121" y="2571491"/>
            <a:ext cx="9468465" cy="584775"/>
          </a:xfrm>
          <a:prstGeom prst="rect">
            <a:avLst/>
          </a:prstGeom>
          <a:noFill/>
        </p:spPr>
        <p:txBody>
          <a:bodyPr wrap="square" rtlCol="0">
            <a:spAutoFit/>
          </a:bodyPr>
          <a:lstStyle/>
          <a:p>
            <a:r>
              <a:rPr lang="en-US" sz="3200" b="1" dirty="0">
                <a:solidFill>
                  <a:srgbClr val="00205B"/>
                </a:solidFill>
                <a:latin typeface="Arial" panose="020B0604020202020204" pitchFamily="34" charset="0"/>
                <a:cs typeface="Arial" panose="020B0604020202020204" pitchFamily="34" charset="0"/>
              </a:rPr>
              <a:t>Mars appears to get bigger in the night sky.</a:t>
            </a:r>
          </a:p>
        </p:txBody>
      </p:sp>
      <p:sp>
        <p:nvSpPr>
          <p:cNvPr id="8" name="TextBox 7">
            <a:extLst>
              <a:ext uri="{FF2B5EF4-FFF2-40B4-BE49-F238E27FC236}">
                <a16:creationId xmlns:a16="http://schemas.microsoft.com/office/drawing/2014/main" id="{3E6AC0DF-E3E7-F62A-58A9-157C5604AA28}"/>
              </a:ext>
            </a:extLst>
          </p:cNvPr>
          <p:cNvSpPr txBox="1"/>
          <p:nvPr/>
        </p:nvSpPr>
        <p:spPr>
          <a:xfrm>
            <a:off x="8551606" y="3813221"/>
            <a:ext cx="2332704" cy="584775"/>
          </a:xfrm>
          <a:prstGeom prst="rect">
            <a:avLst/>
          </a:prstGeom>
          <a:noFill/>
        </p:spPr>
        <p:txBody>
          <a:bodyPr wrap="square" rtlCol="0">
            <a:spAutoFit/>
          </a:bodyPr>
          <a:lstStyle/>
          <a:p>
            <a:r>
              <a:rPr lang="en-US" sz="3200" b="1" dirty="0">
                <a:solidFill>
                  <a:srgbClr val="00205B"/>
                </a:solidFill>
                <a:latin typeface="Arial" panose="020B0604020202020204" pitchFamily="34" charset="0"/>
                <a:cs typeface="Arial" panose="020B0604020202020204" pitchFamily="34" charset="0"/>
              </a:rPr>
              <a:t>16/1/2025</a:t>
            </a:r>
          </a:p>
        </p:txBody>
      </p:sp>
      <p:sp>
        <p:nvSpPr>
          <p:cNvPr id="9" name="TextBox 8">
            <a:extLst>
              <a:ext uri="{FF2B5EF4-FFF2-40B4-BE49-F238E27FC236}">
                <a16:creationId xmlns:a16="http://schemas.microsoft.com/office/drawing/2014/main" id="{42A7E792-B8D7-21E5-44AA-D3DBB6BD59CE}"/>
              </a:ext>
            </a:extLst>
          </p:cNvPr>
          <p:cNvSpPr txBox="1"/>
          <p:nvPr/>
        </p:nvSpPr>
        <p:spPr>
          <a:xfrm>
            <a:off x="3245873" y="5649693"/>
            <a:ext cx="6472085" cy="584775"/>
          </a:xfrm>
          <a:prstGeom prst="rect">
            <a:avLst/>
          </a:prstGeom>
          <a:noFill/>
        </p:spPr>
        <p:txBody>
          <a:bodyPr wrap="square" rtlCol="0">
            <a:spAutoFit/>
          </a:bodyPr>
          <a:lstStyle/>
          <a:p>
            <a:r>
              <a:rPr lang="en-US" sz="3200" b="1" dirty="0">
                <a:solidFill>
                  <a:srgbClr val="00205B"/>
                </a:solidFill>
                <a:latin typeface="Arial" panose="020B0604020202020204" pitchFamily="34" charset="0"/>
                <a:cs typeface="Arial" panose="020B0604020202020204" pitchFamily="34" charset="0"/>
              </a:rPr>
              <a:t>get smaller in the night sky.</a:t>
            </a:r>
          </a:p>
        </p:txBody>
      </p:sp>
    </p:spTree>
    <p:extLst>
      <p:ext uri="{BB962C8B-B14F-4D97-AF65-F5344CB8AC3E}">
        <p14:creationId xmlns:p14="http://schemas.microsoft.com/office/powerpoint/2010/main" val="1555147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533742-F080-6D2C-DE97-B04E95329E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F99B83-3766-D592-5548-2CDC4BB839C1}"/>
              </a:ext>
            </a:extLst>
          </p:cNvPr>
          <p:cNvSpPr>
            <a:spLocks noGrp="1"/>
          </p:cNvSpPr>
          <p:nvPr>
            <p:ph type="title"/>
          </p:nvPr>
        </p:nvSpPr>
        <p:spPr/>
        <p:txBody>
          <a:bodyPr>
            <a:normAutofit/>
          </a:bodyPr>
          <a:lstStyle/>
          <a:p>
            <a:r>
              <a:rPr lang="en-GB" sz="3600" b="1" dirty="0">
                <a:solidFill>
                  <a:srgbClr val="001F5B"/>
                </a:solidFill>
                <a:latin typeface="Arial Narrow" panose="020B0604020202020204" pitchFamily="34" charset="0"/>
                <a:cs typeface="Arial Narrow" panose="020B0604020202020204" pitchFamily="34" charset="0"/>
              </a:rPr>
              <a:t>Explain why the size of Mars appears to change.</a:t>
            </a:r>
            <a:endParaRPr lang="en-US" b="1" dirty="0">
              <a:latin typeface="Arial Narrow" panose="020B0604020202020204" pitchFamily="34" charset="0"/>
              <a:cs typeface="Arial Narrow" panose="020B0604020202020204" pitchFamily="34" charset="0"/>
            </a:endParaRPr>
          </a:p>
        </p:txBody>
      </p:sp>
      <p:sp>
        <p:nvSpPr>
          <p:cNvPr id="3" name="Content Placeholder 2">
            <a:extLst>
              <a:ext uri="{FF2B5EF4-FFF2-40B4-BE49-F238E27FC236}">
                <a16:creationId xmlns:a16="http://schemas.microsoft.com/office/drawing/2014/main" id="{A21CE27C-F5F0-4636-97E6-190EEECB1947}"/>
              </a:ext>
            </a:extLst>
          </p:cNvPr>
          <p:cNvSpPr>
            <a:spLocks noGrp="1"/>
          </p:cNvSpPr>
          <p:nvPr>
            <p:ph idx="1"/>
          </p:nvPr>
        </p:nvSpPr>
        <p:spPr>
          <a:xfrm>
            <a:off x="838200" y="1825625"/>
            <a:ext cx="10515600" cy="4678414"/>
          </a:xfrm>
        </p:spPr>
        <p:txBody>
          <a:bodyPr>
            <a:normAutofit/>
          </a:bodyPr>
          <a:lstStyle/>
          <a:p>
            <a:pPr marL="0" indent="0">
              <a:buNone/>
            </a:pPr>
            <a:r>
              <a:rPr lang="en-US" i="1" dirty="0"/>
              <a:t>The planets orbit the Sun at different distances and speeds.</a:t>
            </a:r>
          </a:p>
          <a:p>
            <a:pPr marL="0" indent="0">
              <a:lnSpc>
                <a:spcPct val="150000"/>
              </a:lnSpc>
              <a:buNone/>
            </a:pPr>
            <a:r>
              <a:rPr lang="en-US" i="1" dirty="0"/>
              <a:t>Earths orbits the Sun                                          than Mars.</a:t>
            </a:r>
          </a:p>
          <a:p>
            <a:pPr marL="0" indent="0">
              <a:buNone/>
            </a:pPr>
            <a:endParaRPr lang="en-US" i="1" dirty="0"/>
          </a:p>
          <a:p>
            <a:pPr marL="0" indent="0">
              <a:buNone/>
            </a:pPr>
            <a:r>
              <a:rPr lang="en-US" i="1" dirty="0"/>
              <a:t>When Earth moves towards Mars, Mars appears to get bigger because…</a:t>
            </a:r>
          </a:p>
          <a:p>
            <a:pPr marL="0" indent="0">
              <a:buNone/>
            </a:pPr>
            <a:endParaRPr lang="en-US" i="1" dirty="0"/>
          </a:p>
          <a:p>
            <a:pPr marL="0" indent="0">
              <a:buNone/>
            </a:pPr>
            <a:endParaRPr lang="en-US" i="1" dirty="0"/>
          </a:p>
          <a:p>
            <a:pPr marL="0" indent="0">
              <a:buNone/>
            </a:pPr>
            <a:r>
              <a:rPr lang="en-US" i="1" dirty="0"/>
              <a:t>When Earth moves past Mars, Mars appears to get smaller because…</a:t>
            </a:r>
          </a:p>
          <a:p>
            <a:pPr marL="0" indent="0">
              <a:buNone/>
            </a:pPr>
            <a:endParaRPr lang="en-US" i="1" dirty="0"/>
          </a:p>
          <a:p>
            <a:pPr marL="0" indent="0">
              <a:buNone/>
            </a:pPr>
            <a:endParaRPr lang="en-US" i="1" dirty="0"/>
          </a:p>
        </p:txBody>
      </p:sp>
      <p:sp>
        <p:nvSpPr>
          <p:cNvPr id="5" name="Rectangle 4">
            <a:extLst>
              <a:ext uri="{FF2B5EF4-FFF2-40B4-BE49-F238E27FC236}">
                <a16:creationId xmlns:a16="http://schemas.microsoft.com/office/drawing/2014/main" id="{B3B4AF94-C748-7F2E-1BE4-92D6DE195C77}"/>
              </a:ext>
            </a:extLst>
          </p:cNvPr>
          <p:cNvSpPr/>
          <p:nvPr/>
        </p:nvSpPr>
        <p:spPr>
          <a:xfrm>
            <a:off x="3878825" y="2360633"/>
            <a:ext cx="2947221" cy="721782"/>
          </a:xfrm>
          <a:custGeom>
            <a:avLst/>
            <a:gdLst>
              <a:gd name="csX0" fmla="*/ 0 w 2947221"/>
              <a:gd name="csY0" fmla="*/ 0 h 721782"/>
              <a:gd name="csX1" fmla="*/ 648389 w 2947221"/>
              <a:gd name="csY1" fmla="*/ 0 h 721782"/>
              <a:gd name="csX2" fmla="*/ 1267305 w 2947221"/>
              <a:gd name="csY2" fmla="*/ 0 h 721782"/>
              <a:gd name="csX3" fmla="*/ 1886221 w 2947221"/>
              <a:gd name="csY3" fmla="*/ 0 h 721782"/>
              <a:gd name="csX4" fmla="*/ 2387249 w 2947221"/>
              <a:gd name="csY4" fmla="*/ 0 h 721782"/>
              <a:gd name="csX5" fmla="*/ 2947221 w 2947221"/>
              <a:gd name="csY5" fmla="*/ 0 h 721782"/>
              <a:gd name="csX6" fmla="*/ 2947221 w 2947221"/>
              <a:gd name="csY6" fmla="*/ 368109 h 721782"/>
              <a:gd name="csX7" fmla="*/ 2947221 w 2947221"/>
              <a:gd name="csY7" fmla="*/ 721782 h 721782"/>
              <a:gd name="csX8" fmla="*/ 2357777 w 2947221"/>
              <a:gd name="csY8" fmla="*/ 721782 h 721782"/>
              <a:gd name="csX9" fmla="*/ 1856749 w 2947221"/>
              <a:gd name="csY9" fmla="*/ 721782 h 721782"/>
              <a:gd name="csX10" fmla="*/ 1355722 w 2947221"/>
              <a:gd name="csY10" fmla="*/ 721782 h 721782"/>
              <a:gd name="csX11" fmla="*/ 736805 w 2947221"/>
              <a:gd name="csY11" fmla="*/ 721782 h 721782"/>
              <a:gd name="csX12" fmla="*/ 0 w 2947221"/>
              <a:gd name="csY12" fmla="*/ 721782 h 721782"/>
              <a:gd name="csX13" fmla="*/ 0 w 2947221"/>
              <a:gd name="csY13" fmla="*/ 346455 h 721782"/>
              <a:gd name="csX14" fmla="*/ 0 w 2947221"/>
              <a:gd name="csY14" fmla="*/ 0 h 72178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2947221" h="721782" fill="none" extrusionOk="0">
                <a:moveTo>
                  <a:pt x="0" y="0"/>
                </a:moveTo>
                <a:cubicBezTo>
                  <a:pt x="178401" y="8156"/>
                  <a:pt x="356573" y="28242"/>
                  <a:pt x="648389" y="0"/>
                </a:cubicBezTo>
                <a:cubicBezTo>
                  <a:pt x="940205" y="-28242"/>
                  <a:pt x="1057016" y="15404"/>
                  <a:pt x="1267305" y="0"/>
                </a:cubicBezTo>
                <a:cubicBezTo>
                  <a:pt x="1477594" y="-15404"/>
                  <a:pt x="1704305" y="-2203"/>
                  <a:pt x="1886221" y="0"/>
                </a:cubicBezTo>
                <a:cubicBezTo>
                  <a:pt x="2068137" y="2203"/>
                  <a:pt x="2173302" y="-279"/>
                  <a:pt x="2387249" y="0"/>
                </a:cubicBezTo>
                <a:cubicBezTo>
                  <a:pt x="2601196" y="279"/>
                  <a:pt x="2686870" y="-9802"/>
                  <a:pt x="2947221" y="0"/>
                </a:cubicBezTo>
                <a:cubicBezTo>
                  <a:pt x="2952295" y="95558"/>
                  <a:pt x="2951715" y="207844"/>
                  <a:pt x="2947221" y="368109"/>
                </a:cubicBezTo>
                <a:cubicBezTo>
                  <a:pt x="2942727" y="528374"/>
                  <a:pt x="2964850" y="616352"/>
                  <a:pt x="2947221" y="721782"/>
                </a:cubicBezTo>
                <a:cubicBezTo>
                  <a:pt x="2672115" y="719103"/>
                  <a:pt x="2548054" y="717994"/>
                  <a:pt x="2357777" y="721782"/>
                </a:cubicBezTo>
                <a:cubicBezTo>
                  <a:pt x="2167500" y="725570"/>
                  <a:pt x="2002402" y="714861"/>
                  <a:pt x="1856749" y="721782"/>
                </a:cubicBezTo>
                <a:cubicBezTo>
                  <a:pt x="1711096" y="728703"/>
                  <a:pt x="1601809" y="742738"/>
                  <a:pt x="1355722" y="721782"/>
                </a:cubicBezTo>
                <a:cubicBezTo>
                  <a:pt x="1109635" y="700826"/>
                  <a:pt x="880739" y="702464"/>
                  <a:pt x="736805" y="721782"/>
                </a:cubicBezTo>
                <a:cubicBezTo>
                  <a:pt x="592871" y="741100"/>
                  <a:pt x="204506" y="727920"/>
                  <a:pt x="0" y="721782"/>
                </a:cubicBezTo>
                <a:cubicBezTo>
                  <a:pt x="-10698" y="623823"/>
                  <a:pt x="10678" y="532386"/>
                  <a:pt x="0" y="346455"/>
                </a:cubicBezTo>
                <a:cubicBezTo>
                  <a:pt x="-10678" y="160524"/>
                  <a:pt x="-4304" y="105849"/>
                  <a:pt x="0" y="0"/>
                </a:cubicBezTo>
                <a:close/>
              </a:path>
              <a:path w="2947221" h="721782" stroke="0" extrusionOk="0">
                <a:moveTo>
                  <a:pt x="0" y="0"/>
                </a:moveTo>
                <a:cubicBezTo>
                  <a:pt x="179599" y="11134"/>
                  <a:pt x="353282" y="-21142"/>
                  <a:pt x="559972" y="0"/>
                </a:cubicBezTo>
                <a:cubicBezTo>
                  <a:pt x="766662" y="21142"/>
                  <a:pt x="835356" y="-22608"/>
                  <a:pt x="1061000" y="0"/>
                </a:cubicBezTo>
                <a:cubicBezTo>
                  <a:pt x="1286644" y="22608"/>
                  <a:pt x="1443173" y="-31566"/>
                  <a:pt x="1709388" y="0"/>
                </a:cubicBezTo>
                <a:cubicBezTo>
                  <a:pt x="1975603" y="31566"/>
                  <a:pt x="2007615" y="22346"/>
                  <a:pt x="2269360" y="0"/>
                </a:cubicBezTo>
                <a:cubicBezTo>
                  <a:pt x="2531105" y="-22346"/>
                  <a:pt x="2715406" y="17734"/>
                  <a:pt x="2947221" y="0"/>
                </a:cubicBezTo>
                <a:cubicBezTo>
                  <a:pt x="2961396" y="163816"/>
                  <a:pt x="2933210" y="287301"/>
                  <a:pt x="2947221" y="375327"/>
                </a:cubicBezTo>
                <a:cubicBezTo>
                  <a:pt x="2961232" y="463353"/>
                  <a:pt x="2937330" y="571421"/>
                  <a:pt x="2947221" y="721782"/>
                </a:cubicBezTo>
                <a:cubicBezTo>
                  <a:pt x="2712627" y="726828"/>
                  <a:pt x="2497487" y="697311"/>
                  <a:pt x="2357777" y="721782"/>
                </a:cubicBezTo>
                <a:cubicBezTo>
                  <a:pt x="2218067" y="746253"/>
                  <a:pt x="2083887" y="745492"/>
                  <a:pt x="1856749" y="721782"/>
                </a:cubicBezTo>
                <a:cubicBezTo>
                  <a:pt x="1629611" y="698072"/>
                  <a:pt x="1542676" y="701241"/>
                  <a:pt x="1267305" y="721782"/>
                </a:cubicBezTo>
                <a:cubicBezTo>
                  <a:pt x="991934" y="742323"/>
                  <a:pt x="862224" y="744901"/>
                  <a:pt x="677861" y="721782"/>
                </a:cubicBezTo>
                <a:cubicBezTo>
                  <a:pt x="493498" y="698663"/>
                  <a:pt x="329683" y="697032"/>
                  <a:pt x="0" y="721782"/>
                </a:cubicBezTo>
                <a:cubicBezTo>
                  <a:pt x="4958" y="577164"/>
                  <a:pt x="-12903" y="458636"/>
                  <a:pt x="0" y="346455"/>
                </a:cubicBezTo>
                <a:cubicBezTo>
                  <a:pt x="12903" y="234274"/>
                  <a:pt x="-13127" y="165203"/>
                  <a:pt x="0" y="0"/>
                </a:cubicBezTo>
                <a:close/>
              </a:path>
            </a:pathLst>
          </a:custGeom>
          <a:solidFill>
            <a:schemeClr val="bg1"/>
          </a:solidFill>
          <a:ln w="28575">
            <a:solidFill>
              <a:srgbClr val="05255D"/>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5B"/>
                </a:solidFill>
                <a:latin typeface="Arial" panose="020B0604020202020204" pitchFamily="34" charset="0"/>
                <a:cs typeface="Arial" panose="020B0604020202020204" pitchFamily="34" charset="0"/>
              </a:rPr>
              <a:t>slower / faster</a:t>
            </a:r>
          </a:p>
        </p:txBody>
      </p:sp>
      <p:sp>
        <p:nvSpPr>
          <p:cNvPr id="10" name="Rectangle 9">
            <a:extLst>
              <a:ext uri="{FF2B5EF4-FFF2-40B4-BE49-F238E27FC236}">
                <a16:creationId xmlns:a16="http://schemas.microsoft.com/office/drawing/2014/main" id="{3FBC26B5-1C6E-DB51-A7CE-6FA2943E3B9A}"/>
              </a:ext>
            </a:extLst>
          </p:cNvPr>
          <p:cNvSpPr/>
          <p:nvPr/>
        </p:nvSpPr>
        <p:spPr>
          <a:xfrm>
            <a:off x="838200" y="4061584"/>
            <a:ext cx="10515600" cy="1075676"/>
          </a:xfrm>
          <a:custGeom>
            <a:avLst/>
            <a:gdLst>
              <a:gd name="csX0" fmla="*/ 0 w 10515600"/>
              <a:gd name="csY0" fmla="*/ 0 h 1075676"/>
              <a:gd name="csX1" fmla="*/ 341757 w 10515600"/>
              <a:gd name="csY1" fmla="*/ 0 h 1075676"/>
              <a:gd name="csX2" fmla="*/ 683514 w 10515600"/>
              <a:gd name="csY2" fmla="*/ 0 h 1075676"/>
              <a:gd name="csX3" fmla="*/ 1025271 w 10515600"/>
              <a:gd name="csY3" fmla="*/ 0 h 1075676"/>
              <a:gd name="csX4" fmla="*/ 1892808 w 10515600"/>
              <a:gd name="csY4" fmla="*/ 0 h 1075676"/>
              <a:gd name="csX5" fmla="*/ 2550033 w 10515600"/>
              <a:gd name="csY5" fmla="*/ 0 h 1075676"/>
              <a:gd name="csX6" fmla="*/ 2891790 w 10515600"/>
              <a:gd name="csY6" fmla="*/ 0 h 1075676"/>
              <a:gd name="csX7" fmla="*/ 3549015 w 10515600"/>
              <a:gd name="csY7" fmla="*/ 0 h 1075676"/>
              <a:gd name="csX8" fmla="*/ 4416552 w 10515600"/>
              <a:gd name="csY8" fmla="*/ 0 h 1075676"/>
              <a:gd name="csX9" fmla="*/ 4968621 w 10515600"/>
              <a:gd name="csY9" fmla="*/ 0 h 1075676"/>
              <a:gd name="csX10" fmla="*/ 5520690 w 10515600"/>
              <a:gd name="csY10" fmla="*/ 0 h 1075676"/>
              <a:gd name="csX11" fmla="*/ 6177915 w 10515600"/>
              <a:gd name="csY11" fmla="*/ 0 h 1075676"/>
              <a:gd name="csX12" fmla="*/ 6940296 w 10515600"/>
              <a:gd name="csY12" fmla="*/ 0 h 1075676"/>
              <a:gd name="csX13" fmla="*/ 7702677 w 10515600"/>
              <a:gd name="csY13" fmla="*/ 0 h 1075676"/>
              <a:gd name="csX14" fmla="*/ 8465058 w 10515600"/>
              <a:gd name="csY14" fmla="*/ 0 h 1075676"/>
              <a:gd name="csX15" fmla="*/ 9332595 w 10515600"/>
              <a:gd name="csY15" fmla="*/ 0 h 1075676"/>
              <a:gd name="csX16" fmla="*/ 10515600 w 10515600"/>
              <a:gd name="csY16" fmla="*/ 0 h 1075676"/>
              <a:gd name="csX17" fmla="*/ 10515600 w 10515600"/>
              <a:gd name="csY17" fmla="*/ 548595 h 1075676"/>
              <a:gd name="csX18" fmla="*/ 10515600 w 10515600"/>
              <a:gd name="csY18" fmla="*/ 1075676 h 1075676"/>
              <a:gd name="csX19" fmla="*/ 9648063 w 10515600"/>
              <a:gd name="csY19" fmla="*/ 1075676 h 1075676"/>
              <a:gd name="csX20" fmla="*/ 8990838 w 10515600"/>
              <a:gd name="csY20" fmla="*/ 1075676 h 1075676"/>
              <a:gd name="csX21" fmla="*/ 8438769 w 10515600"/>
              <a:gd name="csY21" fmla="*/ 1075676 h 1075676"/>
              <a:gd name="csX22" fmla="*/ 7886700 w 10515600"/>
              <a:gd name="csY22" fmla="*/ 1075676 h 1075676"/>
              <a:gd name="csX23" fmla="*/ 7334631 w 10515600"/>
              <a:gd name="csY23" fmla="*/ 1075676 h 1075676"/>
              <a:gd name="csX24" fmla="*/ 6782562 w 10515600"/>
              <a:gd name="csY24" fmla="*/ 1075676 h 1075676"/>
              <a:gd name="csX25" fmla="*/ 6020181 w 10515600"/>
              <a:gd name="csY25" fmla="*/ 1075676 h 1075676"/>
              <a:gd name="csX26" fmla="*/ 5362956 w 10515600"/>
              <a:gd name="csY26" fmla="*/ 1075676 h 1075676"/>
              <a:gd name="csX27" fmla="*/ 5021199 w 10515600"/>
              <a:gd name="csY27" fmla="*/ 1075676 h 1075676"/>
              <a:gd name="csX28" fmla="*/ 4469130 w 10515600"/>
              <a:gd name="csY28" fmla="*/ 1075676 h 1075676"/>
              <a:gd name="csX29" fmla="*/ 3706749 w 10515600"/>
              <a:gd name="csY29" fmla="*/ 1075676 h 1075676"/>
              <a:gd name="csX30" fmla="*/ 3259836 w 10515600"/>
              <a:gd name="csY30" fmla="*/ 1075676 h 1075676"/>
              <a:gd name="csX31" fmla="*/ 2392299 w 10515600"/>
              <a:gd name="csY31" fmla="*/ 1075676 h 1075676"/>
              <a:gd name="csX32" fmla="*/ 1524762 w 10515600"/>
              <a:gd name="csY32" fmla="*/ 1075676 h 1075676"/>
              <a:gd name="csX33" fmla="*/ 867537 w 10515600"/>
              <a:gd name="csY33" fmla="*/ 1075676 h 1075676"/>
              <a:gd name="csX34" fmla="*/ 0 w 10515600"/>
              <a:gd name="csY34" fmla="*/ 1075676 h 1075676"/>
              <a:gd name="csX35" fmla="*/ 0 w 10515600"/>
              <a:gd name="csY35" fmla="*/ 537838 h 1075676"/>
              <a:gd name="csX36" fmla="*/ 0 w 10515600"/>
              <a:gd name="csY36" fmla="*/ 0 h 107567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Lst>
            <a:rect l="l" t="t" r="r" b="b"/>
            <a:pathLst>
              <a:path w="10515600" h="1075676" fill="none" extrusionOk="0">
                <a:moveTo>
                  <a:pt x="0" y="0"/>
                </a:moveTo>
                <a:cubicBezTo>
                  <a:pt x="98888" y="9007"/>
                  <a:pt x="259424" y="11771"/>
                  <a:pt x="341757" y="0"/>
                </a:cubicBezTo>
                <a:cubicBezTo>
                  <a:pt x="424090" y="-11771"/>
                  <a:pt x="519058" y="12003"/>
                  <a:pt x="683514" y="0"/>
                </a:cubicBezTo>
                <a:cubicBezTo>
                  <a:pt x="847970" y="-12003"/>
                  <a:pt x="894690" y="9887"/>
                  <a:pt x="1025271" y="0"/>
                </a:cubicBezTo>
                <a:cubicBezTo>
                  <a:pt x="1155852" y="-9887"/>
                  <a:pt x="1573394" y="3827"/>
                  <a:pt x="1892808" y="0"/>
                </a:cubicBezTo>
                <a:cubicBezTo>
                  <a:pt x="2212222" y="-3827"/>
                  <a:pt x="2391278" y="-6233"/>
                  <a:pt x="2550033" y="0"/>
                </a:cubicBezTo>
                <a:cubicBezTo>
                  <a:pt x="2708789" y="6233"/>
                  <a:pt x="2754491" y="5661"/>
                  <a:pt x="2891790" y="0"/>
                </a:cubicBezTo>
                <a:cubicBezTo>
                  <a:pt x="3029089" y="-5661"/>
                  <a:pt x="3390996" y="26022"/>
                  <a:pt x="3549015" y="0"/>
                </a:cubicBezTo>
                <a:cubicBezTo>
                  <a:pt x="3707035" y="-26022"/>
                  <a:pt x="4087327" y="32230"/>
                  <a:pt x="4416552" y="0"/>
                </a:cubicBezTo>
                <a:cubicBezTo>
                  <a:pt x="4745777" y="-32230"/>
                  <a:pt x="4788838" y="3064"/>
                  <a:pt x="4968621" y="0"/>
                </a:cubicBezTo>
                <a:cubicBezTo>
                  <a:pt x="5148404" y="-3064"/>
                  <a:pt x="5377712" y="-21096"/>
                  <a:pt x="5520690" y="0"/>
                </a:cubicBezTo>
                <a:cubicBezTo>
                  <a:pt x="5663668" y="21096"/>
                  <a:pt x="5953400" y="17386"/>
                  <a:pt x="6177915" y="0"/>
                </a:cubicBezTo>
                <a:cubicBezTo>
                  <a:pt x="6402430" y="-17386"/>
                  <a:pt x="6770921" y="-35143"/>
                  <a:pt x="6940296" y="0"/>
                </a:cubicBezTo>
                <a:cubicBezTo>
                  <a:pt x="7109671" y="35143"/>
                  <a:pt x="7403073" y="4103"/>
                  <a:pt x="7702677" y="0"/>
                </a:cubicBezTo>
                <a:cubicBezTo>
                  <a:pt x="8002281" y="-4103"/>
                  <a:pt x="8221175" y="16641"/>
                  <a:pt x="8465058" y="0"/>
                </a:cubicBezTo>
                <a:cubicBezTo>
                  <a:pt x="8708941" y="-16641"/>
                  <a:pt x="8952466" y="-9276"/>
                  <a:pt x="9332595" y="0"/>
                </a:cubicBezTo>
                <a:cubicBezTo>
                  <a:pt x="9712724" y="9276"/>
                  <a:pt x="9950442" y="3063"/>
                  <a:pt x="10515600" y="0"/>
                </a:cubicBezTo>
                <a:cubicBezTo>
                  <a:pt x="10510043" y="227772"/>
                  <a:pt x="10526006" y="437044"/>
                  <a:pt x="10515600" y="548595"/>
                </a:cubicBezTo>
                <a:cubicBezTo>
                  <a:pt x="10505194" y="660147"/>
                  <a:pt x="10513447" y="917201"/>
                  <a:pt x="10515600" y="1075676"/>
                </a:cubicBezTo>
                <a:cubicBezTo>
                  <a:pt x="10122172" y="1088123"/>
                  <a:pt x="9852726" y="1051354"/>
                  <a:pt x="9648063" y="1075676"/>
                </a:cubicBezTo>
                <a:cubicBezTo>
                  <a:pt x="9443400" y="1099998"/>
                  <a:pt x="9242928" y="1054875"/>
                  <a:pt x="8990838" y="1075676"/>
                </a:cubicBezTo>
                <a:cubicBezTo>
                  <a:pt x="8738749" y="1096477"/>
                  <a:pt x="8553955" y="1090011"/>
                  <a:pt x="8438769" y="1075676"/>
                </a:cubicBezTo>
                <a:cubicBezTo>
                  <a:pt x="8323583" y="1061341"/>
                  <a:pt x="8114825" y="1056191"/>
                  <a:pt x="7886700" y="1075676"/>
                </a:cubicBezTo>
                <a:cubicBezTo>
                  <a:pt x="7658575" y="1095161"/>
                  <a:pt x="7473371" y="1083469"/>
                  <a:pt x="7334631" y="1075676"/>
                </a:cubicBezTo>
                <a:cubicBezTo>
                  <a:pt x="7195891" y="1067883"/>
                  <a:pt x="7020454" y="1091871"/>
                  <a:pt x="6782562" y="1075676"/>
                </a:cubicBezTo>
                <a:cubicBezTo>
                  <a:pt x="6544670" y="1059481"/>
                  <a:pt x="6283429" y="1090126"/>
                  <a:pt x="6020181" y="1075676"/>
                </a:cubicBezTo>
                <a:cubicBezTo>
                  <a:pt x="5756933" y="1061226"/>
                  <a:pt x="5572314" y="1074922"/>
                  <a:pt x="5362956" y="1075676"/>
                </a:cubicBezTo>
                <a:cubicBezTo>
                  <a:pt x="5153599" y="1076430"/>
                  <a:pt x="5103186" y="1088331"/>
                  <a:pt x="5021199" y="1075676"/>
                </a:cubicBezTo>
                <a:cubicBezTo>
                  <a:pt x="4939212" y="1063021"/>
                  <a:pt x="4631121" y="1094111"/>
                  <a:pt x="4469130" y="1075676"/>
                </a:cubicBezTo>
                <a:cubicBezTo>
                  <a:pt x="4307139" y="1057241"/>
                  <a:pt x="4042980" y="1084045"/>
                  <a:pt x="3706749" y="1075676"/>
                </a:cubicBezTo>
                <a:cubicBezTo>
                  <a:pt x="3370518" y="1067307"/>
                  <a:pt x="3442573" y="1063949"/>
                  <a:pt x="3259836" y="1075676"/>
                </a:cubicBezTo>
                <a:cubicBezTo>
                  <a:pt x="3077099" y="1087403"/>
                  <a:pt x="2633437" y="1097411"/>
                  <a:pt x="2392299" y="1075676"/>
                </a:cubicBezTo>
                <a:cubicBezTo>
                  <a:pt x="2151161" y="1053941"/>
                  <a:pt x="1796705" y="1072530"/>
                  <a:pt x="1524762" y="1075676"/>
                </a:cubicBezTo>
                <a:cubicBezTo>
                  <a:pt x="1252819" y="1078822"/>
                  <a:pt x="1086366" y="1082690"/>
                  <a:pt x="867537" y="1075676"/>
                </a:cubicBezTo>
                <a:cubicBezTo>
                  <a:pt x="648708" y="1068662"/>
                  <a:pt x="251816" y="1081950"/>
                  <a:pt x="0" y="1075676"/>
                </a:cubicBezTo>
                <a:cubicBezTo>
                  <a:pt x="-5232" y="924863"/>
                  <a:pt x="-5007" y="747167"/>
                  <a:pt x="0" y="537838"/>
                </a:cubicBezTo>
                <a:cubicBezTo>
                  <a:pt x="5007" y="328509"/>
                  <a:pt x="-25506" y="208111"/>
                  <a:pt x="0" y="0"/>
                </a:cubicBezTo>
                <a:close/>
              </a:path>
              <a:path w="10515600" h="1075676"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3250" y="124176"/>
                  <a:pt x="10508675" y="375486"/>
                  <a:pt x="10515600" y="559352"/>
                </a:cubicBezTo>
                <a:cubicBezTo>
                  <a:pt x="10522525" y="743218"/>
                  <a:pt x="10540062" y="826783"/>
                  <a:pt x="10515600" y="1075676"/>
                </a:cubicBezTo>
                <a:cubicBezTo>
                  <a:pt x="10305681" y="1064261"/>
                  <a:pt x="10050108" y="1072096"/>
                  <a:pt x="9753219" y="1075676"/>
                </a:cubicBezTo>
                <a:cubicBezTo>
                  <a:pt x="9456330" y="1079256"/>
                  <a:pt x="9525512" y="1092351"/>
                  <a:pt x="9306306" y="1075676"/>
                </a:cubicBezTo>
                <a:cubicBezTo>
                  <a:pt x="9087100" y="1059001"/>
                  <a:pt x="8620907" y="1109937"/>
                  <a:pt x="8438769" y="1075676"/>
                </a:cubicBezTo>
                <a:cubicBezTo>
                  <a:pt x="8256631" y="1041415"/>
                  <a:pt x="7950474" y="1107800"/>
                  <a:pt x="7781544" y="1075676"/>
                </a:cubicBezTo>
                <a:cubicBezTo>
                  <a:pt x="7612615" y="1043552"/>
                  <a:pt x="7496249" y="1075270"/>
                  <a:pt x="7334631" y="1075676"/>
                </a:cubicBezTo>
                <a:cubicBezTo>
                  <a:pt x="7173013" y="1076082"/>
                  <a:pt x="6878574" y="1099418"/>
                  <a:pt x="6677406" y="1075676"/>
                </a:cubicBezTo>
                <a:cubicBezTo>
                  <a:pt x="6476238" y="1051934"/>
                  <a:pt x="6439581" y="1059314"/>
                  <a:pt x="6335649" y="1075676"/>
                </a:cubicBezTo>
                <a:cubicBezTo>
                  <a:pt x="6231717" y="1092038"/>
                  <a:pt x="6135578" y="1082342"/>
                  <a:pt x="5993892" y="1075676"/>
                </a:cubicBezTo>
                <a:cubicBezTo>
                  <a:pt x="5852206" y="1069010"/>
                  <a:pt x="5510139" y="1044594"/>
                  <a:pt x="5336667" y="1075676"/>
                </a:cubicBezTo>
                <a:cubicBezTo>
                  <a:pt x="5163196" y="1106758"/>
                  <a:pt x="4995694" y="1069606"/>
                  <a:pt x="4889754" y="1075676"/>
                </a:cubicBezTo>
                <a:cubicBezTo>
                  <a:pt x="4783814" y="1081746"/>
                  <a:pt x="4495120" y="1081268"/>
                  <a:pt x="4127373" y="1075676"/>
                </a:cubicBezTo>
                <a:cubicBezTo>
                  <a:pt x="3759626" y="1070084"/>
                  <a:pt x="3886665" y="1078084"/>
                  <a:pt x="3680460" y="1075676"/>
                </a:cubicBezTo>
                <a:cubicBezTo>
                  <a:pt x="3474255" y="1073268"/>
                  <a:pt x="3123909" y="1094191"/>
                  <a:pt x="2918079" y="1075676"/>
                </a:cubicBezTo>
                <a:cubicBezTo>
                  <a:pt x="2712249" y="1057161"/>
                  <a:pt x="2688971" y="1062373"/>
                  <a:pt x="2576322" y="1075676"/>
                </a:cubicBezTo>
                <a:cubicBezTo>
                  <a:pt x="2463673" y="1088979"/>
                  <a:pt x="2127678" y="1097325"/>
                  <a:pt x="1813941" y="1075676"/>
                </a:cubicBezTo>
                <a:cubicBezTo>
                  <a:pt x="1500204" y="1054027"/>
                  <a:pt x="1545667" y="1086181"/>
                  <a:pt x="1367028" y="1075676"/>
                </a:cubicBezTo>
                <a:cubicBezTo>
                  <a:pt x="1188389" y="1065171"/>
                  <a:pt x="1188334" y="1066240"/>
                  <a:pt x="1025271" y="1075676"/>
                </a:cubicBezTo>
                <a:cubicBezTo>
                  <a:pt x="862208" y="1085112"/>
                  <a:pt x="759610" y="1085720"/>
                  <a:pt x="578358" y="1075676"/>
                </a:cubicBezTo>
                <a:cubicBezTo>
                  <a:pt x="397106" y="1065632"/>
                  <a:pt x="120249" y="1055955"/>
                  <a:pt x="0" y="1075676"/>
                </a:cubicBezTo>
                <a:cubicBezTo>
                  <a:pt x="-16197" y="934331"/>
                  <a:pt x="16320" y="781294"/>
                  <a:pt x="0" y="559352"/>
                </a:cubicBezTo>
                <a:cubicBezTo>
                  <a:pt x="-16320" y="337410"/>
                  <a:pt x="25727" y="176764"/>
                  <a:pt x="0" y="0"/>
                </a:cubicBezTo>
                <a:close/>
              </a:path>
            </a:pathLst>
          </a:custGeom>
          <a:solidFill>
            <a:schemeClr val="bg1"/>
          </a:solidFill>
          <a:ln w="28575">
            <a:solidFill>
              <a:srgbClr val="05255D"/>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1" name="Rectangle 10">
            <a:extLst>
              <a:ext uri="{FF2B5EF4-FFF2-40B4-BE49-F238E27FC236}">
                <a16:creationId xmlns:a16="http://schemas.microsoft.com/office/drawing/2014/main" id="{2B43ABBA-AB14-C32B-3E29-2C66EDC3534E}"/>
              </a:ext>
            </a:extLst>
          </p:cNvPr>
          <p:cNvSpPr/>
          <p:nvPr/>
        </p:nvSpPr>
        <p:spPr>
          <a:xfrm>
            <a:off x="838200" y="5587702"/>
            <a:ext cx="10515600" cy="1075676"/>
          </a:xfrm>
          <a:custGeom>
            <a:avLst/>
            <a:gdLst>
              <a:gd name="csX0" fmla="*/ 0 w 10515600"/>
              <a:gd name="csY0" fmla="*/ 0 h 1075676"/>
              <a:gd name="csX1" fmla="*/ 341757 w 10515600"/>
              <a:gd name="csY1" fmla="*/ 0 h 1075676"/>
              <a:gd name="csX2" fmla="*/ 683514 w 10515600"/>
              <a:gd name="csY2" fmla="*/ 0 h 1075676"/>
              <a:gd name="csX3" fmla="*/ 1025271 w 10515600"/>
              <a:gd name="csY3" fmla="*/ 0 h 1075676"/>
              <a:gd name="csX4" fmla="*/ 1892808 w 10515600"/>
              <a:gd name="csY4" fmla="*/ 0 h 1075676"/>
              <a:gd name="csX5" fmla="*/ 2550033 w 10515600"/>
              <a:gd name="csY5" fmla="*/ 0 h 1075676"/>
              <a:gd name="csX6" fmla="*/ 2891790 w 10515600"/>
              <a:gd name="csY6" fmla="*/ 0 h 1075676"/>
              <a:gd name="csX7" fmla="*/ 3549015 w 10515600"/>
              <a:gd name="csY7" fmla="*/ 0 h 1075676"/>
              <a:gd name="csX8" fmla="*/ 4416552 w 10515600"/>
              <a:gd name="csY8" fmla="*/ 0 h 1075676"/>
              <a:gd name="csX9" fmla="*/ 4968621 w 10515600"/>
              <a:gd name="csY9" fmla="*/ 0 h 1075676"/>
              <a:gd name="csX10" fmla="*/ 5520690 w 10515600"/>
              <a:gd name="csY10" fmla="*/ 0 h 1075676"/>
              <a:gd name="csX11" fmla="*/ 6177915 w 10515600"/>
              <a:gd name="csY11" fmla="*/ 0 h 1075676"/>
              <a:gd name="csX12" fmla="*/ 6940296 w 10515600"/>
              <a:gd name="csY12" fmla="*/ 0 h 1075676"/>
              <a:gd name="csX13" fmla="*/ 7702677 w 10515600"/>
              <a:gd name="csY13" fmla="*/ 0 h 1075676"/>
              <a:gd name="csX14" fmla="*/ 8465058 w 10515600"/>
              <a:gd name="csY14" fmla="*/ 0 h 1075676"/>
              <a:gd name="csX15" fmla="*/ 9332595 w 10515600"/>
              <a:gd name="csY15" fmla="*/ 0 h 1075676"/>
              <a:gd name="csX16" fmla="*/ 10515600 w 10515600"/>
              <a:gd name="csY16" fmla="*/ 0 h 1075676"/>
              <a:gd name="csX17" fmla="*/ 10515600 w 10515600"/>
              <a:gd name="csY17" fmla="*/ 548595 h 1075676"/>
              <a:gd name="csX18" fmla="*/ 10515600 w 10515600"/>
              <a:gd name="csY18" fmla="*/ 1075676 h 1075676"/>
              <a:gd name="csX19" fmla="*/ 9648063 w 10515600"/>
              <a:gd name="csY19" fmla="*/ 1075676 h 1075676"/>
              <a:gd name="csX20" fmla="*/ 8990838 w 10515600"/>
              <a:gd name="csY20" fmla="*/ 1075676 h 1075676"/>
              <a:gd name="csX21" fmla="*/ 8438769 w 10515600"/>
              <a:gd name="csY21" fmla="*/ 1075676 h 1075676"/>
              <a:gd name="csX22" fmla="*/ 7886700 w 10515600"/>
              <a:gd name="csY22" fmla="*/ 1075676 h 1075676"/>
              <a:gd name="csX23" fmla="*/ 7334631 w 10515600"/>
              <a:gd name="csY23" fmla="*/ 1075676 h 1075676"/>
              <a:gd name="csX24" fmla="*/ 6782562 w 10515600"/>
              <a:gd name="csY24" fmla="*/ 1075676 h 1075676"/>
              <a:gd name="csX25" fmla="*/ 6020181 w 10515600"/>
              <a:gd name="csY25" fmla="*/ 1075676 h 1075676"/>
              <a:gd name="csX26" fmla="*/ 5362956 w 10515600"/>
              <a:gd name="csY26" fmla="*/ 1075676 h 1075676"/>
              <a:gd name="csX27" fmla="*/ 5021199 w 10515600"/>
              <a:gd name="csY27" fmla="*/ 1075676 h 1075676"/>
              <a:gd name="csX28" fmla="*/ 4469130 w 10515600"/>
              <a:gd name="csY28" fmla="*/ 1075676 h 1075676"/>
              <a:gd name="csX29" fmla="*/ 3706749 w 10515600"/>
              <a:gd name="csY29" fmla="*/ 1075676 h 1075676"/>
              <a:gd name="csX30" fmla="*/ 3259836 w 10515600"/>
              <a:gd name="csY30" fmla="*/ 1075676 h 1075676"/>
              <a:gd name="csX31" fmla="*/ 2392299 w 10515600"/>
              <a:gd name="csY31" fmla="*/ 1075676 h 1075676"/>
              <a:gd name="csX32" fmla="*/ 1524762 w 10515600"/>
              <a:gd name="csY32" fmla="*/ 1075676 h 1075676"/>
              <a:gd name="csX33" fmla="*/ 867537 w 10515600"/>
              <a:gd name="csY33" fmla="*/ 1075676 h 1075676"/>
              <a:gd name="csX34" fmla="*/ 0 w 10515600"/>
              <a:gd name="csY34" fmla="*/ 1075676 h 1075676"/>
              <a:gd name="csX35" fmla="*/ 0 w 10515600"/>
              <a:gd name="csY35" fmla="*/ 537838 h 1075676"/>
              <a:gd name="csX36" fmla="*/ 0 w 10515600"/>
              <a:gd name="csY36" fmla="*/ 0 h 107567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Lst>
            <a:rect l="l" t="t" r="r" b="b"/>
            <a:pathLst>
              <a:path w="10515600" h="1075676" fill="none" extrusionOk="0">
                <a:moveTo>
                  <a:pt x="0" y="0"/>
                </a:moveTo>
                <a:cubicBezTo>
                  <a:pt x="98888" y="9007"/>
                  <a:pt x="259424" y="11771"/>
                  <a:pt x="341757" y="0"/>
                </a:cubicBezTo>
                <a:cubicBezTo>
                  <a:pt x="424090" y="-11771"/>
                  <a:pt x="519058" y="12003"/>
                  <a:pt x="683514" y="0"/>
                </a:cubicBezTo>
                <a:cubicBezTo>
                  <a:pt x="847970" y="-12003"/>
                  <a:pt x="894690" y="9887"/>
                  <a:pt x="1025271" y="0"/>
                </a:cubicBezTo>
                <a:cubicBezTo>
                  <a:pt x="1155852" y="-9887"/>
                  <a:pt x="1573394" y="3827"/>
                  <a:pt x="1892808" y="0"/>
                </a:cubicBezTo>
                <a:cubicBezTo>
                  <a:pt x="2212222" y="-3827"/>
                  <a:pt x="2391278" y="-6233"/>
                  <a:pt x="2550033" y="0"/>
                </a:cubicBezTo>
                <a:cubicBezTo>
                  <a:pt x="2708789" y="6233"/>
                  <a:pt x="2754491" y="5661"/>
                  <a:pt x="2891790" y="0"/>
                </a:cubicBezTo>
                <a:cubicBezTo>
                  <a:pt x="3029089" y="-5661"/>
                  <a:pt x="3390996" y="26022"/>
                  <a:pt x="3549015" y="0"/>
                </a:cubicBezTo>
                <a:cubicBezTo>
                  <a:pt x="3707035" y="-26022"/>
                  <a:pt x="4087327" y="32230"/>
                  <a:pt x="4416552" y="0"/>
                </a:cubicBezTo>
                <a:cubicBezTo>
                  <a:pt x="4745777" y="-32230"/>
                  <a:pt x="4788838" y="3064"/>
                  <a:pt x="4968621" y="0"/>
                </a:cubicBezTo>
                <a:cubicBezTo>
                  <a:pt x="5148404" y="-3064"/>
                  <a:pt x="5377712" y="-21096"/>
                  <a:pt x="5520690" y="0"/>
                </a:cubicBezTo>
                <a:cubicBezTo>
                  <a:pt x="5663668" y="21096"/>
                  <a:pt x="5953400" y="17386"/>
                  <a:pt x="6177915" y="0"/>
                </a:cubicBezTo>
                <a:cubicBezTo>
                  <a:pt x="6402430" y="-17386"/>
                  <a:pt x="6770921" y="-35143"/>
                  <a:pt x="6940296" y="0"/>
                </a:cubicBezTo>
                <a:cubicBezTo>
                  <a:pt x="7109671" y="35143"/>
                  <a:pt x="7403073" y="4103"/>
                  <a:pt x="7702677" y="0"/>
                </a:cubicBezTo>
                <a:cubicBezTo>
                  <a:pt x="8002281" y="-4103"/>
                  <a:pt x="8221175" y="16641"/>
                  <a:pt x="8465058" y="0"/>
                </a:cubicBezTo>
                <a:cubicBezTo>
                  <a:pt x="8708941" y="-16641"/>
                  <a:pt x="8952466" y="-9276"/>
                  <a:pt x="9332595" y="0"/>
                </a:cubicBezTo>
                <a:cubicBezTo>
                  <a:pt x="9712724" y="9276"/>
                  <a:pt x="9950442" y="3063"/>
                  <a:pt x="10515600" y="0"/>
                </a:cubicBezTo>
                <a:cubicBezTo>
                  <a:pt x="10510043" y="227772"/>
                  <a:pt x="10526006" y="437044"/>
                  <a:pt x="10515600" y="548595"/>
                </a:cubicBezTo>
                <a:cubicBezTo>
                  <a:pt x="10505194" y="660147"/>
                  <a:pt x="10513447" y="917201"/>
                  <a:pt x="10515600" y="1075676"/>
                </a:cubicBezTo>
                <a:cubicBezTo>
                  <a:pt x="10122172" y="1088123"/>
                  <a:pt x="9852726" y="1051354"/>
                  <a:pt x="9648063" y="1075676"/>
                </a:cubicBezTo>
                <a:cubicBezTo>
                  <a:pt x="9443400" y="1099998"/>
                  <a:pt x="9242928" y="1054875"/>
                  <a:pt x="8990838" y="1075676"/>
                </a:cubicBezTo>
                <a:cubicBezTo>
                  <a:pt x="8738749" y="1096477"/>
                  <a:pt x="8553955" y="1090011"/>
                  <a:pt x="8438769" y="1075676"/>
                </a:cubicBezTo>
                <a:cubicBezTo>
                  <a:pt x="8323583" y="1061341"/>
                  <a:pt x="8114825" y="1056191"/>
                  <a:pt x="7886700" y="1075676"/>
                </a:cubicBezTo>
                <a:cubicBezTo>
                  <a:pt x="7658575" y="1095161"/>
                  <a:pt x="7473371" y="1083469"/>
                  <a:pt x="7334631" y="1075676"/>
                </a:cubicBezTo>
                <a:cubicBezTo>
                  <a:pt x="7195891" y="1067883"/>
                  <a:pt x="7020454" y="1091871"/>
                  <a:pt x="6782562" y="1075676"/>
                </a:cubicBezTo>
                <a:cubicBezTo>
                  <a:pt x="6544670" y="1059481"/>
                  <a:pt x="6283429" y="1090126"/>
                  <a:pt x="6020181" y="1075676"/>
                </a:cubicBezTo>
                <a:cubicBezTo>
                  <a:pt x="5756933" y="1061226"/>
                  <a:pt x="5572314" y="1074922"/>
                  <a:pt x="5362956" y="1075676"/>
                </a:cubicBezTo>
                <a:cubicBezTo>
                  <a:pt x="5153599" y="1076430"/>
                  <a:pt x="5103186" y="1088331"/>
                  <a:pt x="5021199" y="1075676"/>
                </a:cubicBezTo>
                <a:cubicBezTo>
                  <a:pt x="4939212" y="1063021"/>
                  <a:pt x="4631121" y="1094111"/>
                  <a:pt x="4469130" y="1075676"/>
                </a:cubicBezTo>
                <a:cubicBezTo>
                  <a:pt x="4307139" y="1057241"/>
                  <a:pt x="4042980" y="1084045"/>
                  <a:pt x="3706749" y="1075676"/>
                </a:cubicBezTo>
                <a:cubicBezTo>
                  <a:pt x="3370518" y="1067307"/>
                  <a:pt x="3442573" y="1063949"/>
                  <a:pt x="3259836" y="1075676"/>
                </a:cubicBezTo>
                <a:cubicBezTo>
                  <a:pt x="3077099" y="1087403"/>
                  <a:pt x="2633437" y="1097411"/>
                  <a:pt x="2392299" y="1075676"/>
                </a:cubicBezTo>
                <a:cubicBezTo>
                  <a:pt x="2151161" y="1053941"/>
                  <a:pt x="1796705" y="1072530"/>
                  <a:pt x="1524762" y="1075676"/>
                </a:cubicBezTo>
                <a:cubicBezTo>
                  <a:pt x="1252819" y="1078822"/>
                  <a:pt x="1086366" y="1082690"/>
                  <a:pt x="867537" y="1075676"/>
                </a:cubicBezTo>
                <a:cubicBezTo>
                  <a:pt x="648708" y="1068662"/>
                  <a:pt x="251816" y="1081950"/>
                  <a:pt x="0" y="1075676"/>
                </a:cubicBezTo>
                <a:cubicBezTo>
                  <a:pt x="-5232" y="924863"/>
                  <a:pt x="-5007" y="747167"/>
                  <a:pt x="0" y="537838"/>
                </a:cubicBezTo>
                <a:cubicBezTo>
                  <a:pt x="5007" y="328509"/>
                  <a:pt x="-25506" y="208111"/>
                  <a:pt x="0" y="0"/>
                </a:cubicBezTo>
                <a:close/>
              </a:path>
              <a:path w="10515600" h="1075676"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3250" y="124176"/>
                  <a:pt x="10508675" y="375486"/>
                  <a:pt x="10515600" y="559352"/>
                </a:cubicBezTo>
                <a:cubicBezTo>
                  <a:pt x="10522525" y="743218"/>
                  <a:pt x="10540062" y="826783"/>
                  <a:pt x="10515600" y="1075676"/>
                </a:cubicBezTo>
                <a:cubicBezTo>
                  <a:pt x="10305681" y="1064261"/>
                  <a:pt x="10050108" y="1072096"/>
                  <a:pt x="9753219" y="1075676"/>
                </a:cubicBezTo>
                <a:cubicBezTo>
                  <a:pt x="9456330" y="1079256"/>
                  <a:pt x="9525512" y="1092351"/>
                  <a:pt x="9306306" y="1075676"/>
                </a:cubicBezTo>
                <a:cubicBezTo>
                  <a:pt x="9087100" y="1059001"/>
                  <a:pt x="8620907" y="1109937"/>
                  <a:pt x="8438769" y="1075676"/>
                </a:cubicBezTo>
                <a:cubicBezTo>
                  <a:pt x="8256631" y="1041415"/>
                  <a:pt x="7950474" y="1107800"/>
                  <a:pt x="7781544" y="1075676"/>
                </a:cubicBezTo>
                <a:cubicBezTo>
                  <a:pt x="7612615" y="1043552"/>
                  <a:pt x="7496249" y="1075270"/>
                  <a:pt x="7334631" y="1075676"/>
                </a:cubicBezTo>
                <a:cubicBezTo>
                  <a:pt x="7173013" y="1076082"/>
                  <a:pt x="6878574" y="1099418"/>
                  <a:pt x="6677406" y="1075676"/>
                </a:cubicBezTo>
                <a:cubicBezTo>
                  <a:pt x="6476238" y="1051934"/>
                  <a:pt x="6439581" y="1059314"/>
                  <a:pt x="6335649" y="1075676"/>
                </a:cubicBezTo>
                <a:cubicBezTo>
                  <a:pt x="6231717" y="1092038"/>
                  <a:pt x="6135578" y="1082342"/>
                  <a:pt x="5993892" y="1075676"/>
                </a:cubicBezTo>
                <a:cubicBezTo>
                  <a:pt x="5852206" y="1069010"/>
                  <a:pt x="5510139" y="1044594"/>
                  <a:pt x="5336667" y="1075676"/>
                </a:cubicBezTo>
                <a:cubicBezTo>
                  <a:pt x="5163196" y="1106758"/>
                  <a:pt x="4995694" y="1069606"/>
                  <a:pt x="4889754" y="1075676"/>
                </a:cubicBezTo>
                <a:cubicBezTo>
                  <a:pt x="4783814" y="1081746"/>
                  <a:pt x="4495120" y="1081268"/>
                  <a:pt x="4127373" y="1075676"/>
                </a:cubicBezTo>
                <a:cubicBezTo>
                  <a:pt x="3759626" y="1070084"/>
                  <a:pt x="3886665" y="1078084"/>
                  <a:pt x="3680460" y="1075676"/>
                </a:cubicBezTo>
                <a:cubicBezTo>
                  <a:pt x="3474255" y="1073268"/>
                  <a:pt x="3123909" y="1094191"/>
                  <a:pt x="2918079" y="1075676"/>
                </a:cubicBezTo>
                <a:cubicBezTo>
                  <a:pt x="2712249" y="1057161"/>
                  <a:pt x="2688971" y="1062373"/>
                  <a:pt x="2576322" y="1075676"/>
                </a:cubicBezTo>
                <a:cubicBezTo>
                  <a:pt x="2463673" y="1088979"/>
                  <a:pt x="2127678" y="1097325"/>
                  <a:pt x="1813941" y="1075676"/>
                </a:cubicBezTo>
                <a:cubicBezTo>
                  <a:pt x="1500204" y="1054027"/>
                  <a:pt x="1545667" y="1086181"/>
                  <a:pt x="1367028" y="1075676"/>
                </a:cubicBezTo>
                <a:cubicBezTo>
                  <a:pt x="1188389" y="1065171"/>
                  <a:pt x="1188334" y="1066240"/>
                  <a:pt x="1025271" y="1075676"/>
                </a:cubicBezTo>
                <a:cubicBezTo>
                  <a:pt x="862208" y="1085112"/>
                  <a:pt x="759610" y="1085720"/>
                  <a:pt x="578358" y="1075676"/>
                </a:cubicBezTo>
                <a:cubicBezTo>
                  <a:pt x="397106" y="1065632"/>
                  <a:pt x="120249" y="1055955"/>
                  <a:pt x="0" y="1075676"/>
                </a:cubicBezTo>
                <a:cubicBezTo>
                  <a:pt x="-16197" y="934331"/>
                  <a:pt x="16320" y="781294"/>
                  <a:pt x="0" y="559352"/>
                </a:cubicBezTo>
                <a:cubicBezTo>
                  <a:pt x="-16320" y="337410"/>
                  <a:pt x="25727" y="176764"/>
                  <a:pt x="0" y="0"/>
                </a:cubicBezTo>
                <a:close/>
              </a:path>
            </a:pathLst>
          </a:custGeom>
          <a:solidFill>
            <a:schemeClr val="bg1"/>
          </a:solidFill>
          <a:ln w="28575">
            <a:solidFill>
              <a:srgbClr val="05255D"/>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dirty="0"/>
          </a:p>
        </p:txBody>
      </p:sp>
      <p:sp>
        <p:nvSpPr>
          <p:cNvPr id="12" name="TextBox 11">
            <a:extLst>
              <a:ext uri="{FF2B5EF4-FFF2-40B4-BE49-F238E27FC236}">
                <a16:creationId xmlns:a16="http://schemas.microsoft.com/office/drawing/2014/main" id="{3BD24B97-3133-0E32-02E2-426C3BEFB785}"/>
              </a:ext>
            </a:extLst>
          </p:cNvPr>
          <p:cNvSpPr txBox="1"/>
          <p:nvPr/>
        </p:nvSpPr>
        <p:spPr>
          <a:xfrm>
            <a:off x="838200" y="4119896"/>
            <a:ext cx="10717162" cy="954107"/>
          </a:xfrm>
          <a:prstGeom prst="rect">
            <a:avLst/>
          </a:prstGeom>
          <a:noFill/>
        </p:spPr>
        <p:txBody>
          <a:bodyPr wrap="square" rtlCol="0">
            <a:spAutoFit/>
          </a:bodyPr>
          <a:lstStyle/>
          <a:p>
            <a:r>
              <a:rPr lang="en-US" sz="2800" b="1" dirty="0">
                <a:solidFill>
                  <a:srgbClr val="00205B"/>
                </a:solidFill>
                <a:latin typeface="Arial" panose="020B0604020202020204" pitchFamily="34" charset="0"/>
                <a:cs typeface="Arial" panose="020B0604020202020204" pitchFamily="34" charset="0"/>
              </a:rPr>
              <a:t>the planets are getting closer together (the distance between them decreases).</a:t>
            </a:r>
          </a:p>
        </p:txBody>
      </p:sp>
      <p:sp>
        <p:nvSpPr>
          <p:cNvPr id="14" name="TextBox 13">
            <a:extLst>
              <a:ext uri="{FF2B5EF4-FFF2-40B4-BE49-F238E27FC236}">
                <a16:creationId xmlns:a16="http://schemas.microsoft.com/office/drawing/2014/main" id="{3DE08B7A-0280-9975-9E54-E481BAEA2DC4}"/>
              </a:ext>
            </a:extLst>
          </p:cNvPr>
          <p:cNvSpPr txBox="1"/>
          <p:nvPr/>
        </p:nvSpPr>
        <p:spPr>
          <a:xfrm>
            <a:off x="948813" y="5629601"/>
            <a:ext cx="10404987" cy="954107"/>
          </a:xfrm>
          <a:prstGeom prst="rect">
            <a:avLst/>
          </a:prstGeom>
          <a:noFill/>
        </p:spPr>
        <p:txBody>
          <a:bodyPr wrap="square" rtlCol="0">
            <a:spAutoFit/>
          </a:bodyPr>
          <a:lstStyle/>
          <a:p>
            <a:r>
              <a:rPr lang="en-US" sz="2800" b="1" dirty="0">
                <a:solidFill>
                  <a:srgbClr val="00205B"/>
                </a:solidFill>
                <a:latin typeface="Arial" panose="020B0604020202020204" pitchFamily="34" charset="0"/>
                <a:cs typeface="Arial" panose="020B0604020202020204" pitchFamily="34" charset="0"/>
              </a:rPr>
              <a:t>the planets are getting further apart (the distance between them increases).</a:t>
            </a:r>
          </a:p>
        </p:txBody>
      </p:sp>
      <p:sp>
        <p:nvSpPr>
          <p:cNvPr id="15" name="Oval 14">
            <a:extLst>
              <a:ext uri="{FF2B5EF4-FFF2-40B4-BE49-F238E27FC236}">
                <a16:creationId xmlns:a16="http://schemas.microsoft.com/office/drawing/2014/main" id="{1D39F490-AA3E-CC37-CFA9-ABE2BF8BF597}"/>
              </a:ext>
            </a:extLst>
          </p:cNvPr>
          <p:cNvSpPr/>
          <p:nvPr/>
        </p:nvSpPr>
        <p:spPr>
          <a:xfrm>
            <a:off x="5095567" y="2276339"/>
            <a:ext cx="2000865" cy="891384"/>
          </a:xfrm>
          <a:prstGeom prst="ellipse">
            <a:avLst/>
          </a:prstGeom>
          <a:noFill/>
          <a:ln w="57150">
            <a:solidFill>
              <a:srgbClr val="2CD5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8019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1168B0-6CA0-E46E-73EC-C0F42D858FD4}"/>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7C110A1-87D6-8C2A-368D-668632B604CB}"/>
              </a:ext>
            </a:extLst>
          </p:cNvPr>
          <p:cNvSpPr>
            <a:spLocks noGrp="1"/>
          </p:cNvSpPr>
          <p:nvPr>
            <p:ph idx="1"/>
          </p:nvPr>
        </p:nvSpPr>
        <p:spPr>
          <a:xfrm>
            <a:off x="446809" y="1603952"/>
            <a:ext cx="7460673" cy="4351338"/>
          </a:xfrm>
        </p:spPr>
        <p:txBody>
          <a:bodyPr>
            <a:normAutofit lnSpcReduction="10000"/>
          </a:bodyPr>
          <a:lstStyle/>
          <a:p>
            <a:pPr marL="0" indent="0">
              <a:buNone/>
            </a:pPr>
            <a:r>
              <a:rPr lang="en-GB" dirty="0">
                <a:latin typeface="Arial" panose="020B0604020202020204" pitchFamily="34" charset="0"/>
                <a:cs typeface="Arial" panose="020B0604020202020204" pitchFamily="34" charset="0"/>
              </a:rPr>
              <a:t>Now you know how the planets move in the Solar System and why Mars </a:t>
            </a:r>
            <a:r>
              <a:rPr lang="en-GB" b="1" dirty="0">
                <a:latin typeface="Arial" panose="020B0604020202020204" pitchFamily="34" charset="0"/>
                <a:cs typeface="Arial" panose="020B0604020202020204" pitchFamily="34" charset="0"/>
              </a:rPr>
              <a:t>looks</a:t>
            </a:r>
            <a:r>
              <a:rPr lang="en-GB" dirty="0">
                <a:latin typeface="Arial" panose="020B0604020202020204" pitchFamily="34" charset="0"/>
                <a:cs typeface="Arial" panose="020B0604020202020204" pitchFamily="34" charset="0"/>
              </a:rPr>
              <a:t> like it changes size </a:t>
            </a:r>
            <a:r>
              <a:rPr lang="en-GB" b="1" dirty="0">
                <a:latin typeface="Arial" panose="020B0604020202020204" pitchFamily="34" charset="0"/>
                <a:cs typeface="Arial" panose="020B0604020202020204" pitchFamily="34" charset="0"/>
              </a:rPr>
              <a:t>from here on Earth.</a:t>
            </a:r>
          </a:p>
          <a:p>
            <a:pPr marL="0" indent="0">
              <a:buNone/>
            </a:pPr>
            <a:endParaRPr lang="en-GB" dirty="0">
              <a:latin typeface="Arial" panose="020B0604020202020204" pitchFamily="34" charset="0"/>
              <a:cs typeface="Arial" panose="020B0604020202020204" pitchFamily="34" charset="0"/>
            </a:endParaRPr>
          </a:p>
          <a:p>
            <a:pPr marL="0" indent="0">
              <a:buNone/>
            </a:pPr>
            <a:r>
              <a:rPr lang="en-GB" b="1" dirty="0">
                <a:latin typeface="Arial" panose="020B0604020202020204" pitchFamily="34" charset="0"/>
                <a:cs typeface="Arial" panose="020B0604020202020204" pitchFamily="34" charset="0"/>
              </a:rPr>
              <a:t>It doesn’t really change size – it just gets further away!</a:t>
            </a:r>
          </a:p>
          <a:p>
            <a:pPr marL="0" indent="0">
              <a:buNone/>
            </a:pPr>
            <a:endParaRPr lang="en-GB" dirty="0">
              <a:latin typeface="Arial" panose="020B0604020202020204" pitchFamily="34" charset="0"/>
              <a:cs typeface="Arial" panose="020B0604020202020204" pitchFamily="34" charset="0"/>
            </a:endParaRPr>
          </a:p>
          <a:p>
            <a:pPr marL="0" indent="0">
              <a:buNone/>
            </a:pPr>
            <a:r>
              <a:rPr lang="en-GB" dirty="0">
                <a:latin typeface="Arial" panose="020B0604020202020204" pitchFamily="34" charset="0"/>
                <a:cs typeface="Arial" panose="020B0604020202020204" pitchFamily="34" charset="0"/>
              </a:rPr>
              <a:t>You’ll need to consider this in the final investigation, where we will plan our launch date to Mars!</a:t>
            </a:r>
          </a:p>
        </p:txBody>
      </p:sp>
      <p:pic>
        <p:nvPicPr>
          <p:cNvPr id="3" name="Graphic 2" descr="Rocket with solid fill">
            <a:extLst>
              <a:ext uri="{FF2B5EF4-FFF2-40B4-BE49-F238E27FC236}">
                <a16:creationId xmlns:a16="http://schemas.microsoft.com/office/drawing/2014/main" id="{C8878D9E-8B6B-5977-A356-A3BADE3D13D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07482" y="2117581"/>
            <a:ext cx="3837709" cy="3837709"/>
          </a:xfrm>
          <a:prstGeom prst="rect">
            <a:avLst/>
          </a:prstGeom>
        </p:spPr>
      </p:pic>
    </p:spTree>
    <p:extLst>
      <p:ext uri="{BB962C8B-B14F-4D97-AF65-F5344CB8AC3E}">
        <p14:creationId xmlns:p14="http://schemas.microsoft.com/office/powerpoint/2010/main" val="12099158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4A09B-B001-F8C8-AFC7-79074AD3345E}"/>
              </a:ext>
            </a:extLst>
          </p:cNvPr>
          <p:cNvSpPr>
            <a:spLocks noGrp="1"/>
          </p:cNvSpPr>
          <p:nvPr>
            <p:ph type="title"/>
          </p:nvPr>
        </p:nvSpPr>
        <p:spPr/>
        <p:txBody>
          <a:bodyPr>
            <a:normAutofit fontScale="90000"/>
          </a:bodyPr>
          <a:lstStyle/>
          <a:p>
            <a:r>
              <a:rPr lang="en-US" b="1" dirty="0">
                <a:latin typeface="Arial Narrow" panose="020B0604020202020204" pitchFamily="34" charset="0"/>
                <a:cs typeface="Arial Narrow" panose="020B0604020202020204" pitchFamily="34" charset="0"/>
              </a:rPr>
              <a:t>Order the Planets</a:t>
            </a:r>
          </a:p>
        </p:txBody>
      </p:sp>
      <p:sp>
        <p:nvSpPr>
          <p:cNvPr id="3" name="Content Placeholder 2">
            <a:extLst>
              <a:ext uri="{FF2B5EF4-FFF2-40B4-BE49-F238E27FC236}">
                <a16:creationId xmlns:a16="http://schemas.microsoft.com/office/drawing/2014/main" id="{118FF510-4431-FD60-D3B4-E67AA3487743}"/>
              </a:ext>
            </a:extLst>
          </p:cNvPr>
          <p:cNvSpPr>
            <a:spLocks noGrp="1"/>
          </p:cNvSpPr>
          <p:nvPr>
            <p:ph idx="1"/>
          </p:nvPr>
        </p:nvSpPr>
        <p:spPr/>
        <p:txBody>
          <a:bodyPr/>
          <a:lstStyle/>
          <a:p>
            <a:pPr marL="0" indent="0">
              <a:buNone/>
            </a:pPr>
            <a:r>
              <a:rPr lang="en-GB" dirty="0">
                <a:solidFill>
                  <a:srgbClr val="001F5B"/>
                </a:solidFill>
                <a:latin typeface="Arial" panose="020B0604020202020204" pitchFamily="34" charset="0"/>
                <a:cs typeface="Arial" panose="020B0604020202020204" pitchFamily="34" charset="0"/>
              </a:rPr>
              <a:t>The planets are large, spherical objects that move around the Sun. But they are all positioned at different distances from it.</a:t>
            </a:r>
          </a:p>
          <a:p>
            <a:pPr marL="0" indent="0">
              <a:buNone/>
            </a:pPr>
            <a:endParaRPr lang="en-US" dirty="0">
              <a:latin typeface="Arial" panose="020B0604020202020204" pitchFamily="34" charset="0"/>
              <a:cs typeface="Arial" panose="020B0604020202020204" pitchFamily="34" charset="0"/>
            </a:endParaRPr>
          </a:p>
          <a:p>
            <a:pPr marL="0" indent="0">
              <a:buNone/>
            </a:pPr>
            <a:r>
              <a:rPr lang="en-GB" dirty="0">
                <a:solidFill>
                  <a:srgbClr val="001F5B"/>
                </a:solidFill>
                <a:latin typeface="Arial" panose="020B0604020202020204" pitchFamily="34" charset="0"/>
                <a:cs typeface="Arial" panose="020B0604020202020204" pitchFamily="34" charset="0"/>
              </a:rPr>
              <a:t>Name the planets in order of distance (near to far) from the Sun:</a:t>
            </a:r>
          </a:p>
          <a:p>
            <a:pPr marL="0" indent="0">
              <a:buNone/>
            </a:pPr>
            <a:endParaRPr lang="en-US" dirty="0"/>
          </a:p>
        </p:txBody>
      </p:sp>
      <p:sp>
        <p:nvSpPr>
          <p:cNvPr id="4" name="TextBox 3">
            <a:extLst>
              <a:ext uri="{FF2B5EF4-FFF2-40B4-BE49-F238E27FC236}">
                <a16:creationId xmlns:a16="http://schemas.microsoft.com/office/drawing/2014/main" id="{96138C69-CEAC-EA83-38C2-2564965FD2A7}"/>
              </a:ext>
            </a:extLst>
          </p:cNvPr>
          <p:cNvSpPr txBox="1"/>
          <p:nvPr/>
        </p:nvSpPr>
        <p:spPr>
          <a:xfrm>
            <a:off x="2284433" y="4001294"/>
            <a:ext cx="6254226" cy="2299797"/>
          </a:xfrm>
          <a:custGeom>
            <a:avLst/>
            <a:gdLst>
              <a:gd name="csX0" fmla="*/ 0 w 6254226"/>
              <a:gd name="csY0" fmla="*/ 0 h 2299797"/>
              <a:gd name="csX1" fmla="*/ 632372 w 6254226"/>
              <a:gd name="csY1" fmla="*/ 0 h 2299797"/>
              <a:gd name="csX2" fmla="*/ 1264743 w 6254226"/>
              <a:gd name="csY2" fmla="*/ 0 h 2299797"/>
              <a:gd name="csX3" fmla="*/ 1834573 w 6254226"/>
              <a:gd name="csY3" fmla="*/ 0 h 2299797"/>
              <a:gd name="csX4" fmla="*/ 2341860 w 6254226"/>
              <a:gd name="csY4" fmla="*/ 0 h 2299797"/>
              <a:gd name="csX5" fmla="*/ 3036774 w 6254226"/>
              <a:gd name="csY5" fmla="*/ 0 h 2299797"/>
              <a:gd name="csX6" fmla="*/ 3606604 w 6254226"/>
              <a:gd name="csY6" fmla="*/ 0 h 2299797"/>
              <a:gd name="csX7" fmla="*/ 4426602 w 6254226"/>
              <a:gd name="csY7" fmla="*/ 0 h 2299797"/>
              <a:gd name="csX8" fmla="*/ 4996432 w 6254226"/>
              <a:gd name="csY8" fmla="*/ 0 h 2299797"/>
              <a:gd name="csX9" fmla="*/ 6254226 w 6254226"/>
              <a:gd name="csY9" fmla="*/ 0 h 2299797"/>
              <a:gd name="csX10" fmla="*/ 6254226 w 6254226"/>
              <a:gd name="csY10" fmla="*/ 528953 h 2299797"/>
              <a:gd name="csX11" fmla="*/ 6254226 w 6254226"/>
              <a:gd name="csY11" fmla="*/ 1034909 h 2299797"/>
              <a:gd name="csX12" fmla="*/ 6254226 w 6254226"/>
              <a:gd name="csY12" fmla="*/ 1655854 h 2299797"/>
              <a:gd name="csX13" fmla="*/ 6254226 w 6254226"/>
              <a:gd name="csY13" fmla="*/ 2299797 h 2299797"/>
              <a:gd name="csX14" fmla="*/ 5684397 w 6254226"/>
              <a:gd name="csY14" fmla="*/ 2299797 h 2299797"/>
              <a:gd name="csX15" fmla="*/ 5052025 w 6254226"/>
              <a:gd name="csY15" fmla="*/ 2299797 h 2299797"/>
              <a:gd name="csX16" fmla="*/ 4357111 w 6254226"/>
              <a:gd name="csY16" fmla="*/ 2299797 h 2299797"/>
              <a:gd name="csX17" fmla="*/ 3599655 w 6254226"/>
              <a:gd name="csY17" fmla="*/ 2299797 h 2299797"/>
              <a:gd name="csX18" fmla="*/ 3092367 w 6254226"/>
              <a:gd name="csY18" fmla="*/ 2299797 h 2299797"/>
              <a:gd name="csX19" fmla="*/ 2397453 w 6254226"/>
              <a:gd name="csY19" fmla="*/ 2299797 h 2299797"/>
              <a:gd name="csX20" fmla="*/ 1577455 w 6254226"/>
              <a:gd name="csY20" fmla="*/ 2299797 h 2299797"/>
              <a:gd name="csX21" fmla="*/ 1070168 w 6254226"/>
              <a:gd name="csY21" fmla="*/ 2299797 h 2299797"/>
              <a:gd name="csX22" fmla="*/ 0 w 6254226"/>
              <a:gd name="csY22" fmla="*/ 2299797 h 2299797"/>
              <a:gd name="csX23" fmla="*/ 0 w 6254226"/>
              <a:gd name="csY23" fmla="*/ 1747846 h 2299797"/>
              <a:gd name="csX24" fmla="*/ 0 w 6254226"/>
              <a:gd name="csY24" fmla="*/ 1149899 h 2299797"/>
              <a:gd name="csX25" fmla="*/ 0 w 6254226"/>
              <a:gd name="csY25" fmla="*/ 597947 h 2299797"/>
              <a:gd name="csX26" fmla="*/ 0 w 6254226"/>
              <a:gd name="csY26" fmla="*/ 0 h 229979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6254226" h="2299797" fill="none" extrusionOk="0">
                <a:moveTo>
                  <a:pt x="0" y="0"/>
                </a:moveTo>
                <a:cubicBezTo>
                  <a:pt x="160114" y="12740"/>
                  <a:pt x="346006" y="-12754"/>
                  <a:pt x="632372" y="0"/>
                </a:cubicBezTo>
                <a:cubicBezTo>
                  <a:pt x="918738" y="12754"/>
                  <a:pt x="1050768" y="24974"/>
                  <a:pt x="1264743" y="0"/>
                </a:cubicBezTo>
                <a:cubicBezTo>
                  <a:pt x="1478718" y="-24974"/>
                  <a:pt x="1598805" y="14602"/>
                  <a:pt x="1834573" y="0"/>
                </a:cubicBezTo>
                <a:cubicBezTo>
                  <a:pt x="2070341" y="-14602"/>
                  <a:pt x="2147694" y="-19523"/>
                  <a:pt x="2341860" y="0"/>
                </a:cubicBezTo>
                <a:cubicBezTo>
                  <a:pt x="2536026" y="19523"/>
                  <a:pt x="2846403" y="-9564"/>
                  <a:pt x="3036774" y="0"/>
                </a:cubicBezTo>
                <a:cubicBezTo>
                  <a:pt x="3227145" y="9564"/>
                  <a:pt x="3344083" y="19907"/>
                  <a:pt x="3606604" y="0"/>
                </a:cubicBezTo>
                <a:cubicBezTo>
                  <a:pt x="3869125" y="-19907"/>
                  <a:pt x="4042616" y="-2318"/>
                  <a:pt x="4426602" y="0"/>
                </a:cubicBezTo>
                <a:cubicBezTo>
                  <a:pt x="4810588" y="2318"/>
                  <a:pt x="4843979" y="-4184"/>
                  <a:pt x="4996432" y="0"/>
                </a:cubicBezTo>
                <a:cubicBezTo>
                  <a:pt x="5148885" y="4184"/>
                  <a:pt x="5784593" y="48716"/>
                  <a:pt x="6254226" y="0"/>
                </a:cubicBezTo>
                <a:cubicBezTo>
                  <a:pt x="6235381" y="230360"/>
                  <a:pt x="6271998" y="349671"/>
                  <a:pt x="6254226" y="528953"/>
                </a:cubicBezTo>
                <a:cubicBezTo>
                  <a:pt x="6236454" y="708235"/>
                  <a:pt x="6238814" y="870937"/>
                  <a:pt x="6254226" y="1034909"/>
                </a:cubicBezTo>
                <a:cubicBezTo>
                  <a:pt x="6269638" y="1198881"/>
                  <a:pt x="6232666" y="1426684"/>
                  <a:pt x="6254226" y="1655854"/>
                </a:cubicBezTo>
                <a:cubicBezTo>
                  <a:pt x="6275786" y="1885025"/>
                  <a:pt x="6264722" y="2170995"/>
                  <a:pt x="6254226" y="2299797"/>
                </a:cubicBezTo>
                <a:cubicBezTo>
                  <a:pt x="6009103" y="2288543"/>
                  <a:pt x="5824569" y="2324526"/>
                  <a:pt x="5684397" y="2299797"/>
                </a:cubicBezTo>
                <a:cubicBezTo>
                  <a:pt x="5544225" y="2275068"/>
                  <a:pt x="5306058" y="2282512"/>
                  <a:pt x="5052025" y="2299797"/>
                </a:cubicBezTo>
                <a:cubicBezTo>
                  <a:pt x="4797992" y="2317082"/>
                  <a:pt x="4689981" y="2331746"/>
                  <a:pt x="4357111" y="2299797"/>
                </a:cubicBezTo>
                <a:cubicBezTo>
                  <a:pt x="4024241" y="2267848"/>
                  <a:pt x="3790483" y="2266287"/>
                  <a:pt x="3599655" y="2299797"/>
                </a:cubicBezTo>
                <a:cubicBezTo>
                  <a:pt x="3408827" y="2333307"/>
                  <a:pt x="3324867" y="2318026"/>
                  <a:pt x="3092367" y="2299797"/>
                </a:cubicBezTo>
                <a:cubicBezTo>
                  <a:pt x="2859867" y="2281568"/>
                  <a:pt x="2656176" y="2299087"/>
                  <a:pt x="2397453" y="2299797"/>
                </a:cubicBezTo>
                <a:cubicBezTo>
                  <a:pt x="2138730" y="2300507"/>
                  <a:pt x="1816152" y="2312509"/>
                  <a:pt x="1577455" y="2299797"/>
                </a:cubicBezTo>
                <a:cubicBezTo>
                  <a:pt x="1338758" y="2287085"/>
                  <a:pt x="1309674" y="2302451"/>
                  <a:pt x="1070168" y="2299797"/>
                </a:cubicBezTo>
                <a:cubicBezTo>
                  <a:pt x="830662" y="2297143"/>
                  <a:pt x="529042" y="2327775"/>
                  <a:pt x="0" y="2299797"/>
                </a:cubicBezTo>
                <a:cubicBezTo>
                  <a:pt x="-2359" y="2087594"/>
                  <a:pt x="25632" y="1935766"/>
                  <a:pt x="0" y="1747846"/>
                </a:cubicBezTo>
                <a:cubicBezTo>
                  <a:pt x="-25632" y="1559926"/>
                  <a:pt x="17236" y="1422846"/>
                  <a:pt x="0" y="1149899"/>
                </a:cubicBezTo>
                <a:cubicBezTo>
                  <a:pt x="-17236" y="876952"/>
                  <a:pt x="5930" y="721271"/>
                  <a:pt x="0" y="597947"/>
                </a:cubicBezTo>
                <a:cubicBezTo>
                  <a:pt x="-5930" y="474623"/>
                  <a:pt x="21829" y="276077"/>
                  <a:pt x="0" y="0"/>
                </a:cubicBezTo>
                <a:close/>
              </a:path>
              <a:path w="6254226" h="2299797" stroke="0" extrusionOk="0">
                <a:moveTo>
                  <a:pt x="0" y="0"/>
                </a:moveTo>
                <a:cubicBezTo>
                  <a:pt x="318291" y="2122"/>
                  <a:pt x="401617" y="16786"/>
                  <a:pt x="694914" y="0"/>
                </a:cubicBezTo>
                <a:cubicBezTo>
                  <a:pt x="988211" y="-16786"/>
                  <a:pt x="1335021" y="17097"/>
                  <a:pt x="1514913" y="0"/>
                </a:cubicBezTo>
                <a:cubicBezTo>
                  <a:pt x="1694805" y="-17097"/>
                  <a:pt x="1815338" y="4835"/>
                  <a:pt x="2022200" y="0"/>
                </a:cubicBezTo>
                <a:cubicBezTo>
                  <a:pt x="2229062" y="-4835"/>
                  <a:pt x="2417097" y="13113"/>
                  <a:pt x="2654571" y="0"/>
                </a:cubicBezTo>
                <a:cubicBezTo>
                  <a:pt x="2892045" y="-13113"/>
                  <a:pt x="3051538" y="-31190"/>
                  <a:pt x="3412028" y="0"/>
                </a:cubicBezTo>
                <a:cubicBezTo>
                  <a:pt x="3772518" y="31190"/>
                  <a:pt x="4046498" y="31243"/>
                  <a:pt x="4232026" y="0"/>
                </a:cubicBezTo>
                <a:cubicBezTo>
                  <a:pt x="4417554" y="-31243"/>
                  <a:pt x="4746292" y="27260"/>
                  <a:pt x="5052025" y="0"/>
                </a:cubicBezTo>
                <a:cubicBezTo>
                  <a:pt x="5357758" y="-27260"/>
                  <a:pt x="5381825" y="-18985"/>
                  <a:pt x="5621854" y="0"/>
                </a:cubicBezTo>
                <a:cubicBezTo>
                  <a:pt x="5861883" y="18985"/>
                  <a:pt x="5999553" y="25614"/>
                  <a:pt x="6254226" y="0"/>
                </a:cubicBezTo>
                <a:cubicBezTo>
                  <a:pt x="6274925" y="230832"/>
                  <a:pt x="6279563" y="346053"/>
                  <a:pt x="6254226" y="528953"/>
                </a:cubicBezTo>
                <a:cubicBezTo>
                  <a:pt x="6228889" y="711853"/>
                  <a:pt x="6279607" y="944114"/>
                  <a:pt x="6254226" y="1080905"/>
                </a:cubicBezTo>
                <a:cubicBezTo>
                  <a:pt x="6228845" y="1217696"/>
                  <a:pt x="6225243" y="1497052"/>
                  <a:pt x="6254226" y="1678852"/>
                </a:cubicBezTo>
                <a:cubicBezTo>
                  <a:pt x="6283209" y="1860652"/>
                  <a:pt x="6233034" y="2002428"/>
                  <a:pt x="6254226" y="2299797"/>
                </a:cubicBezTo>
                <a:cubicBezTo>
                  <a:pt x="6127242" y="2273124"/>
                  <a:pt x="5897164" y="2277547"/>
                  <a:pt x="5684397" y="2299797"/>
                </a:cubicBezTo>
                <a:cubicBezTo>
                  <a:pt x="5471630" y="2322047"/>
                  <a:pt x="5284286" y="2268620"/>
                  <a:pt x="4989483" y="2299797"/>
                </a:cubicBezTo>
                <a:cubicBezTo>
                  <a:pt x="4694680" y="2330974"/>
                  <a:pt x="4590262" y="2316347"/>
                  <a:pt x="4419653" y="2299797"/>
                </a:cubicBezTo>
                <a:cubicBezTo>
                  <a:pt x="4249044" y="2283248"/>
                  <a:pt x="3793439" y="2266001"/>
                  <a:pt x="3599655" y="2299797"/>
                </a:cubicBezTo>
                <a:cubicBezTo>
                  <a:pt x="3405871" y="2333593"/>
                  <a:pt x="3130268" y="2311461"/>
                  <a:pt x="2842198" y="2299797"/>
                </a:cubicBezTo>
                <a:cubicBezTo>
                  <a:pt x="2554128" y="2288133"/>
                  <a:pt x="2453223" y="2293625"/>
                  <a:pt x="2209827" y="2299797"/>
                </a:cubicBezTo>
                <a:cubicBezTo>
                  <a:pt x="1966431" y="2305969"/>
                  <a:pt x="1890648" y="2326733"/>
                  <a:pt x="1577455" y="2299797"/>
                </a:cubicBezTo>
                <a:cubicBezTo>
                  <a:pt x="1264262" y="2272861"/>
                  <a:pt x="1309489" y="2299329"/>
                  <a:pt x="1070168" y="2299797"/>
                </a:cubicBezTo>
                <a:cubicBezTo>
                  <a:pt x="830847" y="2300265"/>
                  <a:pt x="523416" y="2297107"/>
                  <a:pt x="0" y="2299797"/>
                </a:cubicBezTo>
                <a:cubicBezTo>
                  <a:pt x="17362" y="2132237"/>
                  <a:pt x="20040" y="1918459"/>
                  <a:pt x="0" y="1701850"/>
                </a:cubicBezTo>
                <a:cubicBezTo>
                  <a:pt x="-20040" y="1485241"/>
                  <a:pt x="26575" y="1337529"/>
                  <a:pt x="0" y="1149899"/>
                </a:cubicBezTo>
                <a:cubicBezTo>
                  <a:pt x="-26575" y="962269"/>
                  <a:pt x="-21717" y="766946"/>
                  <a:pt x="0" y="528953"/>
                </a:cubicBezTo>
                <a:cubicBezTo>
                  <a:pt x="21717" y="290960"/>
                  <a:pt x="-6109" y="176217"/>
                  <a:pt x="0" y="0"/>
                </a:cubicBezTo>
                <a:close/>
              </a:path>
            </a:pathLst>
          </a:custGeom>
          <a:solidFill>
            <a:schemeClr val="bg1"/>
          </a:solidFill>
          <a:ln w="38100">
            <a:solidFill>
              <a:schemeClr val="tx2"/>
            </a:solidFill>
            <a:extLst>
              <a:ext uri="{C807C97D-BFC1-408E-A445-0C87EB9F89A2}">
                <ask:lineSketchStyleProps xmlns:ask="http://schemas.microsoft.com/office/drawing/2018/sketchyshapes" sd="481711788">
                  <a:prstGeom prst="rect">
                    <a:avLst/>
                  </a:prstGeom>
                  <ask:type>
                    <ask:lineSketchFreehand/>
                  </ask:type>
                </ask:lineSketchStyleProps>
              </a:ext>
            </a:extLst>
          </a:ln>
        </p:spPr>
        <p:txBody>
          <a:bodyPr wrap="square" numCol="2" rtlCol="0">
            <a:spAutoFit/>
          </a:bodyPr>
          <a:lstStyle/>
          <a:p>
            <a:pPr>
              <a:spcBef>
                <a:spcPts val="600"/>
              </a:spcBef>
              <a:spcAft>
                <a:spcPts val="600"/>
              </a:spcAft>
            </a:pPr>
            <a:r>
              <a:rPr lang="en-GB" sz="2800" dirty="0">
                <a:solidFill>
                  <a:srgbClr val="05255D"/>
                </a:solidFill>
                <a:latin typeface="Arial" panose="020B0604020202020204" pitchFamily="34" charset="0"/>
                <a:cs typeface="Arial" panose="020B0604020202020204" pitchFamily="34" charset="0"/>
              </a:rPr>
              <a:t>1. Mercury</a:t>
            </a:r>
          </a:p>
          <a:p>
            <a:pPr>
              <a:spcBef>
                <a:spcPts val="600"/>
              </a:spcBef>
              <a:spcAft>
                <a:spcPts val="600"/>
              </a:spcAft>
            </a:pPr>
            <a:r>
              <a:rPr lang="en-GB" sz="2800" dirty="0">
                <a:solidFill>
                  <a:srgbClr val="05255D"/>
                </a:solidFill>
                <a:latin typeface="Arial" panose="020B0604020202020204" pitchFamily="34" charset="0"/>
                <a:cs typeface="Arial" panose="020B0604020202020204" pitchFamily="34" charset="0"/>
              </a:rPr>
              <a:t>2. Venus</a:t>
            </a:r>
          </a:p>
          <a:p>
            <a:pPr>
              <a:spcBef>
                <a:spcPts val="600"/>
              </a:spcBef>
              <a:spcAft>
                <a:spcPts val="600"/>
              </a:spcAft>
            </a:pPr>
            <a:r>
              <a:rPr lang="en-GB" sz="2800" dirty="0">
                <a:solidFill>
                  <a:srgbClr val="05255D"/>
                </a:solidFill>
                <a:latin typeface="Arial" panose="020B0604020202020204" pitchFamily="34" charset="0"/>
                <a:cs typeface="Arial" panose="020B0604020202020204" pitchFamily="34" charset="0"/>
              </a:rPr>
              <a:t>3. Earth</a:t>
            </a:r>
          </a:p>
          <a:p>
            <a:pPr>
              <a:spcBef>
                <a:spcPts val="600"/>
              </a:spcBef>
              <a:spcAft>
                <a:spcPts val="600"/>
              </a:spcAft>
            </a:pPr>
            <a:r>
              <a:rPr lang="en-GB" sz="2800" dirty="0">
                <a:solidFill>
                  <a:srgbClr val="05255D"/>
                </a:solidFill>
                <a:latin typeface="Arial" panose="020B0604020202020204" pitchFamily="34" charset="0"/>
                <a:cs typeface="Arial" panose="020B0604020202020204" pitchFamily="34" charset="0"/>
              </a:rPr>
              <a:t>4. Mars</a:t>
            </a:r>
          </a:p>
          <a:p>
            <a:pPr>
              <a:spcBef>
                <a:spcPts val="600"/>
              </a:spcBef>
              <a:spcAft>
                <a:spcPts val="600"/>
              </a:spcAft>
            </a:pPr>
            <a:r>
              <a:rPr lang="en-GB" sz="2800" dirty="0">
                <a:solidFill>
                  <a:srgbClr val="05255D"/>
                </a:solidFill>
                <a:latin typeface="Arial" panose="020B0604020202020204" pitchFamily="34" charset="0"/>
                <a:cs typeface="Arial" panose="020B0604020202020204" pitchFamily="34" charset="0"/>
              </a:rPr>
              <a:t>5. Jupiter</a:t>
            </a:r>
          </a:p>
          <a:p>
            <a:pPr>
              <a:spcBef>
                <a:spcPts val="600"/>
              </a:spcBef>
              <a:spcAft>
                <a:spcPts val="600"/>
              </a:spcAft>
            </a:pPr>
            <a:r>
              <a:rPr lang="en-GB" sz="2800" dirty="0">
                <a:solidFill>
                  <a:srgbClr val="05255D"/>
                </a:solidFill>
                <a:latin typeface="Arial" panose="020B0604020202020204" pitchFamily="34" charset="0"/>
                <a:cs typeface="Arial" panose="020B0604020202020204" pitchFamily="34" charset="0"/>
              </a:rPr>
              <a:t>6. Saturn</a:t>
            </a:r>
          </a:p>
          <a:p>
            <a:pPr>
              <a:spcBef>
                <a:spcPts val="600"/>
              </a:spcBef>
              <a:spcAft>
                <a:spcPts val="600"/>
              </a:spcAft>
            </a:pPr>
            <a:r>
              <a:rPr lang="en-GB" sz="2800" dirty="0">
                <a:solidFill>
                  <a:srgbClr val="05255D"/>
                </a:solidFill>
                <a:latin typeface="Arial" panose="020B0604020202020204" pitchFamily="34" charset="0"/>
                <a:cs typeface="Arial" panose="020B0604020202020204" pitchFamily="34" charset="0"/>
              </a:rPr>
              <a:t>7. Uranus</a:t>
            </a:r>
          </a:p>
          <a:p>
            <a:pPr>
              <a:spcBef>
                <a:spcPts val="600"/>
              </a:spcBef>
              <a:spcAft>
                <a:spcPts val="600"/>
              </a:spcAft>
            </a:pPr>
            <a:r>
              <a:rPr lang="en-GB" sz="2800" dirty="0">
                <a:solidFill>
                  <a:srgbClr val="05255D"/>
                </a:solidFill>
                <a:latin typeface="Arial" panose="020B0604020202020204" pitchFamily="34" charset="0"/>
                <a:cs typeface="Arial" panose="020B0604020202020204" pitchFamily="34" charset="0"/>
              </a:rPr>
              <a:t>8. Neptune</a:t>
            </a:r>
            <a:endParaRPr lang="en-GB" sz="1400" dirty="0">
              <a:solidFill>
                <a:srgbClr val="05255D"/>
              </a:solidFill>
              <a:latin typeface="Arial" panose="020B0604020202020204" pitchFamily="34" charset="0"/>
              <a:cs typeface="Arial" panose="020B0604020202020204" pitchFamily="34" charset="0"/>
            </a:endParaRPr>
          </a:p>
        </p:txBody>
      </p:sp>
      <p:sp>
        <p:nvSpPr>
          <p:cNvPr id="7" name="Oval 6">
            <a:extLst>
              <a:ext uri="{FF2B5EF4-FFF2-40B4-BE49-F238E27FC236}">
                <a16:creationId xmlns:a16="http://schemas.microsoft.com/office/drawing/2014/main" id="{D8365D15-B93C-5B7E-B1A6-46E4A4E327FC}"/>
              </a:ext>
            </a:extLst>
          </p:cNvPr>
          <p:cNvSpPr/>
          <p:nvPr/>
        </p:nvSpPr>
        <p:spPr>
          <a:xfrm>
            <a:off x="9085953" y="4288227"/>
            <a:ext cx="2754630" cy="1725930"/>
          </a:xfrm>
          <a:prstGeom prst="ellipse">
            <a:avLst/>
          </a:prstGeom>
          <a:solidFill>
            <a:srgbClr val="2CD5C4"/>
          </a:solidFill>
          <a:ln>
            <a:solidFill>
              <a:srgbClr val="05255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latin typeface="Arial" panose="020B0604020202020204" pitchFamily="34" charset="0"/>
                <a:cs typeface="Arial" panose="020B0604020202020204" pitchFamily="34" charset="0"/>
              </a:rPr>
              <a:t>Student Workbook:  page 54</a:t>
            </a:r>
          </a:p>
        </p:txBody>
      </p:sp>
    </p:spTree>
    <p:extLst>
      <p:ext uri="{BB962C8B-B14F-4D97-AF65-F5344CB8AC3E}">
        <p14:creationId xmlns:p14="http://schemas.microsoft.com/office/powerpoint/2010/main" val="62930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241BD5-A2C0-AB95-9D3C-2960B9660D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E939EC-2D98-BA25-CD95-8AB5E4F585EF}"/>
              </a:ext>
            </a:extLst>
          </p:cNvPr>
          <p:cNvSpPr>
            <a:spLocks noGrp="1"/>
          </p:cNvSpPr>
          <p:nvPr>
            <p:ph type="title"/>
          </p:nvPr>
        </p:nvSpPr>
        <p:spPr>
          <a:xfrm>
            <a:off x="3532883" y="164060"/>
            <a:ext cx="5126231" cy="838831"/>
          </a:xfrm>
        </p:spPr>
        <p:txBody>
          <a:bodyPr>
            <a:normAutofit/>
          </a:bodyPr>
          <a:lstStyle/>
          <a:p>
            <a:pPr algn="ctr"/>
            <a:r>
              <a:rPr lang="en-GB" sz="5400" dirty="0"/>
              <a:t>Our Solar System</a:t>
            </a:r>
            <a:endParaRPr lang="en-US" sz="5400" dirty="0"/>
          </a:p>
        </p:txBody>
      </p:sp>
      <p:pic>
        <p:nvPicPr>
          <p:cNvPr id="1026" name="Picture 2" descr="Illustration of the solar system showing the planets Mercury, Venus, Earth, Mars, Jupiter, Saturn, Uranus, and Neptune in order of distance from the Sun">
            <a:extLst>
              <a:ext uri="{FF2B5EF4-FFF2-40B4-BE49-F238E27FC236}">
                <a16:creationId xmlns:a16="http://schemas.microsoft.com/office/drawing/2014/main" id="{766B8652-25A4-F2D0-E5B4-A23160FAC5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3904" y="1191502"/>
            <a:ext cx="9604191" cy="5666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45881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116FD0-97C0-0CE1-E227-F875F08F9922}"/>
            </a:ext>
          </a:extLst>
        </p:cNvPr>
        <p:cNvGrpSpPr/>
        <p:nvPr/>
      </p:nvGrpSpPr>
      <p:grpSpPr>
        <a:xfrm>
          <a:off x="0" y="0"/>
          <a:ext cx="0" cy="0"/>
          <a:chOff x="0" y="0"/>
          <a:chExt cx="0" cy="0"/>
        </a:xfrm>
      </p:grpSpPr>
      <p:pic>
        <p:nvPicPr>
          <p:cNvPr id="3" name="Picture 2" descr="A diagram of planets and moons&#10;&#10;AI-generated content may be incorrect.">
            <a:extLst>
              <a:ext uri="{FF2B5EF4-FFF2-40B4-BE49-F238E27FC236}">
                <a16:creationId xmlns:a16="http://schemas.microsoft.com/office/drawing/2014/main" id="{166D4BC3-E0FB-319A-A3DA-3B6548E6A87E}"/>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808" t="29074" r="-808" b="2593"/>
          <a:stretch>
            <a:fillRect/>
          </a:stretch>
        </p:blipFill>
        <p:spPr>
          <a:xfrm>
            <a:off x="0" y="1049833"/>
            <a:ext cx="12329652" cy="6248400"/>
          </a:xfrm>
          <a:prstGeom prst="rect">
            <a:avLst/>
          </a:prstGeom>
        </p:spPr>
      </p:pic>
      <p:sp>
        <p:nvSpPr>
          <p:cNvPr id="10" name="Title 1">
            <a:extLst>
              <a:ext uri="{FF2B5EF4-FFF2-40B4-BE49-F238E27FC236}">
                <a16:creationId xmlns:a16="http://schemas.microsoft.com/office/drawing/2014/main" id="{424ACCC9-A520-F4E1-572F-DE83169867BC}"/>
              </a:ext>
            </a:extLst>
          </p:cNvPr>
          <p:cNvSpPr txBox="1">
            <a:spLocks/>
          </p:cNvSpPr>
          <p:nvPr/>
        </p:nvSpPr>
        <p:spPr>
          <a:xfrm>
            <a:off x="0" y="4741368"/>
            <a:ext cx="12192000" cy="1320219"/>
          </a:xfrm>
          <a:prstGeom prst="rect">
            <a:avLst/>
          </a:prstGeom>
          <a:solidFill>
            <a:schemeClr val="accent1"/>
          </a:solidFill>
          <a:ln>
            <a:solidFill>
              <a:schemeClr val="accent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Open Sans" pitchFamily="2" charset="0"/>
                <a:ea typeface="Open Sans" pitchFamily="2" charset="0"/>
                <a:cs typeface="Open Sans" pitchFamily="2" charset="0"/>
              </a:defRPr>
            </a:lvl1pPr>
          </a:lstStyle>
          <a:p>
            <a:pPr algn="ctr"/>
            <a:r>
              <a:rPr lang="en-US" sz="8000" dirty="0">
                <a:solidFill>
                  <a:schemeClr val="bg1"/>
                </a:solidFill>
                <a:latin typeface="Arial Narrow" panose="020B0604020202020204" pitchFamily="34" charset="0"/>
                <a:cs typeface="Arial Narrow" panose="020B0604020202020204" pitchFamily="34" charset="0"/>
              </a:rPr>
              <a:t>Activity 2: Map the Solar System</a:t>
            </a:r>
          </a:p>
        </p:txBody>
      </p:sp>
    </p:spTree>
    <p:extLst>
      <p:ext uri="{BB962C8B-B14F-4D97-AF65-F5344CB8AC3E}">
        <p14:creationId xmlns:p14="http://schemas.microsoft.com/office/powerpoint/2010/main" val="2256909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5AF5D-2C28-EAF7-FBD5-A83DFFF7815A}"/>
              </a:ext>
            </a:extLst>
          </p:cNvPr>
          <p:cNvSpPr>
            <a:spLocks noGrp="1"/>
          </p:cNvSpPr>
          <p:nvPr>
            <p:ph type="title"/>
          </p:nvPr>
        </p:nvSpPr>
        <p:spPr>
          <a:xfrm>
            <a:off x="838200" y="1093435"/>
            <a:ext cx="10515600" cy="1041906"/>
          </a:xfrm>
        </p:spPr>
        <p:txBody>
          <a:bodyPr>
            <a:normAutofit/>
          </a:bodyPr>
          <a:lstStyle/>
          <a:p>
            <a:r>
              <a:rPr lang="en-US" b="1" dirty="0"/>
              <a:t>Map the Solar System</a:t>
            </a:r>
          </a:p>
        </p:txBody>
      </p:sp>
      <p:sp>
        <p:nvSpPr>
          <p:cNvPr id="3" name="Content Placeholder 2">
            <a:extLst>
              <a:ext uri="{FF2B5EF4-FFF2-40B4-BE49-F238E27FC236}">
                <a16:creationId xmlns:a16="http://schemas.microsoft.com/office/drawing/2014/main" id="{A084102C-3E67-D32F-D0DB-5CA332443827}"/>
              </a:ext>
            </a:extLst>
          </p:cNvPr>
          <p:cNvSpPr>
            <a:spLocks noGrp="1"/>
          </p:cNvSpPr>
          <p:nvPr>
            <p:ph idx="1"/>
          </p:nvPr>
        </p:nvSpPr>
        <p:spPr>
          <a:xfrm>
            <a:off x="838200" y="2508253"/>
            <a:ext cx="10515600" cy="1374775"/>
          </a:xfrm>
        </p:spPr>
        <p:txBody>
          <a:bodyPr/>
          <a:lstStyle/>
          <a:p>
            <a:pPr marL="0" indent="0">
              <a:buNone/>
            </a:pPr>
            <a:r>
              <a:rPr lang="en-GB" sz="3600" b="1" dirty="0">
                <a:latin typeface="Arial" panose="020B0604020202020204" pitchFamily="34" charset="0"/>
                <a:cs typeface="Arial" panose="020B0604020202020204" pitchFamily="34" charset="0"/>
              </a:rPr>
              <a:t>Step 1: </a:t>
            </a:r>
            <a:r>
              <a:rPr lang="en-GB" sz="3600" dirty="0">
                <a:latin typeface="Arial" panose="020B0604020202020204" pitchFamily="34" charset="0"/>
                <a:cs typeface="Arial" panose="020B0604020202020204" pitchFamily="34" charset="0"/>
              </a:rPr>
              <a:t>Hold the paper out with the Dwarf Planets end on the left and the Sun on the right.</a:t>
            </a:r>
          </a:p>
        </p:txBody>
      </p:sp>
      <p:pic>
        <p:nvPicPr>
          <p:cNvPr id="4" name="Picture 3" descr="A diagram of a book&#10;&#10;AI-generated content may be incorrect.">
            <a:extLst>
              <a:ext uri="{FF2B5EF4-FFF2-40B4-BE49-F238E27FC236}">
                <a16:creationId xmlns:a16="http://schemas.microsoft.com/office/drawing/2014/main" id="{53259D76-49DF-64A3-FBC7-776335184AC1}"/>
              </a:ext>
            </a:extLst>
          </p:cNvPr>
          <p:cNvPicPr>
            <a:picLocks noChangeAspect="1"/>
          </p:cNvPicPr>
          <p:nvPr/>
        </p:nvPicPr>
        <p:blipFill>
          <a:blip r:embed="rId2">
            <a:extLst>
              <a:ext uri="{28A0092B-C50C-407E-A947-70E740481C1C}">
                <a14:useLocalDpi xmlns:a14="http://schemas.microsoft.com/office/drawing/2010/main" val="0"/>
              </a:ext>
            </a:extLst>
          </a:blip>
          <a:srcRect t="3591" b="89336"/>
          <a:stretch>
            <a:fillRect/>
          </a:stretch>
        </p:blipFill>
        <p:spPr>
          <a:xfrm>
            <a:off x="838199" y="4255940"/>
            <a:ext cx="10515601" cy="1374775"/>
          </a:xfrm>
          <a:prstGeom prst="rect">
            <a:avLst/>
          </a:prstGeom>
        </p:spPr>
      </p:pic>
    </p:spTree>
    <p:extLst>
      <p:ext uri="{BB962C8B-B14F-4D97-AF65-F5344CB8AC3E}">
        <p14:creationId xmlns:p14="http://schemas.microsoft.com/office/powerpoint/2010/main" val="25464834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46A559-A51D-9DB9-20E8-F70C392C9BD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AD7657-7E7A-721B-3D3E-199BBC447464}"/>
              </a:ext>
            </a:extLst>
          </p:cNvPr>
          <p:cNvSpPr>
            <a:spLocks noGrp="1"/>
          </p:cNvSpPr>
          <p:nvPr>
            <p:ph idx="1"/>
          </p:nvPr>
        </p:nvSpPr>
        <p:spPr>
          <a:xfrm>
            <a:off x="838200" y="1393722"/>
            <a:ext cx="10515600" cy="1374775"/>
          </a:xfrm>
        </p:spPr>
        <p:txBody>
          <a:bodyPr/>
          <a:lstStyle/>
          <a:p>
            <a:pPr marL="0" indent="0">
              <a:buNone/>
            </a:pPr>
            <a:r>
              <a:rPr lang="en-GB" sz="3600" b="1" dirty="0">
                <a:latin typeface="Arial" panose="020B0604020202020204" pitchFamily="34" charset="0"/>
                <a:cs typeface="Arial" panose="020B0604020202020204" pitchFamily="34" charset="0"/>
              </a:rPr>
              <a:t>Step 2: </a:t>
            </a:r>
            <a:r>
              <a:rPr lang="en-GB" sz="3600" dirty="0">
                <a:latin typeface="Arial" panose="020B0604020202020204" pitchFamily="34" charset="0"/>
                <a:cs typeface="Arial" panose="020B0604020202020204" pitchFamily="34" charset="0"/>
              </a:rPr>
              <a:t>Fold the paper in half and write </a:t>
            </a:r>
            <a:r>
              <a:rPr lang="en-GB" sz="3600" b="1" u="sng" dirty="0">
                <a:latin typeface="Arial" panose="020B0604020202020204" pitchFamily="34" charset="0"/>
                <a:cs typeface="Arial" panose="020B0604020202020204" pitchFamily="34" charset="0"/>
              </a:rPr>
              <a:t>Uranus</a:t>
            </a:r>
            <a:r>
              <a:rPr lang="en-GB" sz="3600" dirty="0">
                <a:latin typeface="Arial" panose="020B0604020202020204" pitchFamily="34" charset="0"/>
                <a:cs typeface="Arial" panose="020B0604020202020204" pitchFamily="34" charset="0"/>
              </a:rPr>
              <a:t> on the crease.</a:t>
            </a:r>
          </a:p>
        </p:txBody>
      </p:sp>
      <p:pic>
        <p:nvPicPr>
          <p:cNvPr id="5" name="Picture 4" descr="A diagram of a book&#10;&#10;AI-generated content may be incorrect.">
            <a:extLst>
              <a:ext uri="{FF2B5EF4-FFF2-40B4-BE49-F238E27FC236}">
                <a16:creationId xmlns:a16="http://schemas.microsoft.com/office/drawing/2014/main" id="{4A753B85-9199-5483-EF30-00B6BD867B19}"/>
              </a:ext>
            </a:extLst>
          </p:cNvPr>
          <p:cNvPicPr>
            <a:picLocks noChangeAspect="1"/>
          </p:cNvPicPr>
          <p:nvPr/>
        </p:nvPicPr>
        <p:blipFill>
          <a:blip r:embed="rId3">
            <a:extLst>
              <a:ext uri="{28A0092B-C50C-407E-A947-70E740481C1C}">
                <a14:useLocalDpi xmlns:a14="http://schemas.microsoft.com/office/drawing/2010/main" val="0"/>
              </a:ext>
            </a:extLst>
          </a:blip>
          <a:srcRect t="10275" b="75761"/>
          <a:stretch>
            <a:fillRect/>
          </a:stretch>
        </p:blipFill>
        <p:spPr>
          <a:xfrm>
            <a:off x="838199" y="2901233"/>
            <a:ext cx="10515600" cy="1388324"/>
          </a:xfrm>
          <a:prstGeom prst="rect">
            <a:avLst/>
          </a:prstGeom>
        </p:spPr>
      </p:pic>
      <p:pic>
        <p:nvPicPr>
          <p:cNvPr id="9" name="Picture 8" descr="A diagram of a book&#10;&#10;AI-generated content may be incorrect.">
            <a:extLst>
              <a:ext uri="{FF2B5EF4-FFF2-40B4-BE49-F238E27FC236}">
                <a16:creationId xmlns:a16="http://schemas.microsoft.com/office/drawing/2014/main" id="{154AE334-7D2E-F5B0-D721-2C8B9CE8A1ED}"/>
              </a:ext>
            </a:extLst>
          </p:cNvPr>
          <p:cNvPicPr>
            <a:picLocks noChangeAspect="1"/>
          </p:cNvPicPr>
          <p:nvPr/>
        </p:nvPicPr>
        <p:blipFill>
          <a:blip r:embed="rId3">
            <a:extLst>
              <a:ext uri="{28A0092B-C50C-407E-A947-70E740481C1C}">
                <a14:useLocalDpi xmlns:a14="http://schemas.microsoft.com/office/drawing/2010/main" val="0"/>
              </a:ext>
            </a:extLst>
          </a:blip>
          <a:srcRect t="3591" b="89336"/>
          <a:stretch>
            <a:fillRect/>
          </a:stretch>
        </p:blipFill>
        <p:spPr>
          <a:xfrm>
            <a:off x="838198" y="4776890"/>
            <a:ext cx="10515601" cy="1374775"/>
          </a:xfrm>
          <a:prstGeom prst="rect">
            <a:avLst/>
          </a:prstGeom>
        </p:spPr>
      </p:pic>
      <p:cxnSp>
        <p:nvCxnSpPr>
          <p:cNvPr id="11" name="Straight Connector 10">
            <a:extLst>
              <a:ext uri="{FF2B5EF4-FFF2-40B4-BE49-F238E27FC236}">
                <a16:creationId xmlns:a16="http://schemas.microsoft.com/office/drawing/2014/main" id="{D8DCF147-C5D9-7BA7-162B-DDD8E37525D6}"/>
              </a:ext>
            </a:extLst>
          </p:cNvPr>
          <p:cNvCxnSpPr/>
          <p:nvPr/>
        </p:nvCxnSpPr>
        <p:spPr>
          <a:xfrm>
            <a:off x="6095998" y="5029200"/>
            <a:ext cx="0" cy="914400"/>
          </a:xfrm>
          <a:prstGeom prst="line">
            <a:avLst/>
          </a:prstGeom>
          <a:ln w="28575">
            <a:solidFill>
              <a:srgbClr val="05255D"/>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00299273-ADE2-370A-7B27-F96E7C6108D2}"/>
              </a:ext>
            </a:extLst>
          </p:cNvPr>
          <p:cNvSpPr txBox="1"/>
          <p:nvPr/>
        </p:nvSpPr>
        <p:spPr>
          <a:xfrm>
            <a:off x="5565057" y="5264222"/>
            <a:ext cx="1327354" cy="400110"/>
          </a:xfrm>
          <a:prstGeom prst="rect">
            <a:avLst/>
          </a:prstGeom>
          <a:noFill/>
        </p:spPr>
        <p:txBody>
          <a:bodyPr wrap="square" rtlCol="0">
            <a:spAutoFit/>
          </a:bodyPr>
          <a:lstStyle/>
          <a:p>
            <a:r>
              <a:rPr lang="en-US" sz="2000" dirty="0"/>
              <a:t>URANUS</a:t>
            </a:r>
            <a:endParaRPr lang="en-US" sz="1400" dirty="0"/>
          </a:p>
        </p:txBody>
      </p:sp>
    </p:spTree>
    <p:extLst>
      <p:ext uri="{BB962C8B-B14F-4D97-AF65-F5344CB8AC3E}">
        <p14:creationId xmlns:p14="http://schemas.microsoft.com/office/powerpoint/2010/main" val="7808195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743952-F132-AAC2-8A74-D6A5FF7620F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BB5C24-75C0-5DD6-B3A7-ED2737484E60}"/>
              </a:ext>
            </a:extLst>
          </p:cNvPr>
          <p:cNvSpPr>
            <a:spLocks noGrp="1"/>
          </p:cNvSpPr>
          <p:nvPr>
            <p:ph idx="1"/>
          </p:nvPr>
        </p:nvSpPr>
        <p:spPr>
          <a:xfrm>
            <a:off x="838200" y="1393722"/>
            <a:ext cx="10515600" cy="1374775"/>
          </a:xfrm>
        </p:spPr>
        <p:txBody>
          <a:bodyPr/>
          <a:lstStyle/>
          <a:p>
            <a:pPr marL="0" indent="0">
              <a:buNone/>
            </a:pPr>
            <a:r>
              <a:rPr lang="en-GB" sz="3600" b="1" dirty="0">
                <a:latin typeface="Arial" panose="020B0604020202020204" pitchFamily="34" charset="0"/>
                <a:cs typeface="Arial" panose="020B0604020202020204" pitchFamily="34" charset="0"/>
              </a:rPr>
              <a:t>Step 3: </a:t>
            </a:r>
            <a:r>
              <a:rPr lang="en-GB" sz="3600" dirty="0">
                <a:latin typeface="Arial" panose="020B0604020202020204" pitchFamily="34" charset="0"/>
                <a:cs typeface="Arial" panose="020B0604020202020204" pitchFamily="34" charset="0"/>
              </a:rPr>
              <a:t>Fold the paper from Dwarf Planets up to Uranus. Write </a:t>
            </a:r>
            <a:r>
              <a:rPr lang="en-GB" sz="3600" b="1" u="sng" dirty="0">
                <a:latin typeface="Arial" panose="020B0604020202020204" pitchFamily="34" charset="0"/>
                <a:cs typeface="Arial" panose="020B0604020202020204" pitchFamily="34" charset="0"/>
              </a:rPr>
              <a:t>Neptune</a:t>
            </a:r>
            <a:r>
              <a:rPr lang="en-GB" sz="3600" dirty="0">
                <a:latin typeface="Arial" panose="020B0604020202020204" pitchFamily="34" charset="0"/>
                <a:cs typeface="Arial" panose="020B0604020202020204" pitchFamily="34" charset="0"/>
              </a:rPr>
              <a:t> on the crease.</a:t>
            </a:r>
          </a:p>
        </p:txBody>
      </p:sp>
      <p:pic>
        <p:nvPicPr>
          <p:cNvPr id="9" name="Picture 8" descr="A diagram of a book&#10;&#10;AI-generated content may be incorrect.">
            <a:extLst>
              <a:ext uri="{FF2B5EF4-FFF2-40B4-BE49-F238E27FC236}">
                <a16:creationId xmlns:a16="http://schemas.microsoft.com/office/drawing/2014/main" id="{3B8873CD-9914-C178-66C2-5A363A154A77}"/>
              </a:ext>
            </a:extLst>
          </p:cNvPr>
          <p:cNvPicPr>
            <a:picLocks noChangeAspect="1"/>
          </p:cNvPicPr>
          <p:nvPr/>
        </p:nvPicPr>
        <p:blipFill>
          <a:blip r:embed="rId3">
            <a:extLst>
              <a:ext uri="{28A0092B-C50C-407E-A947-70E740481C1C}">
                <a14:useLocalDpi xmlns:a14="http://schemas.microsoft.com/office/drawing/2010/main" val="0"/>
              </a:ext>
            </a:extLst>
          </a:blip>
          <a:srcRect t="3591" b="89336"/>
          <a:stretch>
            <a:fillRect/>
          </a:stretch>
        </p:blipFill>
        <p:spPr>
          <a:xfrm>
            <a:off x="838198" y="4776890"/>
            <a:ext cx="10515601" cy="1374775"/>
          </a:xfrm>
          <a:prstGeom prst="rect">
            <a:avLst/>
          </a:prstGeom>
        </p:spPr>
      </p:pic>
      <p:cxnSp>
        <p:nvCxnSpPr>
          <p:cNvPr id="11" name="Straight Connector 10">
            <a:extLst>
              <a:ext uri="{FF2B5EF4-FFF2-40B4-BE49-F238E27FC236}">
                <a16:creationId xmlns:a16="http://schemas.microsoft.com/office/drawing/2014/main" id="{FF493C19-22E4-4A0C-5FF9-F9151EAF0005}"/>
              </a:ext>
            </a:extLst>
          </p:cNvPr>
          <p:cNvCxnSpPr/>
          <p:nvPr/>
        </p:nvCxnSpPr>
        <p:spPr>
          <a:xfrm>
            <a:off x="6095998" y="5029200"/>
            <a:ext cx="0" cy="914400"/>
          </a:xfrm>
          <a:prstGeom prst="line">
            <a:avLst/>
          </a:prstGeom>
          <a:ln w="28575">
            <a:solidFill>
              <a:srgbClr val="05255D"/>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21490E9-2F7A-20A3-7FF7-108A59AC64E5}"/>
              </a:ext>
            </a:extLst>
          </p:cNvPr>
          <p:cNvSpPr txBox="1"/>
          <p:nvPr/>
        </p:nvSpPr>
        <p:spPr>
          <a:xfrm>
            <a:off x="5565057" y="5264222"/>
            <a:ext cx="1327354" cy="400110"/>
          </a:xfrm>
          <a:prstGeom prst="rect">
            <a:avLst/>
          </a:prstGeom>
          <a:noFill/>
        </p:spPr>
        <p:txBody>
          <a:bodyPr wrap="square" rtlCol="0">
            <a:spAutoFit/>
          </a:bodyPr>
          <a:lstStyle/>
          <a:p>
            <a:r>
              <a:rPr lang="en-US" sz="2000" dirty="0"/>
              <a:t>URANUS</a:t>
            </a:r>
            <a:endParaRPr lang="en-US" sz="1400" dirty="0"/>
          </a:p>
        </p:txBody>
      </p:sp>
      <p:pic>
        <p:nvPicPr>
          <p:cNvPr id="2" name="Picture 1" descr="A diagram of a book&#10;&#10;AI-generated content may be incorrect.">
            <a:extLst>
              <a:ext uri="{FF2B5EF4-FFF2-40B4-BE49-F238E27FC236}">
                <a16:creationId xmlns:a16="http://schemas.microsoft.com/office/drawing/2014/main" id="{2C808CCC-5F17-CC72-4DAD-6DA9A0A1E627}"/>
              </a:ext>
            </a:extLst>
          </p:cNvPr>
          <p:cNvPicPr>
            <a:picLocks noChangeAspect="1"/>
          </p:cNvPicPr>
          <p:nvPr/>
        </p:nvPicPr>
        <p:blipFill>
          <a:blip r:embed="rId3">
            <a:extLst>
              <a:ext uri="{28A0092B-C50C-407E-A947-70E740481C1C}">
                <a14:useLocalDpi xmlns:a14="http://schemas.microsoft.com/office/drawing/2010/main" val="0"/>
              </a:ext>
            </a:extLst>
          </a:blip>
          <a:srcRect t="24375" b="60923"/>
          <a:stretch>
            <a:fillRect/>
          </a:stretch>
        </p:blipFill>
        <p:spPr>
          <a:xfrm>
            <a:off x="838197" y="2814414"/>
            <a:ext cx="10515599" cy="1736108"/>
          </a:xfrm>
          <a:prstGeom prst="rect">
            <a:avLst/>
          </a:prstGeom>
        </p:spPr>
      </p:pic>
      <p:cxnSp>
        <p:nvCxnSpPr>
          <p:cNvPr id="4" name="Straight Connector 3">
            <a:extLst>
              <a:ext uri="{FF2B5EF4-FFF2-40B4-BE49-F238E27FC236}">
                <a16:creationId xmlns:a16="http://schemas.microsoft.com/office/drawing/2014/main" id="{65B0879F-14DA-99B6-7EB7-71DA43B7E4C3}"/>
              </a:ext>
            </a:extLst>
          </p:cNvPr>
          <p:cNvCxnSpPr/>
          <p:nvPr/>
        </p:nvCxnSpPr>
        <p:spPr>
          <a:xfrm>
            <a:off x="3623185" y="5029200"/>
            <a:ext cx="0" cy="914400"/>
          </a:xfrm>
          <a:prstGeom prst="line">
            <a:avLst/>
          </a:prstGeom>
          <a:ln w="28575">
            <a:solidFill>
              <a:srgbClr val="05255D"/>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54F258B1-A548-77B0-09B2-664DA412D344}"/>
              </a:ext>
            </a:extLst>
          </p:cNvPr>
          <p:cNvSpPr txBox="1"/>
          <p:nvPr/>
        </p:nvSpPr>
        <p:spPr>
          <a:xfrm>
            <a:off x="3266768" y="5264222"/>
            <a:ext cx="1327354" cy="400110"/>
          </a:xfrm>
          <a:prstGeom prst="rect">
            <a:avLst/>
          </a:prstGeom>
          <a:noFill/>
        </p:spPr>
        <p:txBody>
          <a:bodyPr wrap="square" rtlCol="0">
            <a:spAutoFit/>
          </a:bodyPr>
          <a:lstStyle/>
          <a:p>
            <a:r>
              <a:rPr lang="en-US" sz="2000" dirty="0"/>
              <a:t>NEPTUNE</a:t>
            </a:r>
            <a:endParaRPr lang="en-US" sz="1400" dirty="0"/>
          </a:p>
        </p:txBody>
      </p:sp>
    </p:spTree>
    <p:extLst>
      <p:ext uri="{BB962C8B-B14F-4D97-AF65-F5344CB8AC3E}">
        <p14:creationId xmlns:p14="http://schemas.microsoft.com/office/powerpoint/2010/main" val="89001247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GUID" val="f53c21e7-1862-4a63-95cd-2448de9d8c9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nk Template Widescreen" id="{CBE05C08-1345-4336-B265-4DC8D7C7AF24}" vid="{8F1E7484-B1C6-475F-ADC0-50D06D4533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7B3BEB9A10D8E459BD47AF5D8FA3DB7" ma:contentTypeVersion="19" ma:contentTypeDescription="Create a new document." ma:contentTypeScope="" ma:versionID="b32c0e7ea251376aa44d54b7ea4c3b83">
  <xsd:schema xmlns:xsd="http://www.w3.org/2001/XMLSchema" xmlns:xs="http://www.w3.org/2001/XMLSchema" xmlns:p="http://schemas.microsoft.com/office/2006/metadata/properties" xmlns:ns2="feffa93e-cba6-43bb-8a73-15ac29ca5438" xmlns:ns3="bc488e00-68d8-4541-a084-0abf67b939b2" targetNamespace="http://schemas.microsoft.com/office/2006/metadata/properties" ma:root="true" ma:fieldsID="37c86a66cf738872fc1675622a13fac8" ns2:_="" ns3:_="">
    <xsd:import namespace="feffa93e-cba6-43bb-8a73-15ac29ca5438"/>
    <xsd:import namespace="bc488e00-68d8-4541-a084-0abf67b939b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effa93e-cba6-43bb-8a73-15ac29ca543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3fea976-0fb7-4036-bc8a-08177e9f587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c488e00-68d8-4541-a084-0abf67b939b2"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2084d4fb-5e41-4287-a99d-6d48a46c404c}" ma:internalName="TaxCatchAll" ma:showField="CatchAllData" ma:web="bc488e00-68d8-4541-a084-0abf67b939b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effa93e-cba6-43bb-8a73-15ac29ca5438">
      <Terms xmlns="http://schemas.microsoft.com/office/infopath/2007/PartnerControls"/>
    </lcf76f155ced4ddcb4097134ff3c332f>
    <TaxCatchAll xmlns="bc488e00-68d8-4541-a084-0abf67b939b2" xsi:nil="true"/>
  </documentManagement>
</p:properties>
</file>

<file path=customXml/itemProps1.xml><?xml version="1.0" encoding="utf-8"?>
<ds:datastoreItem xmlns:ds="http://schemas.openxmlformats.org/officeDocument/2006/customXml" ds:itemID="{42814785-3C50-47A3-A6AB-53D3BBCE4F69}">
  <ds:schemaRefs>
    <ds:schemaRef ds:uri="http://schemas.microsoft.com/sharepoint/v3/contenttype/forms"/>
  </ds:schemaRefs>
</ds:datastoreItem>
</file>

<file path=customXml/itemProps2.xml><?xml version="1.0" encoding="utf-8"?>
<ds:datastoreItem xmlns:ds="http://schemas.openxmlformats.org/officeDocument/2006/customXml" ds:itemID="{3BD2CB22-932B-4CBE-AADC-766D8337936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effa93e-cba6-43bb-8a73-15ac29ca5438"/>
    <ds:schemaRef ds:uri="bc488e00-68d8-4541-a084-0abf67b939b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044B3C4-D7A2-4FB4-998E-E09797CFEE8A}">
  <ds:schemaRefs>
    <ds:schemaRef ds:uri="http://schemas.microsoft.com/office/2006/documentManagement/types"/>
    <ds:schemaRef ds:uri="http://purl.org/dc/elements/1.1/"/>
    <ds:schemaRef ds:uri="http://schemas.microsoft.com/office/2006/metadata/properties"/>
    <ds:schemaRef ds:uri="http://purl.org/dc/terms/"/>
    <ds:schemaRef ds:uri="http://www.w3.org/XML/1998/namespace"/>
    <ds:schemaRef ds:uri="http://schemas.microsoft.com/office/infopath/2007/PartnerControls"/>
    <ds:schemaRef ds:uri="feffa93e-cba6-43bb-8a73-15ac29ca5438"/>
    <ds:schemaRef ds:uri="http://purl.org/dc/dcmitype/"/>
    <ds:schemaRef ds:uri="http://schemas.openxmlformats.org/package/2006/metadata/core-properties"/>
    <ds:schemaRef ds:uri="bc488e00-68d8-4541-a084-0abf67b939b2"/>
  </ds:schemaRefs>
</ds:datastoreItem>
</file>

<file path=docProps/app.xml><?xml version="1.0" encoding="utf-8"?>
<Properties xmlns="http://schemas.openxmlformats.org/officeDocument/2006/extended-properties" xmlns:vt="http://schemas.openxmlformats.org/officeDocument/2006/docPropsVTypes">
  <Template>Office Theme</Template>
  <TotalTime>43967</TotalTime>
  <Words>2607</Words>
  <Application>Microsoft Macintosh PowerPoint</Application>
  <PresentationFormat>Widescreen</PresentationFormat>
  <Paragraphs>317</Paragraphs>
  <Slides>37</Slides>
  <Notes>30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Arial</vt:lpstr>
      <vt:lpstr>Arial Narrow</vt:lpstr>
      <vt:lpstr>Calibri</vt:lpstr>
      <vt:lpstr>Cambria Math</vt:lpstr>
      <vt:lpstr>Wingdings</vt:lpstr>
      <vt:lpstr>Office Theme</vt:lpstr>
      <vt:lpstr>Investigation 5</vt:lpstr>
      <vt:lpstr>Introduction to your Mission</vt:lpstr>
      <vt:lpstr>PowerPoint Presentation</vt:lpstr>
      <vt:lpstr>Order the Planets</vt:lpstr>
      <vt:lpstr>Our Solar System</vt:lpstr>
      <vt:lpstr>PowerPoint Presentation</vt:lpstr>
      <vt:lpstr>Map the Solar System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Your scale</vt:lpstr>
      <vt:lpstr>PowerPoint Presentation</vt:lpstr>
      <vt:lpstr>Orbits</vt:lpstr>
      <vt:lpstr>PowerPoint Presentation</vt:lpstr>
      <vt:lpstr>Complete the sentences using the words in the box:</vt:lpstr>
      <vt:lpstr>Earth’s Orbit</vt:lpstr>
      <vt:lpstr>Mars’s Orbit</vt:lpstr>
      <vt:lpstr>PowerPoint Presentation</vt:lpstr>
      <vt:lpstr>Orbit Maths</vt:lpstr>
      <vt:lpstr>Calculate the shortest distance between Earth and Mars.</vt:lpstr>
      <vt:lpstr>Calculate the longest distance between Earth and Mars.</vt:lpstr>
      <vt:lpstr>Calculate how much further away Mars is at its longest distance from Earth compared to its shortest distance. Give your answer as a decimal.</vt:lpstr>
      <vt:lpstr>Lastly, round your answer to the nearest whole number.</vt:lpstr>
      <vt:lpstr>Still very far away!</vt:lpstr>
      <vt:lpstr>PowerPoint Presentation</vt:lpstr>
      <vt:lpstr>Measure Mars</vt:lpstr>
      <vt:lpstr>Step 1: Record the Data</vt:lpstr>
      <vt:lpstr>Step 2: Plot the Data</vt:lpstr>
      <vt:lpstr>Things to Remember!</vt:lpstr>
      <vt:lpstr>Step 3: Analyse the Results</vt:lpstr>
      <vt:lpstr>Describe how the apparent size of Mars changes over time.</vt:lpstr>
      <vt:lpstr>Explain why the size of Mars appears to change.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Hurst, Georgia</dc:creator>
  <cp:lastModifiedBy>Hurst, Georgia</cp:lastModifiedBy>
  <cp:revision>14</cp:revision>
  <dcterms:created xsi:type="dcterms:W3CDTF">2024-12-18T15:09:14Z</dcterms:created>
  <dcterms:modified xsi:type="dcterms:W3CDTF">2026-03-16T10:59:25Z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0x01010097B3BEB9A10D8E459BD47AF5D8FA3DB7</vt:lpwstr>
  </property>
  <property fmtid="{D5CDD505-2E9C-101B-9397-08002B2CF9AE}" pid="3" name="MediaServiceImageTags">
    <vt:lpwstr/>
  </property>
</Properties>
</file>