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  <p:sldMasterId id="2147483737" r:id="rId5"/>
  </p:sldMasterIdLst>
  <p:notesMasterIdLst>
    <p:notesMasterId r:id="rId40"/>
  </p:notesMasterIdLst>
  <p:sldIdLst>
    <p:sldId id="276" r:id="rId6"/>
    <p:sldId id="269" r:id="rId7"/>
    <p:sldId id="277" r:id="rId8"/>
    <p:sldId id="284" r:id="rId9"/>
    <p:sldId id="283" r:id="rId10"/>
    <p:sldId id="279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281" r:id="rId32"/>
    <p:sldId id="295" r:id="rId33"/>
    <p:sldId id="296" r:id="rId34"/>
    <p:sldId id="297" r:id="rId35"/>
    <p:sldId id="298" r:id="rId36"/>
    <p:sldId id="299" r:id="rId37"/>
    <p:sldId id="300" r:id="rId38"/>
    <p:sldId id="282" r:id="rId39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19EDDD-221D-4E20-AD08-F8E2D29AF2D4}">
          <p14:sldIdLst>
            <p14:sldId id="276"/>
          </p14:sldIdLst>
        </p14:section>
        <p14:section name="Introduction" id="{28E9DFE4-AEEC-4FF4-8A72-265420D731B4}">
          <p14:sldIdLst>
            <p14:sldId id="269"/>
            <p14:sldId id="277"/>
            <p14:sldId id="284"/>
            <p14:sldId id="283"/>
          </p14:sldIdLst>
        </p14:section>
        <p14:section name="Space for Everyone Quiz" id="{215D6FB1-47A9-48EB-8BD9-2E7EA4198476}">
          <p14:sldIdLst>
            <p14:sldId id="279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  <p14:sldId id="329"/>
            <p14:sldId id="330"/>
          </p14:sldIdLst>
        </p14:section>
        <p14:section name="Space Job Game" id="{8DD1317E-CB12-451E-9849-1DA0670ADC82}">
          <p14:sldIdLst>
            <p14:sldId id="281"/>
            <p14:sldId id="295"/>
            <p14:sldId id="296"/>
            <p14:sldId id="297"/>
            <p14:sldId id="298"/>
            <p14:sldId id="299"/>
            <p14:sldId id="300"/>
          </p14:sldIdLst>
        </p14:section>
        <p14:section name="Plenary" id="{DF248F7C-7A5C-42BB-94F0-EEFEE86A38B4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cey habergham" initials="sh" lastIdx="3" clrIdx="0">
    <p:extLst>
      <p:ext uri="{19B8F6BF-5375-455C-9EA6-DF929625EA0E}">
        <p15:presenceInfo xmlns:p15="http://schemas.microsoft.com/office/powerpoint/2012/main" userId="adf9fba4511453e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218"/>
    <a:srgbClr val="040407"/>
    <a:srgbClr val="0000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62BE76-3889-4FB2-9397-462A6904EBE8}" v="34" dt="2021-01-12T10:17:31.4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81107" autoAdjust="0"/>
  </p:normalViewPr>
  <p:slideViewPr>
    <p:cSldViewPr snapToGrid="0">
      <p:cViewPr varScale="1">
        <p:scale>
          <a:sx n="92" d="100"/>
          <a:sy n="92" d="100"/>
        </p:scale>
        <p:origin x="21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commentAuthors" Target="commentAuthors.xml"/><Relationship Id="rId47" Type="http://schemas.microsoft.com/office/2016/11/relationships/changesInfo" Target="changesInfos/changesInfo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ydon, Jennifer" userId="ce0eb07d-25b6-48a6-8fb4-8758c2501a97" providerId="ADAL" clId="{FB62BE76-3889-4FB2-9397-462A6904EBE8}"/>
    <pc:docChg chg="custSel modSld modMainMaster modSection">
      <pc:chgData name="Claydon, Jennifer" userId="ce0eb07d-25b6-48a6-8fb4-8758c2501a97" providerId="ADAL" clId="{FB62BE76-3889-4FB2-9397-462A6904EBE8}" dt="2021-01-12T10:17:03.288" v="42" actId="1076"/>
      <pc:docMkLst>
        <pc:docMk/>
      </pc:docMkLst>
      <pc:sldChg chg="modSp mod">
        <pc:chgData name="Claydon, Jennifer" userId="ce0eb07d-25b6-48a6-8fb4-8758c2501a97" providerId="ADAL" clId="{FB62BE76-3889-4FB2-9397-462A6904EBE8}" dt="2021-01-12T10:06:55.859" v="11" actId="20577"/>
        <pc:sldMkLst>
          <pc:docMk/>
          <pc:sldMk cId="4200423459" sldId="279"/>
        </pc:sldMkLst>
        <pc:spChg chg="mod">
          <ac:chgData name="Claydon, Jennifer" userId="ce0eb07d-25b6-48a6-8fb4-8758c2501a97" providerId="ADAL" clId="{FB62BE76-3889-4FB2-9397-462A6904EBE8}" dt="2021-01-12T10:06:55.859" v="11" actId="20577"/>
          <ac:spMkLst>
            <pc:docMk/>
            <pc:sldMk cId="4200423459" sldId="279"/>
            <ac:spMk id="2" creationId="{F27A72FC-4B59-4FF9-81B3-E8F9493889C3}"/>
          </ac:spMkLst>
        </pc:spChg>
      </pc:sldChg>
      <pc:sldChg chg="modNotesTx">
        <pc:chgData name="Claydon, Jennifer" userId="ce0eb07d-25b6-48a6-8fb4-8758c2501a97" providerId="ADAL" clId="{FB62BE76-3889-4FB2-9397-462A6904EBE8}" dt="2021-01-12T10:07:20.529" v="24" actId="20577"/>
        <pc:sldMkLst>
          <pc:docMk/>
          <pc:sldMk cId="2327892868" sldId="311"/>
        </pc:sldMkLst>
      </pc:sldChg>
      <pc:sldChg chg="modNotesTx">
        <pc:chgData name="Claydon, Jennifer" userId="ce0eb07d-25b6-48a6-8fb4-8758c2501a97" providerId="ADAL" clId="{FB62BE76-3889-4FB2-9397-462A6904EBE8}" dt="2021-01-12T10:07:24.208" v="25"/>
        <pc:sldMkLst>
          <pc:docMk/>
          <pc:sldMk cId="1457282146" sldId="313"/>
        </pc:sldMkLst>
      </pc:sldChg>
      <pc:sldChg chg="modNotesTx">
        <pc:chgData name="Claydon, Jennifer" userId="ce0eb07d-25b6-48a6-8fb4-8758c2501a97" providerId="ADAL" clId="{FB62BE76-3889-4FB2-9397-462A6904EBE8}" dt="2021-01-12T10:07:26.602" v="26"/>
        <pc:sldMkLst>
          <pc:docMk/>
          <pc:sldMk cId="675310828" sldId="315"/>
        </pc:sldMkLst>
      </pc:sldChg>
      <pc:sldChg chg="modNotesTx">
        <pc:chgData name="Claydon, Jennifer" userId="ce0eb07d-25b6-48a6-8fb4-8758c2501a97" providerId="ADAL" clId="{FB62BE76-3889-4FB2-9397-462A6904EBE8}" dt="2021-01-12T10:07:28.898" v="27"/>
        <pc:sldMkLst>
          <pc:docMk/>
          <pc:sldMk cId="3006325465" sldId="317"/>
        </pc:sldMkLst>
      </pc:sldChg>
      <pc:sldChg chg="modNotesTx">
        <pc:chgData name="Claydon, Jennifer" userId="ce0eb07d-25b6-48a6-8fb4-8758c2501a97" providerId="ADAL" clId="{FB62BE76-3889-4FB2-9397-462A6904EBE8}" dt="2021-01-12T10:07:31.310" v="28"/>
        <pc:sldMkLst>
          <pc:docMk/>
          <pc:sldMk cId="451979887" sldId="319"/>
        </pc:sldMkLst>
      </pc:sldChg>
      <pc:sldChg chg="modNotesTx">
        <pc:chgData name="Claydon, Jennifer" userId="ce0eb07d-25b6-48a6-8fb4-8758c2501a97" providerId="ADAL" clId="{FB62BE76-3889-4FB2-9397-462A6904EBE8}" dt="2021-01-12T10:07:33.767" v="29"/>
        <pc:sldMkLst>
          <pc:docMk/>
          <pc:sldMk cId="3292521951" sldId="321"/>
        </pc:sldMkLst>
      </pc:sldChg>
      <pc:sldChg chg="modNotesTx">
        <pc:chgData name="Claydon, Jennifer" userId="ce0eb07d-25b6-48a6-8fb4-8758c2501a97" providerId="ADAL" clId="{FB62BE76-3889-4FB2-9397-462A6904EBE8}" dt="2021-01-12T10:07:36.502" v="30"/>
        <pc:sldMkLst>
          <pc:docMk/>
          <pc:sldMk cId="779482273" sldId="323"/>
        </pc:sldMkLst>
      </pc:sldChg>
      <pc:sldChg chg="modNotesTx">
        <pc:chgData name="Claydon, Jennifer" userId="ce0eb07d-25b6-48a6-8fb4-8758c2501a97" providerId="ADAL" clId="{FB62BE76-3889-4FB2-9397-462A6904EBE8}" dt="2021-01-12T10:07:39.760" v="31"/>
        <pc:sldMkLst>
          <pc:docMk/>
          <pc:sldMk cId="2270505173" sldId="325"/>
        </pc:sldMkLst>
      </pc:sldChg>
      <pc:sldChg chg="modNotesTx">
        <pc:chgData name="Claydon, Jennifer" userId="ce0eb07d-25b6-48a6-8fb4-8758c2501a97" providerId="ADAL" clId="{FB62BE76-3889-4FB2-9397-462A6904EBE8}" dt="2021-01-12T10:07:42.018" v="32"/>
        <pc:sldMkLst>
          <pc:docMk/>
          <pc:sldMk cId="4273475945" sldId="327"/>
        </pc:sldMkLst>
      </pc:sldChg>
      <pc:sldChg chg="modNotesTx">
        <pc:chgData name="Claydon, Jennifer" userId="ce0eb07d-25b6-48a6-8fb4-8758c2501a97" providerId="ADAL" clId="{FB62BE76-3889-4FB2-9397-462A6904EBE8}" dt="2021-01-12T10:07:44.064" v="33"/>
        <pc:sldMkLst>
          <pc:docMk/>
          <pc:sldMk cId="1997431206" sldId="329"/>
        </pc:sldMkLst>
      </pc:sldChg>
      <pc:sldMasterChg chg="addSp delSp modSp mod">
        <pc:chgData name="Claydon, Jennifer" userId="ce0eb07d-25b6-48a6-8fb4-8758c2501a97" providerId="ADAL" clId="{FB62BE76-3889-4FB2-9397-462A6904EBE8}" dt="2021-01-12T10:17:03.288" v="42" actId="1076"/>
        <pc:sldMasterMkLst>
          <pc:docMk/>
          <pc:sldMasterMk cId="2415399747" sldId="2147483725"/>
        </pc:sldMasterMkLst>
        <pc:picChg chg="add mod">
          <ac:chgData name="Claydon, Jennifer" userId="ce0eb07d-25b6-48a6-8fb4-8758c2501a97" providerId="ADAL" clId="{FB62BE76-3889-4FB2-9397-462A6904EBE8}" dt="2021-01-12T10:17:03.288" v="42" actId="1076"/>
          <ac:picMkLst>
            <pc:docMk/>
            <pc:sldMasterMk cId="2415399747" sldId="2147483725"/>
            <ac:picMk id="5" creationId="{3A02E172-0973-4FA8-8892-00D9E02913DD}"/>
          </ac:picMkLst>
        </pc:picChg>
        <pc:picChg chg="del">
          <ac:chgData name="Claydon, Jennifer" userId="ce0eb07d-25b6-48a6-8fb4-8758c2501a97" providerId="ADAL" clId="{FB62BE76-3889-4FB2-9397-462A6904EBE8}" dt="2021-01-12T10:16:43.430" v="35" actId="478"/>
          <ac:picMkLst>
            <pc:docMk/>
            <pc:sldMasterMk cId="2415399747" sldId="2147483725"/>
            <ac:picMk id="12" creationId="{00000000-0000-0000-0000-000000000000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72666-C210-45E9-9D83-D8B102F8AE2C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028A0-F82D-4ECC-9DCD-5DBB57FFFE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33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r_Maggie_Aderin-Pocock_MBE_(18117819695).jpg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orothy_Johnson_Vaughan.jpg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MiMi_Aung.jpg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c.nasa.gov/Bios/htmlbios/sellers.htm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honyfaveni.com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rsula_B._Marvin.jpg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Dr-Alice-Bunn_(Square_cropped).jpg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asacommons/7544385084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s.aip.org/history-programs/niels-bohr-library/photos/tinsley-beatrice-b2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Notes for teachers –</a:t>
            </a:r>
          </a:p>
          <a:p>
            <a:r>
              <a:rPr lang="en-GB" dirty="0"/>
              <a:t>This resource has been created by the National Schools’ Observatory.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28A0-F82D-4ECC-9DCD-5DBB57FFFE7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527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class to vote on each statement before you go to the next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next slide reveals the answer.</a:t>
            </a: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statements and discussion prompts can be found in the resource ‘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for Everyone Quiz’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737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https://www.schoolsobservatory.org/careers/interested/explaining/maggie-aderin-Pocock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333333"/>
                </a:solidFill>
                <a:effectLst/>
                <a:latin typeface="Open Sans"/>
              </a:rPr>
              <a:t>Credit: </a:t>
            </a:r>
            <a:r>
              <a:rPr lang="en-US" sz="1200" b="1" i="0" u="none" strike="noStrike" dirty="0">
                <a:solidFill>
                  <a:srgbClr val="4E719B"/>
                </a:solidFill>
                <a:effectLst/>
                <a:latin typeface="Open Sans"/>
                <a:hlinkClick r:id="rId3"/>
              </a:rPr>
              <a:t>Science and Technology Facilities Counci</a:t>
            </a:r>
            <a:r>
              <a:rPr lang="en-US" sz="1200" b="1" i="0" u="none" strike="noStrike" dirty="0">
                <a:solidFill>
                  <a:srgbClr val="4E719B"/>
                </a:solidFill>
                <a:effectLst/>
                <a:latin typeface="Open Sans"/>
              </a:rPr>
              <a:t>l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0291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class to vote on each statement before you go to the next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next slide reveals the answer.</a:t>
            </a: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statements and discussion prompts can be found in the resource ‘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for Everyone Quiz’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292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https://www.schoolsobservatory.org/careers/interested/computers/dorothy-Vaughan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Open Sans"/>
              </a:rPr>
              <a:t>Credit: </a:t>
            </a:r>
            <a:r>
              <a:rPr lang="en-GB" sz="1200" b="1" i="0" u="none" strike="noStrike" dirty="0">
                <a:solidFill>
                  <a:srgbClr val="4E719B"/>
                </a:solidFill>
                <a:effectLst/>
                <a:latin typeface="Open Sans"/>
                <a:hlinkClick r:id="rId3"/>
              </a:rPr>
              <a:t>Unknown author</a:t>
            </a:r>
            <a:endParaRPr lang="en-GB" sz="1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9016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class to vote on each statement before you go to the next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next slide reveals the answer.</a:t>
            </a: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statements and discussion prompts can be found in the resource ‘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for Everyone Quiz’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569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https://www.schoolsobservatory.org/careers/interested/making/mimi-aung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Open Sans"/>
              </a:rPr>
              <a:t>Credit: </a:t>
            </a:r>
            <a:r>
              <a:rPr lang="en-GB" sz="1200" b="1" i="0" u="none" strike="noStrike" dirty="0">
                <a:solidFill>
                  <a:srgbClr val="4E719B"/>
                </a:solidFill>
                <a:effectLst/>
                <a:latin typeface="Open Sans"/>
                <a:hlinkClick r:id="rId3"/>
              </a:rPr>
              <a:t>NASA/JPL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226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class to vote on each statement before you go to the next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next slide reveals the answer.</a:t>
            </a: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statements and discussion prompts can be found in the resource ‘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for Everyone Quiz’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997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https://www.schoolsobservatory.org/careers/interested/nature/piers-sellers</a:t>
            </a:r>
          </a:p>
          <a:p>
            <a:endParaRPr lang="en-GB" dirty="0"/>
          </a:p>
          <a:p>
            <a:r>
              <a:rPr lang="en-GB" sz="1200" b="0" i="0" dirty="0">
                <a:solidFill>
                  <a:srgbClr val="333333"/>
                </a:solidFill>
                <a:effectLst/>
                <a:latin typeface="Open Sans"/>
              </a:rPr>
              <a:t>Credit: </a:t>
            </a:r>
            <a:r>
              <a:rPr lang="en-GB" sz="1200" b="1" i="0" u="none" strike="noStrike" dirty="0">
                <a:solidFill>
                  <a:srgbClr val="4E719B"/>
                </a:solidFill>
                <a:effectLst/>
                <a:latin typeface="Open Sans"/>
                <a:hlinkClick r:id="rId3"/>
              </a:rPr>
              <a:t>NASA</a:t>
            </a:r>
            <a:endParaRPr lang="en-GB" sz="1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448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class to vote on each statement before you go to the next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next slide reveals the answer.</a:t>
            </a: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statements and discussion prompts can be found in the resource ‘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for Everyone Quiz’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969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https://www.schoolsobservatory.org/careers/interested/history/anthony-aveni</a:t>
            </a:r>
          </a:p>
          <a:p>
            <a:endParaRPr lang="en-GB" dirty="0"/>
          </a:p>
          <a:p>
            <a:r>
              <a:rPr lang="en-US" sz="1200" b="0" i="0" dirty="0">
                <a:solidFill>
                  <a:srgbClr val="333333"/>
                </a:solidFill>
                <a:effectLst/>
                <a:latin typeface="Open Sans"/>
              </a:rPr>
              <a:t>Credit: </a:t>
            </a:r>
            <a:r>
              <a:rPr lang="en-US" sz="1200" b="1" i="0" u="none" strike="noStrike" dirty="0">
                <a:solidFill>
                  <a:srgbClr val="4E719B"/>
                </a:solidFill>
                <a:effectLst/>
                <a:latin typeface="Open Sans"/>
                <a:hlinkClick r:id="rId3"/>
              </a:rPr>
              <a:t>All rights reserved. Used by permission.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4598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ask class for ideas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28A0-F82D-4ECC-9DCD-5DBB57FFFE7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992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class to vote on each statement before you go to the next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next slide reveals the answer.</a:t>
            </a: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statements and discussion prompts can be found in the resource ‘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for Everyone Quiz’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419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https://www.schoolsobservatory.org/careers/interested/exploring/ursula-marvin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Open Sans"/>
              </a:rPr>
              <a:t>Credit: </a:t>
            </a:r>
            <a:r>
              <a:rPr lang="en-GB" sz="1200" b="1" i="0" u="none" strike="noStrike" dirty="0">
                <a:solidFill>
                  <a:srgbClr val="4E719B"/>
                </a:solidFill>
                <a:effectLst/>
                <a:latin typeface="Open Sans"/>
                <a:hlinkClick r:id="rId3"/>
              </a:rPr>
              <a:t>Charles Hanson</a:t>
            </a:r>
            <a:endParaRPr lang="en-GB" sz="1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22478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class to vote on each statement before you go to the next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next slide reveals the answer.</a:t>
            </a: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statements and discussion prompts can be found in the resource ‘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for Everyone Quiz’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43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https://www.schoolsobservatory.org/careers/interested/numbers/katherine-johnson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rgbClr val="333333"/>
                </a:solidFill>
                <a:effectLst/>
                <a:latin typeface="Open Sans"/>
              </a:rPr>
              <a:t>Credit: NASA</a:t>
            </a:r>
            <a:endParaRPr lang="en-GB" sz="1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6462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class to vote on each statement before you go to the next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next slide reveals the answer.</a:t>
            </a: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statements and discussion prompts can be found in the resource ‘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for Everyone Quiz’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3477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https://www.schoolsobservatory.org/careers/interested/influencing/alice-bunn</a:t>
            </a:r>
          </a:p>
          <a:p>
            <a:endParaRPr lang="en-GB" dirty="0"/>
          </a:p>
          <a:p>
            <a:r>
              <a:rPr lang="en-GB" sz="1200" b="0" i="0" dirty="0">
                <a:solidFill>
                  <a:srgbClr val="333333"/>
                </a:solidFill>
                <a:effectLst/>
                <a:latin typeface="Open Sans"/>
              </a:rPr>
              <a:t>Credit: </a:t>
            </a:r>
            <a:r>
              <a:rPr lang="en-GB" sz="1200" b="1" i="0" u="none" strike="noStrike" dirty="0">
                <a:solidFill>
                  <a:srgbClr val="4E719B"/>
                </a:solidFill>
                <a:effectLst/>
                <a:latin typeface="Open Sans"/>
                <a:hlinkClick r:id="rId3"/>
              </a:rPr>
              <a:t>UK Gov</a:t>
            </a:r>
            <a:endParaRPr lang="en-GB" sz="1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8811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Don’t show the next slide until you’ve read out the five statements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tabLst>
                <a:tab pos="228600" algn="l"/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 rules:</a:t>
            </a: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Ask everyone to stand up and teacher reads out list of statements relating to a particular job one at a time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a statement doesn’t apply to an individual, they sit down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pupils remaining standing when all statements have been read out have some of the skills and qualities needed to do that job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 statements can be found in the resource ‘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 Up Space Jobs Game’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Reinforce that interests, skills, qualities are more important when choosing a career than gender or skin colour.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28A0-F82D-4ECC-9DCD-5DBB57FFFE7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7596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tabLst>
                <a:tab pos="228600" algn="l"/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Reveal this slide after all 5 statements have been read out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tabLst>
                <a:tab pos="228600" algn="l"/>
                <a:tab pos="457200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  <a:defRPr/>
            </a:pPr>
            <a:r>
              <a:rPr lang="en-GB" sz="1800" b="1" dirty="0"/>
              <a:t>Don’t show the next slide until you’ve read out the five statements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tabLst>
                <a:tab pos="228600" algn="l"/>
                <a:tab pos="457200" algn="l"/>
              </a:tabLs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28A0-F82D-4ECC-9DCD-5DBB57FFFE7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5562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tabLst>
                <a:tab pos="228600" algn="l"/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Reveal this slide after all 5 statements have been read out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tabLst>
                <a:tab pos="228600" algn="l"/>
                <a:tab pos="457200" algn="l"/>
              </a:tabLs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  <a:defRPr/>
            </a:pPr>
            <a:r>
              <a:rPr lang="en-GB" sz="1200" b="1" dirty="0"/>
              <a:t>Don’t show the next slide until you’ve read out the five statements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28A0-F82D-4ECC-9DCD-5DBB57FFFE7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267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tabLst>
                <a:tab pos="228600" algn="l"/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Reveal this slide after all 5 statements have been read out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tabLst>
                <a:tab pos="228600" algn="l"/>
                <a:tab pos="457200" algn="l"/>
              </a:tabLs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  <a:defRPr/>
            </a:pPr>
            <a:r>
              <a:rPr lang="en-GB" sz="1200" b="1" dirty="0"/>
              <a:t>Don’t show the next slide until you’ve read out the five statements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28A0-F82D-4ECC-9DCD-5DBB57FFFE7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223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ask class for ideas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28A0-F82D-4ECC-9DCD-5DBB57FFFE7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083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tabLst>
                <a:tab pos="228600" algn="l"/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Reveal this slide after all 5 statements have been read out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tabLst>
                <a:tab pos="228600" algn="l"/>
                <a:tab pos="457200" algn="l"/>
              </a:tabLs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  <a:defRPr/>
            </a:pPr>
            <a:r>
              <a:rPr lang="en-GB" sz="1200" b="1" dirty="0"/>
              <a:t>Don’t show the next slide until you’ve read out the five statements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28A0-F82D-4ECC-9DCD-5DBB57FFFE7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2554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tabLst>
                <a:tab pos="228600" algn="l"/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Reveal this slide after all 5 statements have been read out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tabLst>
                <a:tab pos="228600" algn="l"/>
                <a:tab pos="457200" algn="l"/>
              </a:tabLs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28600" algn="l"/>
                <a:tab pos="457200" algn="l"/>
              </a:tabLst>
              <a:defRPr/>
            </a:pPr>
            <a:r>
              <a:rPr lang="en-GB" sz="1200" b="1" dirty="0"/>
              <a:t>Don’t show the next slide until you’ve read out the five statements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28A0-F82D-4ECC-9DCD-5DBB57FFFE7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0470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228600" indent="-228600">
              <a:lnSpc>
                <a:spcPct val="107000"/>
              </a:lnSpc>
              <a:spcAft>
                <a:spcPts val="800"/>
              </a:spcAft>
              <a:tabLst>
                <a:tab pos="228600" algn="l"/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Reveal this slide after all 5 statements have been read 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28A0-F82D-4ECC-9DCD-5DBB57FFFE7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4418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Discuss if/why anyone has changed their mind from the beginning of the lesson, following the quiz and game.</a:t>
            </a: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28A0-F82D-4ECC-9DCD-5DBB57FFFE7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617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ask class for ideas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28A0-F82D-4ECC-9DCD-5DBB57FFFE7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4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statements and further information for discussion can be found in the resource ‘</a:t>
            </a:r>
            <a:r>
              <a:rPr lang="en-GB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Jobs Quiz’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9028A0-F82D-4ECC-9DCD-5DBB57FFFE7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731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class to vote on each statement before you go to the next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next slide reveals the answer.</a:t>
            </a: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statements and discussion prompts can be found in the resource ‘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for Everyone Quiz’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9507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https://www.schoolsobservatory.org/careers/interested/spaceflight/mae-Jemison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dirty="0">
                <a:solidFill>
                  <a:schemeClr val="bg1"/>
                </a:solidFill>
                <a:effectLst/>
                <a:latin typeface="Open Sans"/>
              </a:rPr>
              <a:t>Image credit:</a:t>
            </a:r>
            <a:r>
              <a:rPr lang="en-GB" sz="1200" i="0" dirty="0">
                <a:solidFill>
                  <a:schemeClr val="bg1"/>
                </a:solidFill>
                <a:effectLst/>
                <a:latin typeface="Open Sans"/>
              </a:rPr>
              <a:t> </a:t>
            </a:r>
            <a:r>
              <a:rPr lang="en-GB" sz="1200" i="0" strike="noStrike" dirty="0">
                <a:solidFill>
                  <a:schemeClr val="bg1"/>
                </a:solidFill>
                <a:effectLst/>
                <a:latin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NASA</a:t>
            </a:r>
            <a:endParaRPr lang="en-GB" sz="1200" dirty="0">
              <a:solidFill>
                <a:schemeClr val="bg1"/>
              </a:solidFill>
            </a:endParaRPr>
          </a:p>
          <a:p>
            <a:endParaRPr lang="en-GB" dirty="0"/>
          </a:p>
          <a:p>
            <a:r>
              <a:rPr lang="en-GB" dirty="0"/>
              <a:t>Numbers correct January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6424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Notes for teachers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Ask the class to vote on each statement before you go to the next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The next slide reveals the answer.</a:t>
            </a:r>
          </a:p>
          <a:p>
            <a:pPr marL="228600" indent="-228600">
              <a:lnSpc>
                <a:spcPct val="107000"/>
              </a:lnSpc>
              <a:tabLst>
                <a:tab pos="228600" algn="l"/>
                <a:tab pos="457200" algn="l"/>
              </a:tabLs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 statements and discussion prompts can be found in the resource ‘</a:t>
            </a: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 for Everyone Quiz’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310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https://www.schoolsobservatory.org/careers/interested/stargazing/beatrice-tinsley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333333"/>
                </a:solidFill>
                <a:effectLst/>
                <a:latin typeface="Open Sans"/>
              </a:rPr>
              <a:t>Image Credit: </a:t>
            </a:r>
            <a:r>
              <a:rPr lang="en-US" sz="1200" b="1" i="0" u="none" strike="noStrike" dirty="0">
                <a:solidFill>
                  <a:srgbClr val="4E719B"/>
                </a:solidFill>
                <a:effectLst/>
                <a:latin typeface="Open Sans"/>
                <a:hlinkClick r:id="rId3"/>
              </a:rPr>
              <a:t>AIP Emilio </a:t>
            </a:r>
            <a:r>
              <a:rPr lang="en-US" sz="1200" b="1" i="0" u="none" strike="noStrike" dirty="0" err="1">
                <a:solidFill>
                  <a:srgbClr val="4E719B"/>
                </a:solidFill>
                <a:effectLst/>
                <a:latin typeface="Open Sans"/>
                <a:hlinkClick r:id="rId3"/>
              </a:rPr>
              <a:t>Segrè</a:t>
            </a:r>
            <a:r>
              <a:rPr lang="en-US" sz="1200" b="1" i="0" u="none" strike="noStrike" dirty="0">
                <a:solidFill>
                  <a:srgbClr val="4E719B"/>
                </a:solidFill>
                <a:effectLst/>
                <a:latin typeface="Open Sans"/>
                <a:hlinkClick r:id="rId3"/>
              </a:rPr>
              <a:t> Visual Archives,</a:t>
            </a:r>
            <a:br>
              <a:rPr lang="en-US" sz="1200" b="1" i="0" u="none" strike="noStrike" dirty="0">
                <a:solidFill>
                  <a:srgbClr val="4E719B"/>
                </a:solidFill>
                <a:effectLst/>
                <a:latin typeface="Open Sans"/>
                <a:hlinkClick r:id="rId3"/>
              </a:rPr>
            </a:br>
            <a:r>
              <a:rPr lang="en-US" sz="1200" b="1" i="0" u="none" strike="noStrike" dirty="0">
                <a:solidFill>
                  <a:srgbClr val="4E719B"/>
                </a:solidFill>
                <a:effectLst/>
                <a:latin typeface="Open Sans"/>
                <a:hlinkClick r:id="rId3"/>
              </a:rPr>
              <a:t>John Irwin Slide Collection</a:t>
            </a:r>
            <a:br>
              <a:rPr lang="en-US" sz="1200" dirty="0"/>
            </a:br>
            <a:r>
              <a:rPr lang="en-US" sz="1200" b="0" i="0" dirty="0">
                <a:solidFill>
                  <a:srgbClr val="333333"/>
                </a:solidFill>
                <a:effectLst/>
                <a:latin typeface="Open Sans"/>
              </a:rPr>
              <a:t>Low res image used with permission</a:t>
            </a:r>
            <a:endParaRPr lang="en-GB" sz="1200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028A0-F82D-4ECC-9DCD-5DBB57FFFE7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197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89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44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742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917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560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6043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96916" y="6427515"/>
            <a:ext cx="5984576" cy="3651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www.schoolsobservatory.org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40" y="6215740"/>
            <a:ext cx="1054819" cy="576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492" y="6293710"/>
            <a:ext cx="1733909" cy="49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87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150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02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604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0269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575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3288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26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48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235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96916" y="6427515"/>
            <a:ext cx="5984576" cy="3651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www.schoolsobservatory.org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40" y="6215740"/>
            <a:ext cx="1054819" cy="5768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492" y="6293710"/>
            <a:ext cx="1733909" cy="49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8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25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555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47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2100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379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96916" y="6427515"/>
            <a:ext cx="5984576" cy="3651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www.schoolsobservatory.org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40" y="6215740"/>
            <a:ext cx="1054819" cy="576887"/>
          </a:xfrm>
          <a:prstGeom prst="rect">
            <a:avLst/>
          </a:prstGeom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3A02E172-0973-4FA8-8892-00D9E02913D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492" y="5996629"/>
            <a:ext cx="1804100" cy="10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99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196916" y="6427515"/>
            <a:ext cx="5984576" cy="36511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www.schoolsobservatory.org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40" y="6215740"/>
            <a:ext cx="1054819" cy="576887"/>
          </a:xfrm>
          <a:prstGeom prst="rect">
            <a:avLst/>
          </a:prstGeom>
        </p:spPr>
      </p:pic>
      <p:pic>
        <p:nvPicPr>
          <p:cNvPr id="5" name="Picture 4" descr="Text, logo&#10;&#10;Description automatically generated">
            <a:extLst>
              <a:ext uri="{FF2B5EF4-FFF2-40B4-BE49-F238E27FC236}">
                <a16:creationId xmlns:a16="http://schemas.microsoft.com/office/drawing/2014/main" id="{BC17D19D-955C-45D8-B73D-132AC0B55D4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135" y="6016670"/>
            <a:ext cx="1732865" cy="9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982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List_of_Ghanaians_in_the_United_Kingdom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hyperlink" Target="https://creativecommons.org/licenses/by-sa/3.0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blogs.getty.edu/iris/the-surprising-detective-work-of-a-drawings-curator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hyperlink" Target="https://creativecommons.org/licenses/by/3.0/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73ECAE-2EF6-48C1-88D6-52954D074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84567"/>
            <a:ext cx="7772400" cy="2387600"/>
          </a:xfrm>
        </p:spPr>
        <p:txBody>
          <a:bodyPr>
            <a:normAutofit/>
          </a:bodyPr>
          <a:lstStyle/>
          <a:p>
            <a:r>
              <a:rPr lang="en-GB" sz="8800" dirty="0"/>
              <a:t>Space Jobs</a:t>
            </a:r>
          </a:p>
        </p:txBody>
      </p:sp>
      <p:sp>
        <p:nvSpPr>
          <p:cNvPr id="2" name="Lightning Bolt 1">
            <a:extLst>
              <a:ext uri="{FF2B5EF4-FFF2-40B4-BE49-F238E27FC236}">
                <a16:creationId xmlns:a16="http://schemas.microsoft.com/office/drawing/2014/main" id="{C2718F5C-D9FB-4E7A-8CB4-D291C2B44EA9}"/>
              </a:ext>
            </a:extLst>
          </p:cNvPr>
          <p:cNvSpPr/>
          <p:nvPr/>
        </p:nvSpPr>
        <p:spPr>
          <a:xfrm>
            <a:off x="0" y="85725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sp>
        <p:nvSpPr>
          <p:cNvPr id="3" name="Lightning Bolt 2">
            <a:extLst>
              <a:ext uri="{FF2B5EF4-FFF2-40B4-BE49-F238E27FC236}">
                <a16:creationId xmlns:a16="http://schemas.microsoft.com/office/drawing/2014/main" id="{94143542-FAE9-4F06-A7AD-6208226BAA81}"/>
              </a:ext>
            </a:extLst>
          </p:cNvPr>
          <p:cNvSpPr/>
          <p:nvPr/>
        </p:nvSpPr>
        <p:spPr>
          <a:xfrm>
            <a:off x="0" y="857250"/>
            <a:ext cx="0" cy="0"/>
          </a:xfrm>
          <a:prstGeom prst="lightningBol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350"/>
          </a:p>
        </p:txBody>
      </p:sp>
      <p:pic>
        <p:nvPicPr>
          <p:cNvPr id="6" name="Graphic 5" descr="Satellite">
            <a:extLst>
              <a:ext uri="{FF2B5EF4-FFF2-40B4-BE49-F238E27FC236}">
                <a16:creationId xmlns:a16="http://schemas.microsoft.com/office/drawing/2014/main" id="{FC3458CD-6909-47C5-8674-C7DC21FD2D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832474">
            <a:off x="6394862" y="733600"/>
            <a:ext cx="1769423" cy="1769423"/>
          </a:xfrm>
          <a:prstGeom prst="rect">
            <a:avLst/>
          </a:prstGeom>
        </p:spPr>
      </p:pic>
      <p:pic>
        <p:nvPicPr>
          <p:cNvPr id="8" name="Graphic 7" descr="Planet">
            <a:extLst>
              <a:ext uri="{FF2B5EF4-FFF2-40B4-BE49-F238E27FC236}">
                <a16:creationId xmlns:a16="http://schemas.microsoft.com/office/drawing/2014/main" id="{305A3AF6-D38E-4F47-8504-7BEC183FF6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837" y="442654"/>
            <a:ext cx="1769423" cy="176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26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C3AAF4-43E9-4E12-B6EA-F1C6F4357B1A}"/>
              </a:ext>
            </a:extLst>
          </p:cNvPr>
          <p:cNvSpPr/>
          <p:nvPr/>
        </p:nvSpPr>
        <p:spPr>
          <a:xfrm>
            <a:off x="727363" y="540327"/>
            <a:ext cx="3304309" cy="5143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9D3C77-B95F-4E0C-9A8B-C8DDCD4C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5294" y="4753420"/>
            <a:ext cx="3148445" cy="121096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Beatrice Tinsley was an Astronomer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8705E9-9459-4FF3-81E9-DEE0FB8A197E}"/>
              </a:ext>
            </a:extLst>
          </p:cNvPr>
          <p:cNvSpPr txBox="1"/>
          <p:nvPr/>
        </p:nvSpPr>
        <p:spPr>
          <a:xfrm>
            <a:off x="4911680" y="1830095"/>
            <a:ext cx="3304309" cy="2281476"/>
          </a:xfrm>
          <a:prstGeom prst="wedgeRoundRectCallout">
            <a:avLst>
              <a:gd name="adj1" fmla="val 44261"/>
              <a:gd name="adj2" fmla="val 700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Astronomers are scientists who study objects in space.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F54A0CE5-57F1-41AA-9E9D-D6ED5FE10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8" b="-933"/>
          <a:stretch/>
        </p:blipFill>
        <p:spPr bwMode="auto">
          <a:xfrm>
            <a:off x="1158563" y="771607"/>
            <a:ext cx="2572424" cy="390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1C74CE-D132-4578-83B0-062BF0105FFC}"/>
              </a:ext>
            </a:extLst>
          </p:cNvPr>
          <p:cNvSpPr txBox="1"/>
          <p:nvPr/>
        </p:nvSpPr>
        <p:spPr>
          <a:xfrm>
            <a:off x="4232321" y="239063"/>
            <a:ext cx="3218677" cy="1591032"/>
          </a:xfrm>
          <a:prstGeom prst="irregularSeal2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FALSE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41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4" y="2766218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best science shows are presented by men </a:t>
            </a:r>
            <a:b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10" name="Graphic 9" descr="Planet">
            <a:extLst>
              <a:ext uri="{FF2B5EF4-FFF2-40B4-BE49-F238E27FC236}">
                <a16:creationId xmlns:a16="http://schemas.microsoft.com/office/drawing/2014/main" id="{7593DDB9-10B0-4390-B19E-8283E9CA1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10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A260778-813D-45DA-87C3-9F44B981A54D}"/>
              </a:ext>
            </a:extLst>
          </p:cNvPr>
          <p:cNvSpPr/>
          <p:nvPr/>
        </p:nvSpPr>
        <p:spPr>
          <a:xfrm>
            <a:off x="4436916" y="1103026"/>
            <a:ext cx="3688773" cy="49798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D326546-93F3-4704-B933-436602BEB2CA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3" r="14433"/>
          <a:stretch>
            <a:fillRect/>
          </a:stretch>
        </p:blipFill>
        <p:spPr bwMode="auto">
          <a:xfrm>
            <a:off x="4802109" y="1360417"/>
            <a:ext cx="2958389" cy="31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3821051D-7252-4D33-9C33-84DC515A2B32}"/>
              </a:ext>
            </a:extLst>
          </p:cNvPr>
          <p:cNvSpPr txBox="1">
            <a:spLocks/>
          </p:cNvSpPr>
          <p:nvPr/>
        </p:nvSpPr>
        <p:spPr>
          <a:xfrm>
            <a:off x="4436915" y="4732435"/>
            <a:ext cx="3688774" cy="12109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Maggie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Aderin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-Pocock is a TV presenter and a space scientist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81FC83-A84F-4489-9E3C-F3F91B5A7A76}"/>
              </a:ext>
            </a:extLst>
          </p:cNvPr>
          <p:cNvSpPr txBox="1"/>
          <p:nvPr/>
        </p:nvSpPr>
        <p:spPr>
          <a:xfrm>
            <a:off x="811948" y="1648738"/>
            <a:ext cx="3304309" cy="2826306"/>
          </a:xfrm>
          <a:prstGeom prst="wedgeRoundRectCallout">
            <a:avLst>
              <a:gd name="adj1" fmla="val -57626"/>
              <a:gd name="adj2" fmla="val 75367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Lots of men and women present great science shows on TV and YouTube.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C30A81-6804-4DF3-B950-988EBB39B1C2}"/>
              </a:ext>
            </a:extLst>
          </p:cNvPr>
          <p:cNvSpPr txBox="1"/>
          <p:nvPr/>
        </p:nvSpPr>
        <p:spPr>
          <a:xfrm>
            <a:off x="1218238" y="119088"/>
            <a:ext cx="3218677" cy="1591032"/>
          </a:xfrm>
          <a:prstGeom prst="irregularSeal2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FALSE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179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4" y="2766218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Most of the first computer programmers were girls </a:t>
            </a:r>
            <a:b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10" name="Graphic 9" descr="Planet">
            <a:extLst>
              <a:ext uri="{FF2B5EF4-FFF2-40B4-BE49-F238E27FC236}">
                <a16:creationId xmlns:a16="http://schemas.microsoft.com/office/drawing/2014/main" id="{7593DDB9-10B0-4390-B19E-8283E9CA1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25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7AFF32-8AB8-475A-86BA-86164969877A}"/>
              </a:ext>
            </a:extLst>
          </p:cNvPr>
          <p:cNvSpPr/>
          <p:nvPr/>
        </p:nvSpPr>
        <p:spPr>
          <a:xfrm>
            <a:off x="4156363" y="394853"/>
            <a:ext cx="4561609" cy="554874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00" name="Picture 4" descr="Dorothy Vaughan">
            <a:extLst>
              <a:ext uri="{FF2B5EF4-FFF2-40B4-BE49-F238E27FC236}">
                <a16:creationId xmlns:a16="http://schemas.microsoft.com/office/drawing/2014/main" id="{53B71480-5E9B-4779-9586-57940D324235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8" b="11878"/>
          <a:stretch>
            <a:fillRect/>
          </a:stretch>
        </p:blipFill>
        <p:spPr bwMode="auto">
          <a:xfrm>
            <a:off x="4487243" y="616953"/>
            <a:ext cx="3825484" cy="402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33BAA1C4-6DD4-48CA-8799-EF7CD7883789}"/>
              </a:ext>
            </a:extLst>
          </p:cNvPr>
          <p:cNvSpPr txBox="1">
            <a:spLocks/>
          </p:cNvSpPr>
          <p:nvPr/>
        </p:nvSpPr>
        <p:spPr>
          <a:xfrm>
            <a:off x="4156363" y="4433841"/>
            <a:ext cx="4707086" cy="12109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Dorothy Vaughan was a NASA computer programmer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982674-21A7-46C5-BBB2-AC8179EAD491}"/>
              </a:ext>
            </a:extLst>
          </p:cNvPr>
          <p:cNvSpPr txBox="1"/>
          <p:nvPr/>
        </p:nvSpPr>
        <p:spPr>
          <a:xfrm>
            <a:off x="562951" y="1486765"/>
            <a:ext cx="3281681" cy="2826306"/>
          </a:xfrm>
          <a:prstGeom prst="wedgeRoundRectCallout">
            <a:avLst>
              <a:gd name="adj1" fmla="val -45991"/>
              <a:gd name="adj2" fmla="val 8139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Many black, women wrote computer code for NASA in the 1950s.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B0F9FD-E3A5-49DF-8915-1A7177301587}"/>
              </a:ext>
            </a:extLst>
          </p:cNvPr>
          <p:cNvSpPr txBox="1"/>
          <p:nvPr/>
        </p:nvSpPr>
        <p:spPr>
          <a:xfrm>
            <a:off x="1155235" y="0"/>
            <a:ext cx="3166568" cy="1591032"/>
          </a:xfrm>
          <a:prstGeom prst="irregularSeal2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583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4" y="2766218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Girls can be engineers</a:t>
            </a:r>
            <a:b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10" name="Graphic 9" descr="Planet">
            <a:extLst>
              <a:ext uri="{FF2B5EF4-FFF2-40B4-BE49-F238E27FC236}">
                <a16:creationId xmlns:a16="http://schemas.microsoft.com/office/drawing/2014/main" id="{7593DDB9-10B0-4390-B19E-8283E9CA1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979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3DF75D8-A14A-477D-8AEE-539B2C6C914B}"/>
              </a:ext>
            </a:extLst>
          </p:cNvPr>
          <p:cNvSpPr/>
          <p:nvPr/>
        </p:nvSpPr>
        <p:spPr>
          <a:xfrm>
            <a:off x="661307" y="573090"/>
            <a:ext cx="3688773" cy="49798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24" name="Picture 4" descr="MiMi Aung">
            <a:extLst>
              <a:ext uri="{FF2B5EF4-FFF2-40B4-BE49-F238E27FC236}">
                <a16:creationId xmlns:a16="http://schemas.microsoft.com/office/drawing/2014/main" id="{1360A4AD-61EC-455A-86C9-F035330105A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914139" y="773978"/>
            <a:ext cx="3183107" cy="335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93FE8B65-A2B5-40D6-AF61-84BE231C7177}"/>
              </a:ext>
            </a:extLst>
          </p:cNvPr>
          <p:cNvSpPr txBox="1">
            <a:spLocks/>
          </p:cNvSpPr>
          <p:nvPr/>
        </p:nvSpPr>
        <p:spPr>
          <a:xfrm>
            <a:off x="758533" y="4233608"/>
            <a:ext cx="3688774" cy="12109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Mimi Aung is a Space Engineer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9F522A-5928-40F0-81F4-BA864B2A1C6A}"/>
              </a:ext>
            </a:extLst>
          </p:cNvPr>
          <p:cNvSpPr txBox="1"/>
          <p:nvPr/>
        </p:nvSpPr>
        <p:spPr>
          <a:xfrm>
            <a:off x="4793922" y="1843715"/>
            <a:ext cx="3986622" cy="2281476"/>
          </a:xfrm>
          <a:prstGeom prst="wedgeRoundRectCallout">
            <a:avLst>
              <a:gd name="adj1" fmla="val 40116"/>
              <a:gd name="adj2" fmla="val 82199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Engineers like Mimi, design robots that are sent to explore other planets for us!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4831D1-B6A0-4575-810D-249E911296CB}"/>
              </a:ext>
            </a:extLst>
          </p:cNvPr>
          <p:cNvSpPr txBox="1"/>
          <p:nvPr/>
        </p:nvSpPr>
        <p:spPr>
          <a:xfrm>
            <a:off x="5402425" y="573090"/>
            <a:ext cx="3378119" cy="1591032"/>
          </a:xfrm>
          <a:prstGeom prst="irregularSeal2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TRUE!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589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4" y="2766218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Boys don’t care about plants and animals</a:t>
            </a:r>
            <a:b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10" name="Graphic 9" descr="Planet">
            <a:extLst>
              <a:ext uri="{FF2B5EF4-FFF2-40B4-BE49-F238E27FC236}">
                <a16:creationId xmlns:a16="http://schemas.microsoft.com/office/drawing/2014/main" id="{7593DDB9-10B0-4390-B19E-8283E9CA1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21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C3AAF4-43E9-4E12-B6EA-F1C6F4357B1A}"/>
              </a:ext>
            </a:extLst>
          </p:cNvPr>
          <p:cNvSpPr/>
          <p:nvPr/>
        </p:nvSpPr>
        <p:spPr>
          <a:xfrm>
            <a:off x="197427" y="540327"/>
            <a:ext cx="4531681" cy="51435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9D3C77-B95F-4E0C-9A8B-C8DDCD4C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27" y="4237009"/>
            <a:ext cx="4651908" cy="1734919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Piers Sellers, NASA astronaut and climate change scientist</a:t>
            </a:r>
            <a:br>
              <a:rPr lang="en-US" sz="2800" dirty="0">
                <a:solidFill>
                  <a:schemeClr val="bg1"/>
                </a:solidFill>
              </a:rPr>
            </a:b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8705E9-9459-4FF3-81E9-DEE0FB8A197E}"/>
              </a:ext>
            </a:extLst>
          </p:cNvPr>
          <p:cNvSpPr txBox="1"/>
          <p:nvPr/>
        </p:nvSpPr>
        <p:spPr>
          <a:xfrm>
            <a:off x="5285755" y="1902832"/>
            <a:ext cx="3598474" cy="3371136"/>
          </a:xfrm>
          <a:prstGeom prst="wedgeRoundRectCallout">
            <a:avLst>
              <a:gd name="adj1" fmla="val 44261"/>
              <a:gd name="adj2" fmla="val 700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 like Piers want everyone to work together to help look after our beautiful planet, Earth.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1C74CE-D132-4578-83B0-062BF0105FFC}"/>
              </a:ext>
            </a:extLst>
          </p:cNvPr>
          <p:cNvSpPr txBox="1"/>
          <p:nvPr/>
        </p:nvSpPr>
        <p:spPr>
          <a:xfrm>
            <a:off x="4377794" y="311800"/>
            <a:ext cx="3218677" cy="1591032"/>
          </a:xfrm>
          <a:prstGeom prst="irregularSeal2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FALSE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4" descr="Piers Sellers ">
            <a:extLst>
              <a:ext uri="{FF2B5EF4-FFF2-40B4-BE49-F238E27FC236}">
                <a16:creationId xmlns:a16="http://schemas.microsoft.com/office/drawing/2014/main" id="{180201F5-E835-44EE-9C9D-D088C2B21EF1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679248" y="742754"/>
            <a:ext cx="3568038" cy="375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476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4" y="2766218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Girls are better at writing than boys </a:t>
            </a:r>
            <a:b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10" name="Graphic 9" descr="Planet">
            <a:extLst>
              <a:ext uri="{FF2B5EF4-FFF2-40B4-BE49-F238E27FC236}">
                <a16:creationId xmlns:a16="http://schemas.microsoft.com/office/drawing/2014/main" id="{7593DDB9-10B0-4390-B19E-8283E9CA1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82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4" y="2766218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Can you think of any jobs for people interested in space science?</a:t>
            </a:r>
          </a:p>
        </p:txBody>
      </p:sp>
      <p:pic>
        <p:nvPicPr>
          <p:cNvPr id="3" name="Graphic 2" descr="Satellite">
            <a:extLst>
              <a:ext uri="{FF2B5EF4-FFF2-40B4-BE49-F238E27FC236}">
                <a16:creationId xmlns:a16="http://schemas.microsoft.com/office/drawing/2014/main" id="{DD7BE797-687A-4EF3-904C-FF6639723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5" name="Graphic 4" descr="Planet">
            <a:extLst>
              <a:ext uri="{FF2B5EF4-FFF2-40B4-BE49-F238E27FC236}">
                <a16:creationId xmlns:a16="http://schemas.microsoft.com/office/drawing/2014/main" id="{17C687D6-A1DB-49CB-893C-5DCC4EB99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  <p:pic>
        <p:nvPicPr>
          <p:cNvPr id="7" name="Graphic 6" descr="Person with idea">
            <a:extLst>
              <a:ext uri="{FF2B5EF4-FFF2-40B4-BE49-F238E27FC236}">
                <a16:creationId xmlns:a16="http://schemas.microsoft.com/office/drawing/2014/main" id="{B2491C97-505B-4C73-BC25-7C39C47C06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80220" y="4172843"/>
            <a:ext cx="1985297" cy="198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91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C3AAF4-43E9-4E12-B6EA-F1C6F4357B1A}"/>
              </a:ext>
            </a:extLst>
          </p:cNvPr>
          <p:cNvSpPr/>
          <p:nvPr/>
        </p:nvSpPr>
        <p:spPr>
          <a:xfrm>
            <a:off x="384464" y="467590"/>
            <a:ext cx="4793801" cy="56318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9D3C77-B95F-4E0C-9A8B-C8DDCD4C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164" y="5143749"/>
            <a:ext cx="4994807" cy="12109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>
                <a:solidFill>
                  <a:schemeClr val="bg1"/>
                </a:solidFill>
                <a:latin typeface="+mn-lt"/>
              </a:rPr>
              <a:t>Anthony </a:t>
            </a:r>
            <a:r>
              <a:rPr lang="en-US" sz="3100" dirty="0" err="1">
                <a:solidFill>
                  <a:schemeClr val="bg1"/>
                </a:solidFill>
                <a:latin typeface="+mn-lt"/>
              </a:rPr>
              <a:t>Aveni</a:t>
            </a:r>
            <a:r>
              <a:rPr lang="en-US" sz="3100" dirty="0">
                <a:solidFill>
                  <a:schemeClr val="bg1"/>
                </a:solidFill>
                <a:latin typeface="+mn-lt"/>
              </a:rPr>
              <a:t> is an astronomer and author of many books, including some children’s books</a:t>
            </a:r>
            <a:br>
              <a:rPr lang="en-US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8705E9-9459-4FF3-81E9-DEE0FB8A197E}"/>
              </a:ext>
            </a:extLst>
          </p:cNvPr>
          <p:cNvSpPr txBox="1"/>
          <p:nvPr/>
        </p:nvSpPr>
        <p:spPr>
          <a:xfrm>
            <a:off x="5537102" y="1973073"/>
            <a:ext cx="3429000" cy="2826306"/>
          </a:xfrm>
          <a:prstGeom prst="wedgeRoundRectCallout">
            <a:avLst>
              <a:gd name="adj1" fmla="val 40173"/>
              <a:gd name="adj2" fmla="val 67279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Authors say that reading lots of book can help you to become a better writer.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97F7F-F2A8-4332-BA9E-A85A9448D67A}"/>
              </a:ext>
            </a:extLst>
          </p:cNvPr>
          <p:cNvSpPr txBox="1"/>
          <p:nvPr/>
        </p:nvSpPr>
        <p:spPr>
          <a:xfrm>
            <a:off x="5642264" y="467590"/>
            <a:ext cx="3218677" cy="1591032"/>
          </a:xfrm>
          <a:prstGeom prst="irregularSeal2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FALSE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900B39C-7D7F-4C06-899C-74EE0E5A7039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t="-253" r="-45" b="30151"/>
          <a:stretch/>
        </p:blipFill>
        <p:spPr bwMode="auto">
          <a:xfrm>
            <a:off x="748205" y="758536"/>
            <a:ext cx="3740605" cy="3938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6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4" y="2766218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Boys are braver than girls </a:t>
            </a:r>
            <a:b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10" name="Graphic 9" descr="Planet">
            <a:extLst>
              <a:ext uri="{FF2B5EF4-FFF2-40B4-BE49-F238E27FC236}">
                <a16:creationId xmlns:a16="http://schemas.microsoft.com/office/drawing/2014/main" id="{7593DDB9-10B0-4390-B19E-8283E9CA1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505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C3AAF4-43E9-4E12-B6EA-F1C6F4357B1A}"/>
              </a:ext>
            </a:extLst>
          </p:cNvPr>
          <p:cNvSpPr/>
          <p:nvPr/>
        </p:nvSpPr>
        <p:spPr>
          <a:xfrm>
            <a:off x="205391" y="575253"/>
            <a:ext cx="4531681" cy="55917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9D3C77-B95F-4E0C-9A8B-C8DDCD4C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78" y="4839457"/>
            <a:ext cx="4651908" cy="117944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Ursula Marvin was an Explorer. She travelled to Antarctica to study meteorites found there.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8705E9-9459-4FF3-81E9-DEE0FB8A197E}"/>
              </a:ext>
            </a:extLst>
          </p:cNvPr>
          <p:cNvSpPr txBox="1"/>
          <p:nvPr/>
        </p:nvSpPr>
        <p:spPr>
          <a:xfrm>
            <a:off x="5311001" y="1743432"/>
            <a:ext cx="3598474" cy="3371136"/>
          </a:xfrm>
          <a:prstGeom prst="wedgeRoundRectCallout">
            <a:avLst>
              <a:gd name="adj1" fmla="val 44261"/>
              <a:gd name="adj2" fmla="val 70012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Men and women have braved flying to space, sailing around the world, and trekking to the South Pole. 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1C74CE-D132-4578-83B0-062BF0105FFC}"/>
              </a:ext>
            </a:extLst>
          </p:cNvPr>
          <p:cNvSpPr txBox="1"/>
          <p:nvPr/>
        </p:nvSpPr>
        <p:spPr>
          <a:xfrm>
            <a:off x="4377794" y="311800"/>
            <a:ext cx="3218677" cy="1591032"/>
          </a:xfrm>
          <a:prstGeom prst="irregularSeal2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FALSE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 descr="Ursula Marvin displaying her Antarctic gear">
            <a:extLst>
              <a:ext uri="{FF2B5EF4-FFF2-40B4-BE49-F238E27FC236}">
                <a16:creationId xmlns:a16="http://schemas.microsoft.com/office/drawing/2014/main" id="{75EBBBCE-9796-4E3A-8607-FD54BFA45B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" b="36156"/>
          <a:stretch/>
        </p:blipFill>
        <p:spPr bwMode="auto">
          <a:xfrm>
            <a:off x="590361" y="725889"/>
            <a:ext cx="3761745" cy="396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56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4" y="2766218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Girls can be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maths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experts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10" name="Graphic 9" descr="Planet">
            <a:extLst>
              <a:ext uri="{FF2B5EF4-FFF2-40B4-BE49-F238E27FC236}">
                <a16:creationId xmlns:a16="http://schemas.microsoft.com/office/drawing/2014/main" id="{7593DDB9-10B0-4390-B19E-8283E9CA1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75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C3AAF4-43E9-4E12-B6EA-F1C6F4357B1A}"/>
              </a:ext>
            </a:extLst>
          </p:cNvPr>
          <p:cNvSpPr/>
          <p:nvPr/>
        </p:nvSpPr>
        <p:spPr>
          <a:xfrm>
            <a:off x="384464" y="207818"/>
            <a:ext cx="4793801" cy="589164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9D3C77-B95F-4E0C-9A8B-C8DDCD4C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74" y="4888503"/>
            <a:ext cx="4994807" cy="1210961"/>
          </a:xfrm>
        </p:spPr>
        <p:txBody>
          <a:bodyPr>
            <a:normAutofit/>
          </a:bodyPr>
          <a:lstStyle/>
          <a:p>
            <a:pPr algn="ctr"/>
            <a:r>
              <a:rPr lang="en-US" sz="3100" dirty="0">
                <a:solidFill>
                  <a:schemeClr val="bg1"/>
                </a:solidFill>
                <a:latin typeface="+mn-lt"/>
              </a:rPr>
              <a:t>Katherine Johnson was a NASA mathematician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8705E9-9459-4FF3-81E9-DEE0FB8A197E}"/>
              </a:ext>
            </a:extLst>
          </p:cNvPr>
          <p:cNvSpPr txBox="1"/>
          <p:nvPr/>
        </p:nvSpPr>
        <p:spPr>
          <a:xfrm>
            <a:off x="5403558" y="1505247"/>
            <a:ext cx="3429000" cy="3847505"/>
          </a:xfrm>
          <a:prstGeom prst="wedgeRoundRectCallout">
            <a:avLst>
              <a:gd name="adj1" fmla="val 40173"/>
              <a:gd name="adj2" fmla="val 67279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Most jobs need you to use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maths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some way. Katherine used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maths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to help send astronauts to the Moon!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97F7F-F2A8-4332-BA9E-A85A9448D67A}"/>
              </a:ext>
            </a:extLst>
          </p:cNvPr>
          <p:cNvSpPr txBox="1"/>
          <p:nvPr/>
        </p:nvSpPr>
        <p:spPr>
          <a:xfrm>
            <a:off x="5673437" y="207818"/>
            <a:ext cx="3378119" cy="1591032"/>
          </a:xfrm>
          <a:prstGeom prst="irregularSeal2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TRUE!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442D06D-6B3E-432D-AA5E-AECCD33CA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3" b="8263"/>
          <a:stretch>
            <a:fillRect/>
          </a:stretch>
        </p:blipFill>
        <p:spPr bwMode="auto">
          <a:xfrm>
            <a:off x="609757" y="451289"/>
            <a:ext cx="4343214" cy="457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9897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4" y="2766218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Boys are better leaders than girls 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10" name="Graphic 9" descr="Planet">
            <a:extLst>
              <a:ext uri="{FF2B5EF4-FFF2-40B4-BE49-F238E27FC236}">
                <a16:creationId xmlns:a16="http://schemas.microsoft.com/office/drawing/2014/main" id="{7593DDB9-10B0-4390-B19E-8283E9CA1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31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C3AAF4-43E9-4E12-B6EA-F1C6F4357B1A}"/>
              </a:ext>
            </a:extLst>
          </p:cNvPr>
          <p:cNvSpPr/>
          <p:nvPr/>
        </p:nvSpPr>
        <p:spPr>
          <a:xfrm>
            <a:off x="325619" y="427114"/>
            <a:ext cx="4531681" cy="559178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9D3C77-B95F-4E0C-9A8B-C8DDCD4C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392" y="4707731"/>
            <a:ext cx="4651908" cy="1179441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+mn-lt"/>
              </a:rPr>
              <a:t>Alice Bunn is a Leader at the UK Space Agency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8705E9-9459-4FF3-81E9-DEE0FB8A197E}"/>
              </a:ext>
            </a:extLst>
          </p:cNvPr>
          <p:cNvSpPr txBox="1"/>
          <p:nvPr/>
        </p:nvSpPr>
        <p:spPr>
          <a:xfrm>
            <a:off x="5311001" y="1743432"/>
            <a:ext cx="3598474" cy="3881735"/>
          </a:xfrm>
          <a:prstGeom prst="wedgeRoundRectCallout">
            <a:avLst>
              <a:gd name="adj1" fmla="val 43106"/>
              <a:gd name="adj2" fmla="val -58961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Women have led countries including the UK, New Zealand, Germany,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Bangldesh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Barbados.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1C74CE-D132-4578-83B0-062BF0105FFC}"/>
              </a:ext>
            </a:extLst>
          </p:cNvPr>
          <p:cNvSpPr txBox="1"/>
          <p:nvPr/>
        </p:nvSpPr>
        <p:spPr>
          <a:xfrm>
            <a:off x="4741476" y="152400"/>
            <a:ext cx="3218677" cy="1591032"/>
          </a:xfrm>
          <a:prstGeom prst="irregularSeal2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FALSE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2" descr="Alice Bunn">
            <a:extLst>
              <a:ext uri="{FF2B5EF4-FFF2-40B4-BE49-F238E27FC236}">
                <a16:creationId xmlns:a16="http://schemas.microsoft.com/office/drawing/2014/main" id="{A225B0FB-E72C-4137-8215-57FE6055354C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xfrm>
            <a:off x="645906" y="738095"/>
            <a:ext cx="3891105" cy="409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5801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4" y="2766218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Space Job Game</a:t>
            </a:r>
            <a:b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Stand up…</a:t>
            </a:r>
          </a:p>
        </p:txBody>
      </p:sp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5" name="Graphic 4" descr="Planet">
            <a:extLst>
              <a:ext uri="{FF2B5EF4-FFF2-40B4-BE49-F238E27FC236}">
                <a16:creationId xmlns:a16="http://schemas.microsoft.com/office/drawing/2014/main" id="{E380CA3F-9CA1-435B-BC63-B81FA6326C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536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8274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Astronaut!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5" name="Graphic 4" descr="Planet">
            <a:extLst>
              <a:ext uri="{FF2B5EF4-FFF2-40B4-BE49-F238E27FC236}">
                <a16:creationId xmlns:a16="http://schemas.microsoft.com/office/drawing/2014/main" id="{E380CA3F-9CA1-435B-BC63-B81FA6326C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  <p:pic>
        <p:nvPicPr>
          <p:cNvPr id="4" name="Picture 3" descr="Astronaut in a spacesuit in a white futuristic tunnel">
            <a:extLst>
              <a:ext uri="{FF2B5EF4-FFF2-40B4-BE49-F238E27FC236}">
                <a16:creationId xmlns:a16="http://schemas.microsoft.com/office/drawing/2014/main" id="{C661AD68-21B8-448B-A428-6B16BD831D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170" y="2773837"/>
            <a:ext cx="4952011" cy="3300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68519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8274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Engineer!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5" name="Graphic 4" descr="Planet">
            <a:extLst>
              <a:ext uri="{FF2B5EF4-FFF2-40B4-BE49-F238E27FC236}">
                <a16:creationId xmlns:a16="http://schemas.microsoft.com/office/drawing/2014/main" id="{E380CA3F-9CA1-435B-BC63-B81FA6326C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  <p:pic>
        <p:nvPicPr>
          <p:cNvPr id="4" name="Picture 3" descr="Engineers assembling robotics in factory">
            <a:extLst>
              <a:ext uri="{FF2B5EF4-FFF2-40B4-BE49-F238E27FC236}">
                <a16:creationId xmlns:a16="http://schemas.microsoft.com/office/drawing/2014/main" id="{C661AD68-21B8-448B-A428-6B16BD831D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9170" y="2773837"/>
            <a:ext cx="4952011" cy="3300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9162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4" y="2766218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Who wants a space job when they are older?</a:t>
            </a:r>
          </a:p>
        </p:txBody>
      </p:sp>
      <p:pic>
        <p:nvPicPr>
          <p:cNvPr id="4" name="Graphic 3" descr="Satellite">
            <a:extLst>
              <a:ext uri="{FF2B5EF4-FFF2-40B4-BE49-F238E27FC236}">
                <a16:creationId xmlns:a16="http://schemas.microsoft.com/office/drawing/2014/main" id="{E65AB9EB-BF55-4689-997B-0F76FFF1E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6" name="Graphic 5" descr="Planet">
            <a:extLst>
              <a:ext uri="{FF2B5EF4-FFF2-40B4-BE49-F238E27FC236}">
                <a16:creationId xmlns:a16="http://schemas.microsoft.com/office/drawing/2014/main" id="{F428C1C9-EF58-47B4-A972-338ACC3744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  <p:pic>
        <p:nvPicPr>
          <p:cNvPr id="8" name="Graphic 7" descr="Person with idea">
            <a:extLst>
              <a:ext uri="{FF2B5EF4-FFF2-40B4-BE49-F238E27FC236}">
                <a16:creationId xmlns:a16="http://schemas.microsoft.com/office/drawing/2014/main" id="{0DA5174E-088F-4DC3-9BB8-34D3C4C77D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80220" y="4172843"/>
            <a:ext cx="1985297" cy="198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739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8274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Scientist!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5" name="Graphic 4" descr="Planet">
            <a:extLst>
              <a:ext uri="{FF2B5EF4-FFF2-40B4-BE49-F238E27FC236}">
                <a16:creationId xmlns:a16="http://schemas.microsoft.com/office/drawing/2014/main" id="{E380CA3F-9CA1-435B-BC63-B81FA6326C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  <p:pic>
        <p:nvPicPr>
          <p:cNvPr id="4" name="Picture 3" descr="Aspirations to be an astronaut">
            <a:extLst>
              <a:ext uri="{FF2B5EF4-FFF2-40B4-BE49-F238E27FC236}">
                <a16:creationId xmlns:a16="http://schemas.microsoft.com/office/drawing/2014/main" id="{C661AD68-21B8-448B-A428-6B16BD831D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9171" y="2773837"/>
            <a:ext cx="4952009" cy="3300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3449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8274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TV presenter!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5" name="Graphic 4" descr="Planet">
            <a:extLst>
              <a:ext uri="{FF2B5EF4-FFF2-40B4-BE49-F238E27FC236}">
                <a16:creationId xmlns:a16="http://schemas.microsoft.com/office/drawing/2014/main" id="{E380CA3F-9CA1-435B-BC63-B81FA6326C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61AD68-21B8-448B-A428-6B16BD831D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3164110" y="2773837"/>
            <a:ext cx="2542131" cy="33005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7300EF-62E7-41BC-A353-AC118191A1EA}"/>
              </a:ext>
            </a:extLst>
          </p:cNvPr>
          <p:cNvSpPr txBox="1"/>
          <p:nvPr/>
        </p:nvSpPr>
        <p:spPr>
          <a:xfrm>
            <a:off x="3164110" y="6074371"/>
            <a:ext cx="2542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8" tooltip="https://en.wikipedia.org/wiki/List_of_Ghanaians_in_the_United_Kingdom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9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42273860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8274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Computer programmer!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4245" y="839243"/>
            <a:ext cx="914400" cy="914400"/>
          </a:xfrm>
          <a:prstGeom prst="rect">
            <a:avLst/>
          </a:prstGeom>
        </p:spPr>
      </p:pic>
      <p:pic>
        <p:nvPicPr>
          <p:cNvPr id="5" name="Graphic 4" descr="Planet">
            <a:extLst>
              <a:ext uri="{FF2B5EF4-FFF2-40B4-BE49-F238E27FC236}">
                <a16:creationId xmlns:a16="http://schemas.microsoft.com/office/drawing/2014/main" id="{E380CA3F-9CA1-435B-BC63-B81FA6326C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8155" y="839243"/>
            <a:ext cx="914400" cy="914400"/>
          </a:xfrm>
          <a:prstGeom prst="rect">
            <a:avLst/>
          </a:prstGeom>
        </p:spPr>
      </p:pic>
      <p:pic>
        <p:nvPicPr>
          <p:cNvPr id="4" name="Picture 3" descr="Engineer using tablet in factory with industrial robots">
            <a:extLst>
              <a:ext uri="{FF2B5EF4-FFF2-40B4-BE49-F238E27FC236}">
                <a16:creationId xmlns:a16="http://schemas.microsoft.com/office/drawing/2014/main" id="{C661AD68-21B8-448B-A428-6B16BD831D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5996" y="2829451"/>
            <a:ext cx="4785127" cy="3189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34017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48274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Museum curator!</a:t>
            </a: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4245" y="839243"/>
            <a:ext cx="914400" cy="914400"/>
          </a:xfrm>
          <a:prstGeom prst="rect">
            <a:avLst/>
          </a:prstGeom>
        </p:spPr>
      </p:pic>
      <p:pic>
        <p:nvPicPr>
          <p:cNvPr id="5" name="Graphic 4" descr="Planet">
            <a:extLst>
              <a:ext uri="{FF2B5EF4-FFF2-40B4-BE49-F238E27FC236}">
                <a16:creationId xmlns:a16="http://schemas.microsoft.com/office/drawing/2014/main" id="{E380CA3F-9CA1-435B-BC63-B81FA6326C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8155" y="839243"/>
            <a:ext cx="914400" cy="914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61AD68-21B8-448B-A428-6B16BD831D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2127327" y="2829451"/>
            <a:ext cx="4782464" cy="3189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803D03-9AA0-44E9-9F80-AD0218A4593E}"/>
              </a:ext>
            </a:extLst>
          </p:cNvPr>
          <p:cNvSpPr txBox="1"/>
          <p:nvPr/>
        </p:nvSpPr>
        <p:spPr>
          <a:xfrm>
            <a:off x="2127327" y="6018757"/>
            <a:ext cx="47824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8" tooltip="http://blogs.getty.edu/iris/the-surprising-detective-work-of-a-drawings-curator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9" tooltip="https://creativecommons.org/licenses/by/3.0/"/>
              </a:rPr>
              <a:t>CC BY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6958104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4" y="2766218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Who wants a space job when they are older?</a:t>
            </a:r>
          </a:p>
        </p:txBody>
      </p:sp>
    </p:spTree>
    <p:extLst>
      <p:ext uri="{BB962C8B-B14F-4D97-AF65-F5344CB8AC3E}">
        <p14:creationId xmlns:p14="http://schemas.microsoft.com/office/powerpoint/2010/main" val="271939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4" y="2766218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is a stereotype?</a:t>
            </a:r>
          </a:p>
        </p:txBody>
      </p:sp>
      <p:pic>
        <p:nvPicPr>
          <p:cNvPr id="4" name="Graphic 3" descr="Satellite">
            <a:extLst>
              <a:ext uri="{FF2B5EF4-FFF2-40B4-BE49-F238E27FC236}">
                <a16:creationId xmlns:a16="http://schemas.microsoft.com/office/drawing/2014/main" id="{E65AB9EB-BF55-4689-997B-0F76FFF1E3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6" name="Graphic 5" descr="Planet">
            <a:extLst>
              <a:ext uri="{FF2B5EF4-FFF2-40B4-BE49-F238E27FC236}">
                <a16:creationId xmlns:a16="http://schemas.microsoft.com/office/drawing/2014/main" id="{F428C1C9-EF58-47B4-A972-338ACC3744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  <p:pic>
        <p:nvPicPr>
          <p:cNvPr id="3" name="Graphic 2" descr="Person with idea">
            <a:extLst>
              <a:ext uri="{FF2B5EF4-FFF2-40B4-BE49-F238E27FC236}">
                <a16:creationId xmlns:a16="http://schemas.microsoft.com/office/drawing/2014/main" id="{A5C4568D-CA6E-4D93-A213-D7F5758891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80220" y="4172843"/>
            <a:ext cx="1985297" cy="198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1CA45-569E-407E-87EC-3B3FCECC1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What is a stereotype?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F5288-F465-45A7-A6FB-1DDFAFA6A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>
                <a:cs typeface="Arial" panose="020B0604020202020204" pitchFamily="34" charset="0"/>
              </a:rPr>
              <a:t>A stereotype is </a:t>
            </a:r>
            <a:r>
              <a:rPr lang="en-GB" altLang="en-US" sz="3200" dirty="0">
                <a:cs typeface="Arial" panose="020B0604020202020204" pitchFamily="34" charset="0"/>
              </a:rPr>
              <a:t>a fixed belief about a particular group of people. </a:t>
            </a:r>
          </a:p>
          <a:p>
            <a:pPr marL="0" indent="0" eaLnBrk="1" hangingPunct="1">
              <a:buNone/>
            </a:pPr>
            <a:endParaRPr lang="en-GB" altLang="en-US" sz="3200" dirty="0"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200" dirty="0">
                <a:cs typeface="Arial" panose="020B0604020202020204" pitchFamily="34" charset="0"/>
              </a:rPr>
              <a:t>Here are some examples of stereotypes:</a:t>
            </a:r>
          </a:p>
          <a:p>
            <a:pPr lvl="1" eaLnBrk="1" hangingPunct="1"/>
            <a:r>
              <a:rPr lang="en-GB" altLang="en-US" sz="2800" dirty="0">
                <a:cs typeface="Arial" panose="020B0604020202020204" pitchFamily="34" charset="0"/>
              </a:rPr>
              <a:t>Girls are better at cooking than boys</a:t>
            </a:r>
          </a:p>
          <a:p>
            <a:pPr lvl="1" eaLnBrk="1" hangingPunct="1"/>
            <a:r>
              <a:rPr lang="en-GB" altLang="en-US" sz="2800" dirty="0">
                <a:cs typeface="Arial" panose="020B0604020202020204" pitchFamily="34" charset="0"/>
              </a:rPr>
              <a:t>Children don’t like healthy food </a:t>
            </a:r>
          </a:p>
          <a:p>
            <a:pPr lvl="1" eaLnBrk="1" hangingPunct="1"/>
            <a:r>
              <a:rPr lang="en-GB" altLang="en-US" sz="2800" dirty="0">
                <a:cs typeface="Arial" panose="020B0604020202020204" pitchFamily="34" charset="0"/>
              </a:rPr>
              <a:t>Boys are messy</a:t>
            </a:r>
          </a:p>
          <a:p>
            <a:endParaRPr lang="en-GB" dirty="0"/>
          </a:p>
        </p:txBody>
      </p:sp>
      <p:pic>
        <p:nvPicPr>
          <p:cNvPr id="7" name="Graphic 6" descr="Planet">
            <a:extLst>
              <a:ext uri="{FF2B5EF4-FFF2-40B4-BE49-F238E27FC236}">
                <a16:creationId xmlns:a16="http://schemas.microsoft.com/office/drawing/2014/main" id="{9FC5AC85-C508-460E-887D-64D8612C9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28311" y="73293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42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4" y="2766218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GB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Space for Everyone Quiz</a:t>
            </a:r>
            <a:b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True or False…</a:t>
            </a:r>
          </a:p>
        </p:txBody>
      </p:sp>
      <p:pic>
        <p:nvPicPr>
          <p:cNvPr id="6" name="Graphic 5" descr="Person with idea">
            <a:extLst>
              <a:ext uri="{FF2B5EF4-FFF2-40B4-BE49-F238E27FC236}">
                <a16:creationId xmlns:a16="http://schemas.microsoft.com/office/drawing/2014/main" id="{C9E60CB7-8D1E-409E-94DF-7DB56FE18E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80220" y="4172843"/>
            <a:ext cx="1985297" cy="1985297"/>
          </a:xfrm>
          <a:prstGeom prst="rect">
            <a:avLst/>
          </a:prstGeom>
        </p:spPr>
      </p:pic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10" name="Graphic 9" descr="Planet">
            <a:extLst>
              <a:ext uri="{FF2B5EF4-FFF2-40B4-BE49-F238E27FC236}">
                <a16:creationId xmlns:a16="http://schemas.microsoft.com/office/drawing/2014/main" id="{7593DDB9-10B0-4390-B19E-8283E9CA1C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23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4" y="2766218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Girls and boys can go to space </a:t>
            </a:r>
            <a:b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10" name="Graphic 9" descr="Planet">
            <a:extLst>
              <a:ext uri="{FF2B5EF4-FFF2-40B4-BE49-F238E27FC236}">
                <a16:creationId xmlns:a16="http://schemas.microsoft.com/office/drawing/2014/main" id="{7593DDB9-10B0-4390-B19E-8283E9CA1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89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C3AAF4-43E9-4E12-B6EA-F1C6F4357B1A}"/>
              </a:ext>
            </a:extLst>
          </p:cNvPr>
          <p:cNvSpPr/>
          <p:nvPr/>
        </p:nvSpPr>
        <p:spPr>
          <a:xfrm>
            <a:off x="384464" y="144410"/>
            <a:ext cx="4468091" cy="595505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9D3C77-B95F-4E0C-9A8B-C8DDCD4CC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588" y="4888502"/>
            <a:ext cx="4349841" cy="121096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>
                <a:solidFill>
                  <a:schemeClr val="bg1"/>
                </a:solidFill>
                <a:latin typeface="+mn-lt"/>
              </a:rPr>
              <a:t>Mae Jemison is a former</a:t>
            </a:r>
            <a:br>
              <a:rPr lang="en-US" sz="3100" dirty="0">
                <a:solidFill>
                  <a:schemeClr val="bg1"/>
                </a:solidFill>
                <a:latin typeface="+mn-lt"/>
              </a:rPr>
            </a:br>
            <a:r>
              <a:rPr lang="en-US" sz="3100" dirty="0">
                <a:solidFill>
                  <a:schemeClr val="bg1"/>
                </a:solidFill>
                <a:latin typeface="+mn-lt"/>
              </a:rPr>
              <a:t>NASA Astronaut </a:t>
            </a:r>
            <a:br>
              <a:rPr lang="en-US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8" name="Picture 4" descr="Mae Jemison">
            <a:extLst>
              <a:ext uri="{FF2B5EF4-FFF2-40B4-BE49-F238E27FC236}">
                <a16:creationId xmlns:a16="http://schemas.microsoft.com/office/drawing/2014/main" id="{2EFF37AA-7DCD-4FEF-9F85-1D6F3884873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" r="443"/>
          <a:stretch>
            <a:fillRect/>
          </a:stretch>
        </p:blipFill>
        <p:spPr bwMode="auto">
          <a:xfrm>
            <a:off x="574720" y="322119"/>
            <a:ext cx="4135879" cy="43543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8705E9-9459-4FF3-81E9-DEE0FB8A197E}"/>
              </a:ext>
            </a:extLst>
          </p:cNvPr>
          <p:cNvSpPr txBox="1"/>
          <p:nvPr/>
        </p:nvSpPr>
        <p:spPr>
          <a:xfrm>
            <a:off x="5264971" y="1616478"/>
            <a:ext cx="3304309" cy="3341668"/>
          </a:xfrm>
          <a:prstGeom prst="wedgeRoundRectCallout">
            <a:avLst>
              <a:gd name="adj1" fmla="val 40173"/>
              <a:gd name="adj2" fmla="val 67279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501 men and 65 women have been to space.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Helen Sharman was the UK’s first astronaut!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97F7F-F2A8-4332-BA9E-A85A9448D67A}"/>
              </a:ext>
            </a:extLst>
          </p:cNvPr>
          <p:cNvSpPr txBox="1"/>
          <p:nvPr/>
        </p:nvSpPr>
        <p:spPr>
          <a:xfrm>
            <a:off x="5765881" y="249382"/>
            <a:ext cx="3378119" cy="1591032"/>
          </a:xfrm>
          <a:prstGeom prst="irregularSeal2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TRUE!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964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72FC-4B59-4FF9-81B3-E8F94938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24" y="2766218"/>
            <a:ext cx="8870352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All scientists are boys </a:t>
            </a:r>
            <a:br>
              <a:rPr lang="en-GB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en-GB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Graphic 7" descr="Satellite">
            <a:extLst>
              <a:ext uri="{FF2B5EF4-FFF2-40B4-BE49-F238E27FC236}">
                <a16:creationId xmlns:a16="http://schemas.microsoft.com/office/drawing/2014/main" id="{B79D5252-3D1F-4FC1-AF82-1F93C0E97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1741" y="1327367"/>
            <a:ext cx="914400" cy="914400"/>
          </a:xfrm>
          <a:prstGeom prst="rect">
            <a:avLst/>
          </a:prstGeom>
        </p:spPr>
      </p:pic>
      <p:pic>
        <p:nvPicPr>
          <p:cNvPr id="10" name="Graphic 9" descr="Planet">
            <a:extLst>
              <a:ext uri="{FF2B5EF4-FFF2-40B4-BE49-F238E27FC236}">
                <a16:creationId xmlns:a16="http://schemas.microsoft.com/office/drawing/2014/main" id="{7593DDB9-10B0-4390-B19E-8283E9CA1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70659" y="112942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821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ecd1d9b1-d397-4f7c-982e-0396eb7853a6"/>
</p:tagLst>
</file>

<file path=ppt/theme/theme1.xml><?xml version="1.0" encoding="utf-8"?>
<a:theme xmlns:a="http://schemas.openxmlformats.org/drawingml/2006/main" name="Presentation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o" id="{AE25CF24-7035-4394-8C30-EF1394BAA3C2}" vid="{FDC0CF3E-6015-4788-BDEA-6452A7E9D361}"/>
    </a:ext>
  </a:extLst>
</a:theme>
</file>

<file path=ppt/theme/theme2.xml><?xml version="1.0" encoding="utf-8"?>
<a:theme xmlns:a="http://schemas.openxmlformats.org/drawingml/2006/main" name="1_Presentation2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o" id="{AE25CF24-7035-4394-8C30-EF1394BAA3C2}" vid="{FDC0CF3E-6015-4788-BDEA-6452A7E9D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18BEAC03C71146AF56A49B1E9D8B3E" ma:contentTypeVersion="9" ma:contentTypeDescription="Create a new document." ma:contentTypeScope="" ma:versionID="c7a35cc3bb7dbfbd617662d9cf6b7e90">
  <xsd:schema xmlns:xsd="http://www.w3.org/2001/XMLSchema" xmlns:xs="http://www.w3.org/2001/XMLSchema" xmlns:p="http://schemas.microsoft.com/office/2006/metadata/properties" xmlns:ns3="791a3972-3edb-4668-b9f5-82433036a3a0" targetNamespace="http://schemas.microsoft.com/office/2006/metadata/properties" ma:root="true" ma:fieldsID="9c764b0117262a3ab6524fbedf48fea2" ns3:_="">
    <xsd:import namespace="791a3972-3edb-4668-b9f5-82433036a3a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1a3972-3edb-4668-b9f5-82433036a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4D0B50-A767-4743-AF3D-DEB716FC26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1a3972-3edb-4668-b9f5-82433036a3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3BA705-890E-4534-A8E7-DB2EDCDF7602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791a3972-3edb-4668-b9f5-82433036a3a0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51BCB5A-66E1-475E-9BF2-E9AE688139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1518</Words>
  <Application>Microsoft Office PowerPoint</Application>
  <PresentationFormat>On-screen Show (4:3)</PresentationFormat>
  <Paragraphs>237</Paragraphs>
  <Slides>34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Open Sans</vt:lpstr>
      <vt:lpstr>Presentation2</vt:lpstr>
      <vt:lpstr>1_Presentation2</vt:lpstr>
      <vt:lpstr>Space Jobs</vt:lpstr>
      <vt:lpstr>Can you think of any jobs for people interested in space science?</vt:lpstr>
      <vt:lpstr>Who wants a space job when they are older?</vt:lpstr>
      <vt:lpstr>What is a stereotype?</vt:lpstr>
      <vt:lpstr>What is a stereotype?</vt:lpstr>
      <vt:lpstr>Space for Everyone Quiz True or False…</vt:lpstr>
      <vt:lpstr>Girls and boys can go to space  </vt:lpstr>
      <vt:lpstr>Mae Jemison is a former NASA Astronaut  </vt:lpstr>
      <vt:lpstr>All scientists are boys  </vt:lpstr>
      <vt:lpstr>Beatrice Tinsley was an Astronomer </vt:lpstr>
      <vt:lpstr>The best science shows are presented by men  </vt:lpstr>
      <vt:lpstr>PowerPoint Presentation</vt:lpstr>
      <vt:lpstr>Most of the first computer programmers were girls  </vt:lpstr>
      <vt:lpstr>PowerPoint Presentation</vt:lpstr>
      <vt:lpstr>Girls can be engineers </vt:lpstr>
      <vt:lpstr>PowerPoint Presentation</vt:lpstr>
      <vt:lpstr>Boys don’t care about plants and animals </vt:lpstr>
      <vt:lpstr>Piers Sellers, NASA astronaut and climate change scientist </vt:lpstr>
      <vt:lpstr>Girls are better at writing than boys  </vt:lpstr>
      <vt:lpstr>Anthony Aveni is an astronomer and author of many books, including some children’s books </vt:lpstr>
      <vt:lpstr>Boys are braver than girls  </vt:lpstr>
      <vt:lpstr>Ursula Marvin was an Explorer. She travelled to Antarctica to study meteorites found there.</vt:lpstr>
      <vt:lpstr>Girls can be maths experts</vt:lpstr>
      <vt:lpstr>Katherine Johnson was a NASA mathematician</vt:lpstr>
      <vt:lpstr>Boys are better leaders than girls </vt:lpstr>
      <vt:lpstr>Alice Bunn is a Leader at the UK Space Agency</vt:lpstr>
      <vt:lpstr>Space Job Game Stand up…</vt:lpstr>
      <vt:lpstr>Astronaut!</vt:lpstr>
      <vt:lpstr>Engineer!</vt:lpstr>
      <vt:lpstr>Scientist!</vt:lpstr>
      <vt:lpstr>TV presenter!</vt:lpstr>
      <vt:lpstr>Computer programmer!</vt:lpstr>
      <vt:lpstr>Museum curator!</vt:lpstr>
      <vt:lpstr>Who wants a space job when they are older?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Have you ever looked at the stars at night and imagined pictures in them?</dc:title>
  <dc:creator>Claydon, Jennifer</dc:creator>
  <cp:lastModifiedBy>Jenny</cp:lastModifiedBy>
  <cp:revision>21</cp:revision>
  <dcterms:created xsi:type="dcterms:W3CDTF">2020-08-28T10:46:06Z</dcterms:created>
  <dcterms:modified xsi:type="dcterms:W3CDTF">2021-01-12T10:17:31Z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0x0101009D18BEAC03C71146AF56A49B1E9D8B3E</vt:lpwstr>
  </property>
</Properties>
</file>